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gY1mWopCJcG/o1hJUnhbWbKyS0H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2D5512A-D929-49D1-A79F-F9D7E200D6D1}">
  <a:tblStyle styleId="{92D5512A-D929-49D1-A79F-F9D7E200D6D1}"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10" Type="http://schemas.openxmlformats.org/officeDocument/2006/relationships/slide" Target="slides/slide5.xml"/><Relationship Id="rId21" Type="http://customschemas.google.com/relationships/presentationmetadata" Target="meta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acebook.com/groups/670202420874522"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thicaldigital.ca/indigenous-women-in-tech"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2" name="Google Shape;6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50000"/>
              </a:lnSpc>
              <a:spcBef>
                <a:spcPts val="0"/>
              </a:spcBef>
              <a:spcAft>
                <a:spcPts val="0"/>
              </a:spcAft>
              <a:buSzPts val="1600"/>
              <a:buFont typeface="Arial"/>
              <a:buNone/>
            </a:pPr>
            <a:r>
              <a:rPr lang="en-US" sz="1100" u="sng">
                <a:solidFill>
                  <a:schemeClr val="hlink"/>
                </a:solidFill>
                <a:latin typeface="Arial"/>
                <a:ea typeface="Arial"/>
                <a:cs typeface="Arial"/>
                <a:sym typeface="Arial"/>
                <a:hlinkClick r:id="rId2"/>
              </a:rPr>
              <a:t>https://www.facebook.com/groups/670202420874522</a:t>
            </a:r>
            <a:endParaRPr/>
          </a:p>
        </p:txBody>
      </p:sp>
      <p:sp>
        <p:nvSpPr>
          <p:cNvPr id="157" name="Google Shape;157;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 name="Google Shape;16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76565fb9ce_0_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 name="Google Shape;191;g276565fb9ce_0_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2" name="Google Shape;192;g276565fb9ce_0_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28fd9f9e0ca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28fd9f9e0ca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sz="1350">
                <a:solidFill>
                  <a:srgbClr val="222222"/>
                </a:solidFill>
                <a:highlight>
                  <a:srgbClr val="FFFFFF"/>
                </a:highlight>
                <a:latin typeface="Arial"/>
                <a:ea typeface="Arial"/>
                <a:cs typeface="Arial"/>
                <a:sym typeface="Arial"/>
              </a:rPr>
              <a:t>The report uses Statistics Canada's numbers for 2015.</a:t>
            </a:r>
            <a:endParaRPr/>
          </a:p>
        </p:txBody>
      </p:sp>
      <p:sp>
        <p:nvSpPr>
          <p:cNvPr id="201" name="Google Shape;201;g28fd9f9e0ca_0_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28fd9f9e0ca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28fd9f9e0ca_0_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g28fd9f9e0ca_0_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28fd9f9e0ca_0_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17" name="Google Shape;217;g28fd9f9e0ca_0_1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8" name="Google Shape;218;g28fd9f9e0ca_0_1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28c0ccc9e8c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8" name="Google Shape;68;g28c0ccc9e8c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2457b563b0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 name="Google Shape;81;g2457b563b05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28b9df5c701_0_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5" name="Google Shape;95;g28b9df5c701_0_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355600" lvl="0" marL="457200" rtl="0" algn="l">
              <a:spcBef>
                <a:spcPts val="0"/>
              </a:spcBef>
              <a:spcAft>
                <a:spcPts val="0"/>
              </a:spcAft>
              <a:buClr>
                <a:schemeClr val="dk1"/>
              </a:buClr>
              <a:buSzPts val="2000"/>
              <a:buChar char="●"/>
            </a:pPr>
            <a:r>
              <a:rPr lang="en-US" sz="2000"/>
              <a:t>In 2019 Brookfield Institute</a:t>
            </a:r>
            <a:r>
              <a:rPr lang="en-US" sz="2000">
                <a:highlight>
                  <a:srgbClr val="FFFFFF"/>
                </a:highlight>
              </a:rPr>
              <a:t> for Innovation + Entrepreneurship </a:t>
            </a:r>
            <a:r>
              <a:rPr lang="en-US" sz="2000"/>
              <a:t>released a report called Who Are Canada's Tech Workers?   </a:t>
            </a:r>
            <a:endParaRPr sz="2000"/>
          </a:p>
          <a:p>
            <a:pPr indent="0" lvl="0" marL="0" rtl="0" algn="l">
              <a:spcBef>
                <a:spcPts val="0"/>
              </a:spcBef>
              <a:spcAft>
                <a:spcPts val="0"/>
              </a:spcAft>
              <a:buNone/>
            </a:pPr>
            <a:r>
              <a:t/>
            </a:r>
            <a:endParaRPr i="1" sz="2000"/>
          </a:p>
          <a:p>
            <a:pPr indent="-355600" lvl="0" marL="457200" rtl="0" algn="l">
              <a:spcBef>
                <a:spcPts val="0"/>
              </a:spcBef>
              <a:spcAft>
                <a:spcPts val="0"/>
              </a:spcAft>
              <a:buClr>
                <a:schemeClr val="dk1"/>
              </a:buClr>
              <a:buSzPts val="2000"/>
              <a:buChar char="●"/>
            </a:pPr>
            <a:r>
              <a:rPr lang="en-US" sz="2000"/>
              <a:t>Indigenous Peoples in Canada, participation in tech occupations in 2016 census was at 2.2 percent or 13,000 people</a:t>
            </a:r>
            <a:endParaRPr sz="2000"/>
          </a:p>
          <a:p>
            <a:pPr indent="-355600" lvl="0" marL="457200" rtl="0" algn="l">
              <a:spcBef>
                <a:spcPts val="0"/>
              </a:spcBef>
              <a:spcAft>
                <a:spcPts val="0"/>
              </a:spcAft>
              <a:buClr>
                <a:schemeClr val="dk1"/>
              </a:buClr>
              <a:buSzPts val="2000"/>
              <a:buChar char="●"/>
            </a:pPr>
            <a:r>
              <a:rPr lang="en-US" sz="2000"/>
              <a:t>compared with individuals with non-Indigenous identities at 5.2 percent or 921,000 people</a:t>
            </a:r>
            <a:endParaRPr sz="2000"/>
          </a:p>
          <a:p>
            <a:pPr indent="-355600" lvl="0" marL="457200" rtl="0" algn="l">
              <a:spcBef>
                <a:spcPts val="0"/>
              </a:spcBef>
              <a:spcAft>
                <a:spcPts val="0"/>
              </a:spcAft>
              <a:buClr>
                <a:schemeClr val="dk1"/>
              </a:buClr>
              <a:buSzPts val="2000"/>
              <a:buChar char="●"/>
            </a:pPr>
            <a:r>
              <a:t/>
            </a:r>
            <a:endParaRPr sz="2000"/>
          </a:p>
          <a:p>
            <a:pPr indent="-374650" lvl="0" marL="457200" rtl="0" algn="l">
              <a:lnSpc>
                <a:spcPct val="115000"/>
              </a:lnSpc>
              <a:spcBef>
                <a:spcPts val="0"/>
              </a:spcBef>
              <a:spcAft>
                <a:spcPts val="0"/>
              </a:spcAft>
              <a:buClr>
                <a:schemeClr val="dk1"/>
              </a:buClr>
              <a:buSzPts val="2300"/>
              <a:buChar char="●"/>
            </a:pPr>
            <a:r>
              <a:rPr i="1" lang="en-US" sz="2300"/>
              <a:t>I</a:t>
            </a:r>
            <a:r>
              <a:rPr i="1" lang="en-US" sz="2300"/>
              <a:t>ndividuals identifying as Métis had the highest participation rate in tech occupations (2.3 percent or 7,000), comprising half of all those identifying as Indigenous in tech occupations.</a:t>
            </a:r>
            <a:endParaRPr i="1" sz="2300"/>
          </a:p>
          <a:p>
            <a:pPr indent="0" lvl="0" marL="0" rtl="0" algn="l">
              <a:lnSpc>
                <a:spcPct val="115000"/>
              </a:lnSpc>
              <a:spcBef>
                <a:spcPts val="1200"/>
              </a:spcBef>
              <a:spcAft>
                <a:spcPts val="1200"/>
              </a:spcAft>
              <a:buNone/>
            </a:pPr>
            <a:r>
              <a:rPr i="1" lang="en-US" sz="2300"/>
              <a:t>T</a:t>
            </a:r>
            <a:r>
              <a:rPr i="1" lang="en-US" sz="2300"/>
              <a:t>hose who identifying as Indigenous Peoples in tech occupations were paid much less than non-Indigenous tech workers—ranging from $30,000 lower on average for Inuit tech workers, to $3,400 lower for individuals identifying as Métis.</a:t>
            </a:r>
            <a:endParaRPr/>
          </a:p>
        </p:txBody>
      </p:sp>
      <p:sp>
        <p:nvSpPr>
          <p:cNvPr id="96" name="Google Shape;96;g28b9df5c701_0_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8baa2f47a2_0_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8baa2f47a2_0_3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lnSpc>
                <a:spcPct val="115000"/>
              </a:lnSpc>
              <a:spcBef>
                <a:spcPts val="1200"/>
              </a:spcBef>
              <a:spcAft>
                <a:spcPts val="0"/>
              </a:spcAft>
              <a:buNone/>
            </a:pPr>
            <a:r>
              <a:rPr lang="en-US" sz="2800"/>
              <a:t>Indigenous women working in tech occupations earned less than their male counterparts. </a:t>
            </a:r>
            <a:endParaRPr sz="2800"/>
          </a:p>
          <a:p>
            <a:pPr indent="0" lvl="0" marL="0" rtl="0" algn="l">
              <a:lnSpc>
                <a:spcPct val="115000"/>
              </a:lnSpc>
              <a:spcBef>
                <a:spcPts val="1200"/>
              </a:spcBef>
              <a:spcAft>
                <a:spcPts val="0"/>
              </a:spcAft>
              <a:buNone/>
            </a:pPr>
            <a:r>
              <a:rPr lang="en-US" sz="2800"/>
              <a:t>*Out of the 300 enumerated Inuit tech workers in 2016, there were no women identified.</a:t>
            </a:r>
            <a:endParaRPr sz="2800"/>
          </a:p>
          <a:p>
            <a:pPr indent="0" lvl="0" marL="0" rtl="0" algn="l">
              <a:lnSpc>
                <a:spcPct val="115000"/>
              </a:lnSpc>
              <a:spcBef>
                <a:spcPts val="1200"/>
              </a:spcBef>
              <a:spcAft>
                <a:spcPts val="1200"/>
              </a:spcAft>
              <a:buClr>
                <a:schemeClr val="dk1"/>
              </a:buClr>
              <a:buSzPts val="1100"/>
              <a:buFont typeface="Arial"/>
              <a:buNone/>
            </a:pPr>
            <a:r>
              <a:t/>
            </a:r>
            <a:endParaRPr sz="2800"/>
          </a:p>
        </p:txBody>
      </p:sp>
      <p:sp>
        <p:nvSpPr>
          <p:cNvPr id="106" name="Google Shape;106;g28baa2f47a2_0_3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8baa2f47a2_0_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8baa2f47a2_0_7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7" name="Google Shape;117;g28baa2f47a2_0_7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rtl="0" algn="l">
              <a:lnSpc>
                <a:spcPct val="150000"/>
              </a:lnSpc>
              <a:spcBef>
                <a:spcPts val="0"/>
              </a:spcBef>
              <a:spcAft>
                <a:spcPts val="0"/>
              </a:spcAft>
              <a:buSzPts val="1600"/>
              <a:buFont typeface="Arial"/>
              <a:buNone/>
            </a:pPr>
            <a:r>
              <a:rPr lang="en-US" sz="1100" u="sng">
                <a:solidFill>
                  <a:schemeClr val="hlink"/>
                </a:solidFill>
                <a:latin typeface="Arial"/>
                <a:ea typeface="Arial"/>
                <a:cs typeface="Arial"/>
                <a:sym typeface="Arial"/>
                <a:hlinkClick r:id="rId2"/>
              </a:rPr>
              <a:t>https://www.ethicaldigital.ca/indigenous-women-in-tech</a:t>
            </a:r>
            <a:endParaRPr/>
          </a:p>
        </p:txBody>
      </p:sp>
      <p:sp>
        <p:nvSpPr>
          <p:cNvPr id="130" name="Google Shape;130;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2457b563b05_0_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g2457b563b05_0_1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en-US" sz="1300">
                <a:solidFill>
                  <a:schemeClr val="dk1"/>
                </a:solidFill>
                <a:latin typeface="Calibri"/>
                <a:ea typeface="Calibri"/>
                <a:cs typeface="Calibri"/>
                <a:sym typeface="Calibri"/>
              </a:rPr>
              <a:t>Theme 1: Indigenous women are interested in the tech industry but face significant financial barriers when pursuing training and/or a career in technology.</a:t>
            </a:r>
            <a:endParaRPr b="1" sz="13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b="1" lang="en-US" sz="1300">
                <a:solidFill>
                  <a:schemeClr val="dk1"/>
                </a:solidFill>
                <a:latin typeface="Calibri"/>
                <a:ea typeface="Calibri"/>
                <a:cs typeface="Calibri"/>
                <a:sym typeface="Calibri"/>
              </a:rPr>
              <a:t>Key Finding  47% of respondents noted funding/money as the number one barrier when pursuing a career in technology. </a:t>
            </a:r>
            <a:endParaRPr b="1" sz="13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b="1" lang="en-US" sz="1300">
                <a:solidFill>
                  <a:schemeClr val="dk1"/>
                </a:solidFill>
                <a:latin typeface="Calibri"/>
                <a:ea typeface="Calibri"/>
                <a:cs typeface="Calibri"/>
                <a:sym typeface="Calibri"/>
              </a:rPr>
              <a:t>Theme 2: Indigenous women are interested in tech training and careers but are concerned they would have to leave their families and communities to access opportunities.</a:t>
            </a:r>
            <a:endParaRPr b="1" sz="13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b="1" lang="en-US" sz="1300">
                <a:solidFill>
                  <a:schemeClr val="dk1"/>
                </a:solidFill>
                <a:latin typeface="Calibri"/>
                <a:ea typeface="Calibri"/>
                <a:cs typeface="Calibri"/>
                <a:sym typeface="Calibri"/>
              </a:rPr>
              <a:t>Key Finding 28% of Indigenous women noted that training relocation/career location is a barrier to them working in the tech industry.</a:t>
            </a:r>
            <a:endParaRPr b="1" sz="13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b="1" lang="en-US" sz="1300">
                <a:solidFill>
                  <a:schemeClr val="dk1"/>
                </a:solidFill>
                <a:latin typeface="Calibri"/>
                <a:ea typeface="Calibri"/>
                <a:cs typeface="Calibri"/>
                <a:sym typeface="Calibri"/>
              </a:rPr>
              <a:t>Theme 3:</a:t>
            </a:r>
            <a:r>
              <a:rPr lang="en-US" sz="1300">
                <a:solidFill>
                  <a:schemeClr val="dk1"/>
                </a:solidFill>
                <a:latin typeface="Calibri"/>
                <a:ea typeface="Calibri"/>
                <a:cs typeface="Calibri"/>
                <a:sym typeface="Calibri"/>
              </a:rPr>
              <a:t> </a:t>
            </a:r>
            <a:r>
              <a:rPr b="1" lang="en-US" sz="1300">
                <a:solidFill>
                  <a:schemeClr val="dk1"/>
                </a:solidFill>
                <a:latin typeface="Calibri"/>
                <a:ea typeface="Calibri"/>
                <a:cs typeface="Calibri"/>
                <a:sym typeface="Calibri"/>
              </a:rPr>
              <a:t>Indigenous women noted that educational and professional requirements are barriers to pursuing training and careers in the tech industry.</a:t>
            </a:r>
            <a:endParaRPr b="1" sz="13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b="1" lang="en-US" sz="1300">
                <a:solidFill>
                  <a:schemeClr val="dk1"/>
                </a:solidFill>
                <a:latin typeface="Calibri"/>
                <a:ea typeface="Calibri"/>
                <a:cs typeface="Calibri"/>
                <a:sym typeface="Calibri"/>
              </a:rPr>
              <a:t>Key Finding 24% of Indigenous women noted that their current level of education has held them back from working in the tech industry.</a:t>
            </a:r>
            <a:endParaRPr b="1" sz="13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b="1" lang="en-US" sz="1300">
                <a:solidFill>
                  <a:schemeClr val="dk1"/>
                </a:solidFill>
                <a:latin typeface="Calibri"/>
                <a:ea typeface="Calibri"/>
                <a:cs typeface="Calibri"/>
                <a:sym typeface="Calibri"/>
              </a:rPr>
              <a:t>Theme 4:</a:t>
            </a:r>
            <a:r>
              <a:rPr lang="en-US" sz="1300">
                <a:solidFill>
                  <a:schemeClr val="dk1"/>
                </a:solidFill>
                <a:latin typeface="Calibri"/>
                <a:ea typeface="Calibri"/>
                <a:cs typeface="Calibri"/>
                <a:sym typeface="Calibri"/>
              </a:rPr>
              <a:t> </a:t>
            </a:r>
            <a:r>
              <a:rPr b="1" lang="en-US" sz="1300">
                <a:solidFill>
                  <a:schemeClr val="dk1"/>
                </a:solidFill>
                <a:latin typeface="Calibri"/>
                <a:ea typeface="Calibri"/>
                <a:cs typeface="Calibri"/>
                <a:sym typeface="Calibri"/>
              </a:rPr>
              <a:t>Indigenous women's family obligations and childcare often keep them from pursuing training and careers in the tech industry.</a:t>
            </a:r>
            <a:r>
              <a:rPr lang="en-US" sz="1300">
                <a:solidFill>
                  <a:schemeClr val="dk1"/>
                </a:solidFill>
                <a:latin typeface="Calibri"/>
                <a:ea typeface="Calibri"/>
                <a:cs typeface="Calibri"/>
                <a:sym typeface="Calibri"/>
              </a:rPr>
              <a:t> </a:t>
            </a:r>
            <a:endParaRPr sz="13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b="1" lang="en-US" sz="1300">
                <a:solidFill>
                  <a:schemeClr val="dk1"/>
                </a:solidFill>
                <a:latin typeface="Calibri"/>
                <a:ea typeface="Calibri"/>
                <a:cs typeface="Calibri"/>
                <a:sym typeface="Calibri"/>
              </a:rPr>
              <a:t>Key Finding 9% of respondents noted that childcare and or family obligations were obstacles in attaining training or careers in the tech field. </a:t>
            </a:r>
            <a:endParaRPr sz="13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28b9df5c701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g28b9df5c701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9" name="Google Shape;149;g28b9df5c701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1" name="Shape 21"/>
        <p:cNvGrpSpPr/>
        <p:nvPr/>
      </p:nvGrpSpPr>
      <p:grpSpPr>
        <a:xfrm>
          <a:off x="0" y="0"/>
          <a:ext cx="0" cy="0"/>
          <a:chOff x="0" y="0"/>
          <a:chExt cx="0" cy="0"/>
        </a:xfrm>
      </p:grpSpPr>
      <p:sp>
        <p:nvSpPr>
          <p:cNvPr id="22" name="Google Shape;22;g2457b563b05_0_71"/>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rmAutofit/>
          </a:bodyPr>
          <a:lstStyle>
            <a:lvl1pPr lvl="0" algn="l">
              <a:lnSpc>
                <a:spcPct val="100000"/>
              </a:lnSpc>
              <a:spcBef>
                <a:spcPts val="0"/>
              </a:spcBef>
              <a:spcAft>
                <a:spcPts val="0"/>
              </a:spcAft>
              <a:buSzPts val="3700"/>
              <a:buNone/>
              <a:defRPr/>
            </a:lvl1pPr>
            <a:lvl2pPr lvl="1" algn="l">
              <a:lnSpc>
                <a:spcPct val="100000"/>
              </a:lnSpc>
              <a:spcBef>
                <a:spcPts val="0"/>
              </a:spcBef>
              <a:spcAft>
                <a:spcPts val="0"/>
              </a:spcAft>
              <a:buSzPts val="3700"/>
              <a:buNone/>
              <a:defRPr/>
            </a:lvl2pPr>
            <a:lvl3pPr lvl="2" algn="l">
              <a:lnSpc>
                <a:spcPct val="100000"/>
              </a:lnSpc>
              <a:spcBef>
                <a:spcPts val="0"/>
              </a:spcBef>
              <a:spcAft>
                <a:spcPts val="0"/>
              </a:spcAft>
              <a:buSzPts val="3700"/>
              <a:buNone/>
              <a:defRPr/>
            </a:lvl3pPr>
            <a:lvl4pPr lvl="3" algn="l">
              <a:lnSpc>
                <a:spcPct val="100000"/>
              </a:lnSpc>
              <a:spcBef>
                <a:spcPts val="0"/>
              </a:spcBef>
              <a:spcAft>
                <a:spcPts val="0"/>
              </a:spcAft>
              <a:buSzPts val="3700"/>
              <a:buNone/>
              <a:defRPr/>
            </a:lvl4pPr>
            <a:lvl5pPr lvl="4" algn="l">
              <a:lnSpc>
                <a:spcPct val="100000"/>
              </a:lnSpc>
              <a:spcBef>
                <a:spcPts val="0"/>
              </a:spcBef>
              <a:spcAft>
                <a:spcPts val="0"/>
              </a:spcAft>
              <a:buSzPts val="3700"/>
              <a:buNone/>
              <a:defRPr/>
            </a:lvl5pPr>
            <a:lvl6pPr lvl="5" algn="l">
              <a:lnSpc>
                <a:spcPct val="100000"/>
              </a:lnSpc>
              <a:spcBef>
                <a:spcPts val="0"/>
              </a:spcBef>
              <a:spcAft>
                <a:spcPts val="0"/>
              </a:spcAft>
              <a:buSzPts val="3700"/>
              <a:buNone/>
              <a:defRPr/>
            </a:lvl6pPr>
            <a:lvl7pPr lvl="6" algn="l">
              <a:lnSpc>
                <a:spcPct val="100000"/>
              </a:lnSpc>
              <a:spcBef>
                <a:spcPts val="0"/>
              </a:spcBef>
              <a:spcAft>
                <a:spcPts val="0"/>
              </a:spcAft>
              <a:buSzPts val="3700"/>
              <a:buNone/>
              <a:defRPr/>
            </a:lvl7pPr>
            <a:lvl8pPr lvl="7" algn="l">
              <a:lnSpc>
                <a:spcPct val="100000"/>
              </a:lnSpc>
              <a:spcBef>
                <a:spcPts val="0"/>
              </a:spcBef>
              <a:spcAft>
                <a:spcPts val="0"/>
              </a:spcAft>
              <a:buSzPts val="3700"/>
              <a:buNone/>
              <a:defRPr/>
            </a:lvl8pPr>
            <a:lvl9pPr lvl="8" algn="l">
              <a:lnSpc>
                <a:spcPct val="100000"/>
              </a:lnSpc>
              <a:spcBef>
                <a:spcPts val="0"/>
              </a:spcBef>
              <a:spcAft>
                <a:spcPts val="0"/>
              </a:spcAft>
              <a:buSzPts val="3700"/>
              <a:buNone/>
              <a:defRPr/>
            </a:lvl9pPr>
          </a:lstStyle>
          <a:p/>
        </p:txBody>
      </p:sp>
      <p:sp>
        <p:nvSpPr>
          <p:cNvPr id="23" name="Google Shape;23;g2457b563b05_0_71"/>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rmAutofit/>
          </a:bodyPr>
          <a:lstStyle>
            <a:lvl1pPr indent="-381000" lvl="0" marL="457200" algn="l">
              <a:lnSpc>
                <a:spcPct val="115000"/>
              </a:lnSpc>
              <a:spcBef>
                <a:spcPts val="0"/>
              </a:spcBef>
              <a:spcAft>
                <a:spcPts val="0"/>
              </a:spcAft>
              <a:buSzPts val="2400"/>
              <a:buChar char="●"/>
              <a:defRPr/>
            </a:lvl1pPr>
            <a:lvl2pPr indent="-349250" lvl="1" marL="914400" algn="l">
              <a:lnSpc>
                <a:spcPct val="115000"/>
              </a:lnSpc>
              <a:spcBef>
                <a:spcPts val="0"/>
              </a:spcBef>
              <a:spcAft>
                <a:spcPts val="0"/>
              </a:spcAft>
              <a:buSzPts val="1900"/>
              <a:buChar char="○"/>
              <a:defRPr/>
            </a:lvl2pPr>
            <a:lvl3pPr indent="-349250" lvl="2" marL="1371600" algn="l">
              <a:lnSpc>
                <a:spcPct val="115000"/>
              </a:lnSpc>
              <a:spcBef>
                <a:spcPts val="0"/>
              </a:spcBef>
              <a:spcAft>
                <a:spcPts val="0"/>
              </a:spcAft>
              <a:buSzPts val="1900"/>
              <a:buChar char="■"/>
              <a:defRPr/>
            </a:lvl3pPr>
            <a:lvl4pPr indent="-349250" lvl="3" marL="1828800" algn="l">
              <a:lnSpc>
                <a:spcPct val="115000"/>
              </a:lnSpc>
              <a:spcBef>
                <a:spcPts val="0"/>
              </a:spcBef>
              <a:spcAft>
                <a:spcPts val="0"/>
              </a:spcAft>
              <a:buSzPts val="1900"/>
              <a:buChar char="●"/>
              <a:defRPr/>
            </a:lvl4pPr>
            <a:lvl5pPr indent="-349250" lvl="4" marL="2286000" algn="l">
              <a:lnSpc>
                <a:spcPct val="115000"/>
              </a:lnSpc>
              <a:spcBef>
                <a:spcPts val="0"/>
              </a:spcBef>
              <a:spcAft>
                <a:spcPts val="0"/>
              </a:spcAft>
              <a:buSzPts val="1900"/>
              <a:buChar char="○"/>
              <a:defRPr/>
            </a:lvl5pPr>
            <a:lvl6pPr indent="-349250" lvl="5" marL="2743200" algn="l">
              <a:lnSpc>
                <a:spcPct val="115000"/>
              </a:lnSpc>
              <a:spcBef>
                <a:spcPts val="0"/>
              </a:spcBef>
              <a:spcAft>
                <a:spcPts val="0"/>
              </a:spcAft>
              <a:buSzPts val="1900"/>
              <a:buChar char="■"/>
              <a:defRPr/>
            </a:lvl6pPr>
            <a:lvl7pPr indent="-349250" lvl="6" marL="3200400" algn="l">
              <a:lnSpc>
                <a:spcPct val="115000"/>
              </a:lnSpc>
              <a:spcBef>
                <a:spcPts val="0"/>
              </a:spcBef>
              <a:spcAft>
                <a:spcPts val="0"/>
              </a:spcAft>
              <a:buSzPts val="1900"/>
              <a:buChar char="●"/>
              <a:defRPr/>
            </a:lvl7pPr>
            <a:lvl8pPr indent="-349250" lvl="7" marL="3657600" algn="l">
              <a:lnSpc>
                <a:spcPct val="115000"/>
              </a:lnSpc>
              <a:spcBef>
                <a:spcPts val="0"/>
              </a:spcBef>
              <a:spcAft>
                <a:spcPts val="0"/>
              </a:spcAft>
              <a:buSzPts val="1900"/>
              <a:buChar char="○"/>
              <a:defRPr/>
            </a:lvl8pPr>
            <a:lvl9pPr indent="-349250" lvl="8" marL="4114800" algn="l">
              <a:lnSpc>
                <a:spcPct val="115000"/>
              </a:lnSpc>
              <a:spcBef>
                <a:spcPts val="0"/>
              </a:spcBef>
              <a:spcAft>
                <a:spcPts val="0"/>
              </a:spcAft>
              <a:buSzPts val="1900"/>
              <a:buChar char="■"/>
              <a:defRPr/>
            </a:lvl9pPr>
          </a:lstStyle>
          <a:p/>
        </p:txBody>
      </p:sp>
      <p:sp>
        <p:nvSpPr>
          <p:cNvPr id="24" name="Google Shape;24;g2457b563b05_0_71"/>
          <p:cNvSpPr txBox="1"/>
          <p:nvPr>
            <p:ph idx="12" type="sldNum"/>
          </p:nvPr>
        </p:nvSpPr>
        <p:spPr>
          <a:xfrm>
            <a:off x="11296611" y="6217623"/>
            <a:ext cx="731700" cy="524700"/>
          </a:xfrm>
          <a:prstGeom prst="rect">
            <a:avLst/>
          </a:prstGeom>
          <a:noFill/>
          <a:ln>
            <a:noFill/>
          </a:ln>
        </p:spPr>
        <p:txBody>
          <a:bodyPr anchorCtr="0" anchor="ctr" bIns="121900" lIns="121900" spcFirstLastPara="1" rIns="121900" wrap="square" tIns="121900">
            <a:normAutofit/>
          </a:bodyPr>
          <a:lstStyle>
            <a:lvl1pPr indent="0" lvl="0"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300"/>
              <a:buFont typeface="Arial"/>
              <a:buNone/>
              <a:defRPr b="0" i="0" sz="13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0" name="Shape 30"/>
        <p:cNvGrpSpPr/>
        <p:nvPr/>
      </p:nvGrpSpPr>
      <p:grpSpPr>
        <a:xfrm>
          <a:off x="0" y="0"/>
          <a:ext cx="0" cy="0"/>
          <a:chOff x="0" y="0"/>
          <a:chExt cx="0" cy="0"/>
        </a:xfrm>
      </p:grpSpPr>
      <p:sp>
        <p:nvSpPr>
          <p:cNvPr id="31" name="Google Shape;31;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34" name="Shape 34"/>
        <p:cNvGrpSpPr/>
        <p:nvPr/>
      </p:nvGrpSpPr>
      <p:grpSpPr>
        <a:xfrm>
          <a:off x="0" y="0"/>
          <a:ext cx="0" cy="0"/>
          <a:chOff x="0" y="0"/>
          <a:chExt cx="0" cy="0"/>
        </a:xfrm>
      </p:grpSpPr>
      <p:sp>
        <p:nvSpPr>
          <p:cNvPr id="35" name="Google Shape;35;p1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37" name="Google Shape;37;p1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8" name="Google Shape;38;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41" name="Shape 41"/>
        <p:cNvGrpSpPr/>
        <p:nvPr/>
      </p:nvGrpSpPr>
      <p:grpSpPr>
        <a:xfrm>
          <a:off x="0" y="0"/>
          <a:ext cx="0" cy="0"/>
          <a:chOff x="0" y="0"/>
          <a:chExt cx="0" cy="0"/>
        </a:xfrm>
      </p:grpSpPr>
      <p:sp>
        <p:nvSpPr>
          <p:cNvPr id="42" name="Google Shape;42;p1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7"/>
          <p:cNvSpPr/>
          <p:nvPr>
            <p:ph idx="2" type="pic"/>
          </p:nvPr>
        </p:nvSpPr>
        <p:spPr>
          <a:xfrm>
            <a:off x="5183188" y="987425"/>
            <a:ext cx="6172200" cy="4873625"/>
          </a:xfrm>
          <a:prstGeom prst="rect">
            <a:avLst/>
          </a:prstGeom>
          <a:noFill/>
          <a:ln>
            <a:noFill/>
          </a:ln>
        </p:spPr>
      </p:sp>
      <p:sp>
        <p:nvSpPr>
          <p:cNvPr id="44" name="Google Shape;44;p1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45" name="Google Shape;45;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48" name="Shape 48"/>
        <p:cNvGrpSpPr/>
        <p:nvPr/>
      </p:nvGrpSpPr>
      <p:grpSpPr>
        <a:xfrm>
          <a:off x="0" y="0"/>
          <a:ext cx="0" cy="0"/>
          <a:chOff x="0" y="0"/>
          <a:chExt cx="0" cy="0"/>
        </a:xfrm>
      </p:grpSpPr>
      <p:sp>
        <p:nvSpPr>
          <p:cNvPr id="49" name="Google Shape;49;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54" name="Shape 54"/>
        <p:cNvGrpSpPr/>
        <p:nvPr/>
      </p:nvGrpSpPr>
      <p:grpSpPr>
        <a:xfrm>
          <a:off x="0" y="0"/>
          <a:ext cx="0" cy="0"/>
          <a:chOff x="0" y="0"/>
          <a:chExt cx="0" cy="0"/>
        </a:xfrm>
      </p:grpSpPr>
      <p:sp>
        <p:nvSpPr>
          <p:cNvPr id="55" name="Google Shape;55;p19"/>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9"/>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7" name="Google Shape;57;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jpg"/><Relationship Id="rId4" Type="http://schemas.openxmlformats.org/officeDocument/2006/relationships/image" Target="../media/image2.png"/><Relationship Id="rId5"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8.jpg"/><Relationship Id="rId4" Type="http://schemas.openxmlformats.org/officeDocument/2006/relationships/image" Target="../media/image14.png"/><Relationship Id="rId5" Type="http://schemas.openxmlformats.org/officeDocument/2006/relationships/image" Target="../media/image18.png"/></Relationships>
</file>

<file path=ppt/slides/_rels/slide11.xml.rels><?xml version="1.0" encoding="UTF-8" standalone="yes"?><Relationships xmlns="http://schemas.openxmlformats.org/package/2006/relationships"><Relationship Id="rId20" Type="http://schemas.openxmlformats.org/officeDocument/2006/relationships/image" Target="../media/image46.png"/><Relationship Id="rId11" Type="http://schemas.openxmlformats.org/officeDocument/2006/relationships/image" Target="../media/image24.png"/><Relationship Id="rId22" Type="http://schemas.openxmlformats.org/officeDocument/2006/relationships/image" Target="../media/image37.png"/><Relationship Id="rId10" Type="http://schemas.openxmlformats.org/officeDocument/2006/relationships/image" Target="../media/image27.png"/><Relationship Id="rId21" Type="http://schemas.openxmlformats.org/officeDocument/2006/relationships/image" Target="../media/image38.png"/><Relationship Id="rId13" Type="http://schemas.openxmlformats.org/officeDocument/2006/relationships/image" Target="../media/image34.png"/><Relationship Id="rId12" Type="http://schemas.openxmlformats.org/officeDocument/2006/relationships/image" Target="../media/image26.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2.png"/><Relationship Id="rId4" Type="http://schemas.openxmlformats.org/officeDocument/2006/relationships/image" Target="../media/image19.png"/><Relationship Id="rId9" Type="http://schemas.openxmlformats.org/officeDocument/2006/relationships/image" Target="../media/image28.png"/><Relationship Id="rId15" Type="http://schemas.openxmlformats.org/officeDocument/2006/relationships/image" Target="../media/image33.png"/><Relationship Id="rId14" Type="http://schemas.openxmlformats.org/officeDocument/2006/relationships/image" Target="../media/image31.png"/><Relationship Id="rId17" Type="http://schemas.openxmlformats.org/officeDocument/2006/relationships/image" Target="../media/image47.png"/><Relationship Id="rId16" Type="http://schemas.openxmlformats.org/officeDocument/2006/relationships/image" Target="../media/image35.png"/><Relationship Id="rId5" Type="http://schemas.openxmlformats.org/officeDocument/2006/relationships/image" Target="../media/image25.png"/><Relationship Id="rId19" Type="http://schemas.openxmlformats.org/officeDocument/2006/relationships/image" Target="../media/image40.png"/><Relationship Id="rId6" Type="http://schemas.openxmlformats.org/officeDocument/2006/relationships/image" Target="../media/image23.png"/><Relationship Id="rId18" Type="http://schemas.openxmlformats.org/officeDocument/2006/relationships/image" Target="../media/image36.png"/><Relationship Id="rId7" Type="http://schemas.openxmlformats.org/officeDocument/2006/relationships/image" Target="../media/image20.png"/><Relationship Id="rId8"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8.jp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jpg"/><Relationship Id="rId4" Type="http://schemas.openxmlformats.org/officeDocument/2006/relationships/hyperlink" Target="http://naedb-cndea.com/reports/naedb_report_reconciliation_27_7_billion.pdf"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7.jp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jpg"/><Relationship Id="rId4" Type="http://schemas.openxmlformats.org/officeDocument/2006/relationships/hyperlink" Target="mailto:alina@ethicaldigital.ca"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8.jp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jpg"/><Relationship Id="rId4" Type="http://schemas.openxmlformats.org/officeDocument/2006/relationships/image" Target="../media/image32.jpg"/><Relationship Id="rId5" Type="http://schemas.openxmlformats.org/officeDocument/2006/relationships/image" Target="../media/image1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jpg"/><Relationship Id="rId4" Type="http://schemas.openxmlformats.org/officeDocument/2006/relationships/image" Target="../media/image11.png"/><Relationship Id="rId5" Type="http://schemas.openxmlformats.org/officeDocument/2006/relationships/image" Target="../media/image16.png"/><Relationship Id="rId6"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0.jp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jp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3" name="Shape 63"/>
        <p:cNvGrpSpPr/>
        <p:nvPr/>
      </p:nvGrpSpPr>
      <p:grpSpPr>
        <a:xfrm>
          <a:off x="0" y="0"/>
          <a:ext cx="0" cy="0"/>
          <a:chOff x="0" y="0"/>
          <a:chExt cx="0" cy="0"/>
        </a:xfrm>
      </p:grpSpPr>
      <p:pic>
        <p:nvPicPr>
          <p:cNvPr id="64" name="Google Shape;64;p1"/>
          <p:cNvPicPr preferRelativeResize="0"/>
          <p:nvPr/>
        </p:nvPicPr>
        <p:blipFill rotWithShape="1">
          <a:blip r:embed="rId4">
            <a:alphaModFix/>
          </a:blip>
          <a:srcRect b="0" l="0" r="0" t="0"/>
          <a:stretch/>
        </p:blipFill>
        <p:spPr>
          <a:xfrm>
            <a:off x="5369822" y="5972250"/>
            <a:ext cx="1452350" cy="434500"/>
          </a:xfrm>
          <a:prstGeom prst="rect">
            <a:avLst/>
          </a:prstGeom>
          <a:noFill/>
          <a:ln>
            <a:noFill/>
          </a:ln>
        </p:spPr>
      </p:pic>
      <p:pic>
        <p:nvPicPr>
          <p:cNvPr id="65" name="Google Shape;65;p1"/>
          <p:cNvPicPr preferRelativeResize="0"/>
          <p:nvPr/>
        </p:nvPicPr>
        <p:blipFill rotWithShape="1">
          <a:blip r:embed="rId5">
            <a:alphaModFix/>
          </a:blip>
          <a:srcRect b="0" l="0" r="0" t="0"/>
          <a:stretch/>
        </p:blipFill>
        <p:spPr>
          <a:xfrm>
            <a:off x="2586551" y="2258616"/>
            <a:ext cx="7018900" cy="2340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8" name="Shape 158"/>
        <p:cNvGrpSpPr/>
        <p:nvPr/>
      </p:nvGrpSpPr>
      <p:grpSpPr>
        <a:xfrm>
          <a:off x="0" y="0"/>
          <a:ext cx="0" cy="0"/>
          <a:chOff x="0" y="0"/>
          <a:chExt cx="0" cy="0"/>
        </a:xfrm>
      </p:grpSpPr>
      <p:pic>
        <p:nvPicPr>
          <p:cNvPr id="159" name="Google Shape;159;p24"/>
          <p:cNvPicPr preferRelativeResize="0"/>
          <p:nvPr/>
        </p:nvPicPr>
        <p:blipFill rotWithShape="1">
          <a:blip r:embed="rId4">
            <a:alphaModFix/>
          </a:blip>
          <a:srcRect b="55169" l="0" r="0" t="0"/>
          <a:stretch/>
        </p:blipFill>
        <p:spPr>
          <a:xfrm>
            <a:off x="-338325" y="1159207"/>
            <a:ext cx="6843850" cy="5698791"/>
          </a:xfrm>
          <a:prstGeom prst="rect">
            <a:avLst/>
          </a:prstGeom>
          <a:noFill/>
          <a:ln>
            <a:noFill/>
          </a:ln>
        </p:spPr>
      </p:pic>
      <p:pic>
        <p:nvPicPr>
          <p:cNvPr id="160" name="Google Shape;160;p24"/>
          <p:cNvPicPr preferRelativeResize="0"/>
          <p:nvPr/>
        </p:nvPicPr>
        <p:blipFill rotWithShape="1">
          <a:blip r:embed="rId5">
            <a:alphaModFix/>
          </a:blip>
          <a:srcRect b="23142" l="15201" r="40531" t="19389"/>
          <a:stretch/>
        </p:blipFill>
        <p:spPr>
          <a:xfrm>
            <a:off x="4617050" y="309650"/>
            <a:ext cx="7568174" cy="6548349"/>
          </a:xfrm>
          <a:prstGeom prst="rect">
            <a:avLst/>
          </a:prstGeom>
          <a:noFill/>
          <a:ln>
            <a:noFill/>
          </a:ln>
        </p:spPr>
      </p:pic>
      <p:sp>
        <p:nvSpPr>
          <p:cNvPr id="161" name="Google Shape;161;p24"/>
          <p:cNvSpPr txBox="1"/>
          <p:nvPr>
            <p:ph idx="4294967295" type="title"/>
          </p:nvPr>
        </p:nvSpPr>
        <p:spPr>
          <a:xfrm>
            <a:off x="1550163" y="660950"/>
            <a:ext cx="3066900" cy="763500"/>
          </a:xfrm>
          <a:prstGeom prst="rect">
            <a:avLst/>
          </a:prstGeom>
          <a:noFill/>
          <a:ln>
            <a:noFill/>
          </a:ln>
        </p:spPr>
        <p:txBody>
          <a:bodyPr anchorCtr="0" anchor="t" bIns="121900" lIns="121900" spcFirstLastPara="1" rIns="121900" wrap="square" tIns="121900">
            <a:normAutofit/>
          </a:bodyPr>
          <a:lstStyle/>
          <a:p>
            <a:pPr indent="0" lvl="0" marL="0" rtl="0" algn="ctr">
              <a:spcBef>
                <a:spcPts val="0"/>
              </a:spcBef>
              <a:spcAft>
                <a:spcPts val="0"/>
              </a:spcAft>
              <a:buClr>
                <a:schemeClr val="dk1"/>
              </a:buClr>
              <a:buSzPts val="1100"/>
              <a:buFont typeface="Arial"/>
              <a:buNone/>
            </a:pPr>
            <a:r>
              <a:rPr b="1" lang="en-US" sz="3077">
                <a:solidFill>
                  <a:schemeClr val="lt1"/>
                </a:solidFill>
                <a:latin typeface="Source Serif Pro"/>
                <a:ea typeface="Source Serif Pro"/>
                <a:cs typeface="Source Serif Pro"/>
                <a:sym typeface="Source Serif Pro"/>
              </a:rPr>
              <a:t>Showcase</a:t>
            </a:r>
            <a:endParaRPr b="1">
              <a:solidFill>
                <a:schemeClr val="lt1"/>
              </a:solidFill>
              <a:latin typeface="Source Serif Pro"/>
              <a:ea typeface="Source Serif Pro"/>
              <a:cs typeface="Source Serif Pro"/>
              <a:sym typeface="Source Serif Pro"/>
            </a:endParaRPr>
          </a:p>
        </p:txBody>
      </p:sp>
      <p:cxnSp>
        <p:nvCxnSpPr>
          <p:cNvPr id="162" name="Google Shape;162;p24"/>
          <p:cNvCxnSpPr/>
          <p:nvPr/>
        </p:nvCxnSpPr>
        <p:spPr>
          <a:xfrm>
            <a:off x="1550172" y="1424450"/>
            <a:ext cx="3066900" cy="0"/>
          </a:xfrm>
          <a:prstGeom prst="straightConnector1">
            <a:avLst/>
          </a:prstGeom>
          <a:noFill/>
          <a:ln cap="flat" cmpd="sng" w="38100">
            <a:solidFill>
              <a:srgbClr val="C29133"/>
            </a:solidFill>
            <a:prstDash val="solid"/>
            <a:round/>
            <a:headEnd len="med" w="med" type="none"/>
            <a:tailEnd len="med" w="med" type="none"/>
          </a:ln>
        </p:spPr>
      </p:cxnSp>
      <p:cxnSp>
        <p:nvCxnSpPr>
          <p:cNvPr id="163" name="Google Shape;163;p24"/>
          <p:cNvCxnSpPr/>
          <p:nvPr/>
        </p:nvCxnSpPr>
        <p:spPr>
          <a:xfrm>
            <a:off x="1550150" y="660950"/>
            <a:ext cx="3066900" cy="0"/>
          </a:xfrm>
          <a:prstGeom prst="straightConnector1">
            <a:avLst/>
          </a:prstGeom>
          <a:noFill/>
          <a:ln cap="flat" cmpd="sng" w="38100">
            <a:solidFill>
              <a:srgbClr val="C29133"/>
            </a:solidFill>
            <a:prstDash val="solid"/>
            <a:round/>
            <a:headEnd len="med" w="med" type="none"/>
            <a:tailEnd len="med" w="med"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67" name="Shape 167"/>
        <p:cNvGrpSpPr/>
        <p:nvPr/>
      </p:nvGrpSpPr>
      <p:grpSpPr>
        <a:xfrm>
          <a:off x="0" y="0"/>
          <a:ext cx="0" cy="0"/>
          <a:chOff x="0" y="0"/>
          <a:chExt cx="0" cy="0"/>
        </a:xfrm>
      </p:grpSpPr>
      <p:pic>
        <p:nvPicPr>
          <p:cNvPr id="168" name="Google Shape;168;p2"/>
          <p:cNvPicPr preferRelativeResize="0"/>
          <p:nvPr/>
        </p:nvPicPr>
        <p:blipFill rotWithShape="1">
          <a:blip r:embed="rId3">
            <a:alphaModFix/>
          </a:blip>
          <a:srcRect b="86900" l="45337" r="45375" t="9360"/>
          <a:stretch/>
        </p:blipFill>
        <p:spPr>
          <a:xfrm>
            <a:off x="9573077" y="5196559"/>
            <a:ext cx="2142546" cy="539226"/>
          </a:xfrm>
          <a:prstGeom prst="rect">
            <a:avLst/>
          </a:prstGeom>
          <a:noFill/>
          <a:ln>
            <a:noFill/>
          </a:ln>
        </p:spPr>
      </p:pic>
      <p:pic>
        <p:nvPicPr>
          <p:cNvPr id="169" name="Google Shape;169;p2"/>
          <p:cNvPicPr preferRelativeResize="0"/>
          <p:nvPr/>
        </p:nvPicPr>
        <p:blipFill rotWithShape="1">
          <a:blip r:embed="rId4">
            <a:alphaModFix/>
          </a:blip>
          <a:srcRect b="0" l="0" r="0" t="0"/>
          <a:stretch/>
        </p:blipFill>
        <p:spPr>
          <a:xfrm>
            <a:off x="439600" y="412125"/>
            <a:ext cx="4303491" cy="677800"/>
          </a:xfrm>
          <a:prstGeom prst="rect">
            <a:avLst/>
          </a:prstGeom>
          <a:noFill/>
          <a:ln>
            <a:noFill/>
          </a:ln>
        </p:spPr>
      </p:pic>
      <p:pic>
        <p:nvPicPr>
          <p:cNvPr id="170" name="Google Shape;170;p2"/>
          <p:cNvPicPr preferRelativeResize="0"/>
          <p:nvPr/>
        </p:nvPicPr>
        <p:blipFill rotWithShape="1">
          <a:blip r:embed="rId5">
            <a:alphaModFix/>
          </a:blip>
          <a:srcRect b="0" l="0" r="0" t="0"/>
          <a:stretch/>
        </p:blipFill>
        <p:spPr>
          <a:xfrm>
            <a:off x="5133463" y="160430"/>
            <a:ext cx="2419075" cy="1181189"/>
          </a:xfrm>
          <a:prstGeom prst="rect">
            <a:avLst/>
          </a:prstGeom>
          <a:noFill/>
          <a:ln>
            <a:noFill/>
          </a:ln>
        </p:spPr>
      </p:pic>
      <p:pic>
        <p:nvPicPr>
          <p:cNvPr id="171" name="Google Shape;171;p2"/>
          <p:cNvPicPr preferRelativeResize="0"/>
          <p:nvPr/>
        </p:nvPicPr>
        <p:blipFill rotWithShape="1">
          <a:blip r:embed="rId6">
            <a:alphaModFix/>
          </a:blip>
          <a:srcRect b="43267" l="0" r="0" t="36060"/>
          <a:stretch/>
        </p:blipFill>
        <p:spPr>
          <a:xfrm>
            <a:off x="439599" y="2612676"/>
            <a:ext cx="4303501" cy="889567"/>
          </a:xfrm>
          <a:prstGeom prst="rect">
            <a:avLst/>
          </a:prstGeom>
          <a:noFill/>
          <a:ln>
            <a:noFill/>
          </a:ln>
        </p:spPr>
      </p:pic>
      <p:pic>
        <p:nvPicPr>
          <p:cNvPr id="172" name="Google Shape;172;p2"/>
          <p:cNvPicPr preferRelativeResize="0"/>
          <p:nvPr/>
        </p:nvPicPr>
        <p:blipFill rotWithShape="1">
          <a:blip r:embed="rId7">
            <a:alphaModFix/>
          </a:blip>
          <a:srcRect b="34131" l="0" r="0" t="34738"/>
          <a:stretch/>
        </p:blipFill>
        <p:spPr>
          <a:xfrm>
            <a:off x="7954950" y="2652250"/>
            <a:ext cx="3810000" cy="889575"/>
          </a:xfrm>
          <a:prstGeom prst="rect">
            <a:avLst/>
          </a:prstGeom>
          <a:noFill/>
          <a:ln>
            <a:noFill/>
          </a:ln>
        </p:spPr>
      </p:pic>
      <p:pic>
        <p:nvPicPr>
          <p:cNvPr id="173" name="Google Shape;173;p2"/>
          <p:cNvPicPr preferRelativeResize="0"/>
          <p:nvPr/>
        </p:nvPicPr>
        <p:blipFill rotWithShape="1">
          <a:blip r:embed="rId8">
            <a:alphaModFix/>
          </a:blip>
          <a:srcRect b="0" l="0" r="0" t="0"/>
          <a:stretch/>
        </p:blipFill>
        <p:spPr>
          <a:xfrm>
            <a:off x="4008695" y="4966793"/>
            <a:ext cx="1775575" cy="998757"/>
          </a:xfrm>
          <a:prstGeom prst="rect">
            <a:avLst/>
          </a:prstGeom>
          <a:noFill/>
          <a:ln>
            <a:noFill/>
          </a:ln>
        </p:spPr>
      </p:pic>
      <p:pic>
        <p:nvPicPr>
          <p:cNvPr id="174" name="Google Shape;174;p2"/>
          <p:cNvPicPr preferRelativeResize="0"/>
          <p:nvPr/>
        </p:nvPicPr>
        <p:blipFill rotWithShape="1">
          <a:blip r:embed="rId9">
            <a:alphaModFix/>
          </a:blip>
          <a:srcRect b="0" l="0" r="0" t="0"/>
          <a:stretch/>
        </p:blipFill>
        <p:spPr>
          <a:xfrm>
            <a:off x="6989571" y="3894846"/>
            <a:ext cx="2115764" cy="758658"/>
          </a:xfrm>
          <a:prstGeom prst="rect">
            <a:avLst/>
          </a:prstGeom>
          <a:noFill/>
          <a:ln>
            <a:noFill/>
          </a:ln>
        </p:spPr>
      </p:pic>
      <p:pic>
        <p:nvPicPr>
          <p:cNvPr id="175" name="Google Shape;175;p2"/>
          <p:cNvPicPr preferRelativeResize="0"/>
          <p:nvPr/>
        </p:nvPicPr>
        <p:blipFill rotWithShape="1">
          <a:blip r:embed="rId10">
            <a:alphaModFix/>
          </a:blip>
          <a:srcRect b="38378" l="20723" r="19277" t="36552"/>
          <a:stretch/>
        </p:blipFill>
        <p:spPr>
          <a:xfrm>
            <a:off x="7942899" y="274775"/>
            <a:ext cx="4052979" cy="952499"/>
          </a:xfrm>
          <a:prstGeom prst="rect">
            <a:avLst/>
          </a:prstGeom>
          <a:noFill/>
          <a:ln>
            <a:noFill/>
          </a:ln>
        </p:spPr>
      </p:pic>
      <p:pic>
        <p:nvPicPr>
          <p:cNvPr id="176" name="Google Shape;176;p2"/>
          <p:cNvPicPr preferRelativeResize="0"/>
          <p:nvPr/>
        </p:nvPicPr>
        <p:blipFill rotWithShape="1">
          <a:blip r:embed="rId11">
            <a:alphaModFix/>
          </a:blip>
          <a:srcRect b="0" l="0" r="0" t="0"/>
          <a:stretch/>
        </p:blipFill>
        <p:spPr>
          <a:xfrm>
            <a:off x="420375" y="3866313"/>
            <a:ext cx="2923458" cy="815725"/>
          </a:xfrm>
          <a:prstGeom prst="rect">
            <a:avLst/>
          </a:prstGeom>
          <a:noFill/>
          <a:ln>
            <a:noFill/>
          </a:ln>
        </p:spPr>
      </p:pic>
      <p:pic>
        <p:nvPicPr>
          <p:cNvPr id="177" name="Google Shape;177;p2"/>
          <p:cNvPicPr preferRelativeResize="0"/>
          <p:nvPr/>
        </p:nvPicPr>
        <p:blipFill rotWithShape="1">
          <a:blip r:embed="rId12">
            <a:alphaModFix/>
          </a:blip>
          <a:srcRect b="0" l="0" r="0" t="0"/>
          <a:stretch/>
        </p:blipFill>
        <p:spPr>
          <a:xfrm>
            <a:off x="439600" y="1435896"/>
            <a:ext cx="4303500" cy="815738"/>
          </a:xfrm>
          <a:prstGeom prst="rect">
            <a:avLst/>
          </a:prstGeom>
          <a:noFill/>
          <a:ln>
            <a:noFill/>
          </a:ln>
        </p:spPr>
      </p:pic>
      <p:pic>
        <p:nvPicPr>
          <p:cNvPr id="178" name="Google Shape;178;p2"/>
          <p:cNvPicPr preferRelativeResize="0"/>
          <p:nvPr/>
        </p:nvPicPr>
        <p:blipFill rotWithShape="1">
          <a:blip r:embed="rId13">
            <a:alphaModFix/>
          </a:blip>
          <a:srcRect b="28619" l="0" r="0" t="34174"/>
          <a:stretch/>
        </p:blipFill>
        <p:spPr>
          <a:xfrm>
            <a:off x="5307288" y="1458400"/>
            <a:ext cx="2071432" cy="770725"/>
          </a:xfrm>
          <a:prstGeom prst="rect">
            <a:avLst/>
          </a:prstGeom>
          <a:noFill/>
          <a:ln>
            <a:noFill/>
          </a:ln>
        </p:spPr>
      </p:pic>
      <p:pic>
        <p:nvPicPr>
          <p:cNvPr id="179" name="Google Shape;179;p2"/>
          <p:cNvPicPr preferRelativeResize="0"/>
          <p:nvPr/>
        </p:nvPicPr>
        <p:blipFill rotWithShape="1">
          <a:blip r:embed="rId14">
            <a:alphaModFix/>
          </a:blip>
          <a:srcRect b="0" l="0" r="0" t="0"/>
          <a:stretch/>
        </p:blipFill>
        <p:spPr>
          <a:xfrm>
            <a:off x="7942925" y="1208763"/>
            <a:ext cx="3810000" cy="1270000"/>
          </a:xfrm>
          <a:prstGeom prst="rect">
            <a:avLst/>
          </a:prstGeom>
          <a:noFill/>
          <a:ln>
            <a:noFill/>
          </a:ln>
        </p:spPr>
      </p:pic>
      <p:pic>
        <p:nvPicPr>
          <p:cNvPr id="180" name="Google Shape;180;p2"/>
          <p:cNvPicPr preferRelativeResize="0"/>
          <p:nvPr/>
        </p:nvPicPr>
        <p:blipFill rotWithShape="1">
          <a:blip r:embed="rId15">
            <a:alphaModFix/>
          </a:blip>
          <a:srcRect b="0" l="0" r="0" t="0"/>
          <a:stretch/>
        </p:blipFill>
        <p:spPr>
          <a:xfrm>
            <a:off x="9539610" y="3797925"/>
            <a:ext cx="2213315" cy="952500"/>
          </a:xfrm>
          <a:prstGeom prst="rect">
            <a:avLst/>
          </a:prstGeom>
          <a:noFill/>
          <a:ln>
            <a:noFill/>
          </a:ln>
        </p:spPr>
      </p:pic>
      <p:pic>
        <p:nvPicPr>
          <p:cNvPr id="181" name="Google Shape;181;p2"/>
          <p:cNvPicPr preferRelativeResize="0"/>
          <p:nvPr/>
        </p:nvPicPr>
        <p:blipFill rotWithShape="1">
          <a:blip r:embed="rId16">
            <a:alphaModFix/>
          </a:blip>
          <a:srcRect b="31191" l="0" r="0" t="33780"/>
          <a:stretch/>
        </p:blipFill>
        <p:spPr>
          <a:xfrm>
            <a:off x="5159225" y="2738776"/>
            <a:ext cx="2379596" cy="625150"/>
          </a:xfrm>
          <a:prstGeom prst="rect">
            <a:avLst/>
          </a:prstGeom>
          <a:noFill/>
          <a:ln>
            <a:noFill/>
          </a:ln>
        </p:spPr>
      </p:pic>
      <p:pic>
        <p:nvPicPr>
          <p:cNvPr id="182" name="Google Shape;182;p2"/>
          <p:cNvPicPr preferRelativeResize="0"/>
          <p:nvPr/>
        </p:nvPicPr>
        <p:blipFill rotWithShape="1">
          <a:blip r:embed="rId17">
            <a:alphaModFix/>
          </a:blip>
          <a:srcRect b="0" l="0" r="0" t="0"/>
          <a:stretch/>
        </p:blipFill>
        <p:spPr>
          <a:xfrm>
            <a:off x="3778098" y="3866313"/>
            <a:ext cx="2777187" cy="815725"/>
          </a:xfrm>
          <a:prstGeom prst="rect">
            <a:avLst/>
          </a:prstGeom>
          <a:noFill/>
          <a:ln>
            <a:noFill/>
          </a:ln>
        </p:spPr>
      </p:pic>
      <p:pic>
        <p:nvPicPr>
          <p:cNvPr id="183" name="Google Shape;183;p2"/>
          <p:cNvPicPr preferRelativeResize="0"/>
          <p:nvPr/>
        </p:nvPicPr>
        <p:blipFill rotWithShape="1">
          <a:blip r:embed="rId18">
            <a:alphaModFix/>
          </a:blip>
          <a:srcRect b="0" l="0" r="0" t="0"/>
          <a:stretch/>
        </p:blipFill>
        <p:spPr>
          <a:xfrm>
            <a:off x="7724500" y="5058309"/>
            <a:ext cx="1502797" cy="815725"/>
          </a:xfrm>
          <a:prstGeom prst="rect">
            <a:avLst/>
          </a:prstGeom>
          <a:noFill/>
          <a:ln>
            <a:noFill/>
          </a:ln>
        </p:spPr>
      </p:pic>
      <p:pic>
        <p:nvPicPr>
          <p:cNvPr id="184" name="Google Shape;184;p2"/>
          <p:cNvPicPr preferRelativeResize="0"/>
          <p:nvPr/>
        </p:nvPicPr>
        <p:blipFill rotWithShape="1">
          <a:blip r:embed="rId19">
            <a:alphaModFix/>
          </a:blip>
          <a:srcRect b="0" l="0" r="0" t="0"/>
          <a:stretch/>
        </p:blipFill>
        <p:spPr>
          <a:xfrm>
            <a:off x="6130050" y="5115759"/>
            <a:ext cx="1248676" cy="700825"/>
          </a:xfrm>
          <a:prstGeom prst="rect">
            <a:avLst/>
          </a:prstGeom>
          <a:noFill/>
          <a:ln>
            <a:noFill/>
          </a:ln>
        </p:spPr>
      </p:pic>
      <p:grpSp>
        <p:nvGrpSpPr>
          <p:cNvPr id="185" name="Google Shape;185;p2"/>
          <p:cNvGrpSpPr/>
          <p:nvPr/>
        </p:nvGrpSpPr>
        <p:grpSpPr>
          <a:xfrm>
            <a:off x="2253248" y="6107674"/>
            <a:ext cx="7685504" cy="625149"/>
            <a:chOff x="1988771" y="6232849"/>
            <a:chExt cx="7685504" cy="625149"/>
          </a:xfrm>
        </p:grpSpPr>
        <p:pic>
          <p:nvPicPr>
            <p:cNvPr id="186" name="Google Shape;186;p2"/>
            <p:cNvPicPr preferRelativeResize="0"/>
            <p:nvPr/>
          </p:nvPicPr>
          <p:blipFill rotWithShape="1">
            <a:blip r:embed="rId20">
              <a:alphaModFix/>
            </a:blip>
            <a:srcRect b="74135" l="25390" r="25485" t="8716"/>
            <a:stretch/>
          </p:blipFill>
          <p:spPr>
            <a:xfrm>
              <a:off x="6808975" y="6232849"/>
              <a:ext cx="2865300" cy="625149"/>
            </a:xfrm>
            <a:prstGeom prst="rect">
              <a:avLst/>
            </a:prstGeom>
            <a:noFill/>
            <a:ln>
              <a:noFill/>
            </a:ln>
          </p:spPr>
        </p:pic>
        <p:pic>
          <p:nvPicPr>
            <p:cNvPr id="187" name="Google Shape;187;p2"/>
            <p:cNvPicPr preferRelativeResize="0"/>
            <p:nvPr/>
          </p:nvPicPr>
          <p:blipFill rotWithShape="1">
            <a:blip r:embed="rId21">
              <a:alphaModFix/>
            </a:blip>
            <a:srcRect b="0" l="0" r="0" t="0"/>
            <a:stretch/>
          </p:blipFill>
          <p:spPr>
            <a:xfrm>
              <a:off x="1988771" y="6345794"/>
              <a:ext cx="4326228" cy="399250"/>
            </a:xfrm>
            <a:prstGeom prst="rect">
              <a:avLst/>
            </a:prstGeom>
            <a:noFill/>
            <a:ln>
              <a:noFill/>
            </a:ln>
          </p:spPr>
        </p:pic>
      </p:grpSp>
      <p:pic>
        <p:nvPicPr>
          <p:cNvPr id="188" name="Google Shape;188;p2"/>
          <p:cNvPicPr preferRelativeResize="0"/>
          <p:nvPr/>
        </p:nvPicPr>
        <p:blipFill rotWithShape="1">
          <a:blip r:embed="rId22">
            <a:alphaModFix/>
          </a:blip>
          <a:srcRect b="35271" l="0" r="0" t="37458"/>
          <a:stretch/>
        </p:blipFill>
        <p:spPr>
          <a:xfrm>
            <a:off x="420375" y="5196559"/>
            <a:ext cx="3515314" cy="539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3" name="Shape 193"/>
        <p:cNvGrpSpPr/>
        <p:nvPr/>
      </p:nvGrpSpPr>
      <p:grpSpPr>
        <a:xfrm>
          <a:off x="0" y="0"/>
          <a:ext cx="0" cy="0"/>
          <a:chOff x="0" y="0"/>
          <a:chExt cx="0" cy="0"/>
        </a:xfrm>
      </p:grpSpPr>
      <p:sp>
        <p:nvSpPr>
          <p:cNvPr id="194" name="Google Shape;194;g276565fb9ce_0_6"/>
          <p:cNvSpPr/>
          <p:nvPr/>
        </p:nvSpPr>
        <p:spPr>
          <a:xfrm>
            <a:off x="780300" y="698100"/>
            <a:ext cx="10631400" cy="5461800"/>
          </a:xfrm>
          <a:prstGeom prst="rect">
            <a:avLst/>
          </a:prstGeom>
          <a:solidFill>
            <a:srgbClr val="C2912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95" name="Google Shape;195;g276565fb9ce_0_6"/>
          <p:cNvGrpSpPr/>
          <p:nvPr/>
        </p:nvGrpSpPr>
        <p:grpSpPr>
          <a:xfrm>
            <a:off x="919850" y="857250"/>
            <a:ext cx="10357751" cy="5182152"/>
            <a:chOff x="542516" y="1433165"/>
            <a:chExt cx="8636497" cy="4320980"/>
          </a:xfrm>
        </p:grpSpPr>
        <p:pic>
          <p:nvPicPr>
            <p:cNvPr id="196" name="Google Shape;196;g276565fb9ce_0_6"/>
            <p:cNvPicPr preferRelativeResize="0"/>
            <p:nvPr/>
          </p:nvPicPr>
          <p:blipFill rotWithShape="1">
            <a:blip r:embed="rId4">
              <a:alphaModFix/>
            </a:blip>
            <a:srcRect b="12001" l="68478" r="11959" t="35587"/>
            <a:stretch/>
          </p:blipFill>
          <p:spPr>
            <a:xfrm>
              <a:off x="6390448" y="1433165"/>
              <a:ext cx="2788565" cy="4320980"/>
            </a:xfrm>
            <a:prstGeom prst="rect">
              <a:avLst/>
            </a:prstGeom>
            <a:noFill/>
            <a:ln>
              <a:noFill/>
            </a:ln>
          </p:spPr>
        </p:pic>
        <p:pic>
          <p:nvPicPr>
            <p:cNvPr id="197" name="Google Shape;197;g276565fb9ce_0_6"/>
            <p:cNvPicPr preferRelativeResize="0"/>
            <p:nvPr/>
          </p:nvPicPr>
          <p:blipFill rotWithShape="1">
            <a:blip r:embed="rId4">
              <a:alphaModFix/>
            </a:blip>
            <a:srcRect b="12001" l="9015" r="45078" t="35587"/>
            <a:stretch/>
          </p:blipFill>
          <p:spPr>
            <a:xfrm>
              <a:off x="542516" y="1433165"/>
              <a:ext cx="6544090" cy="4320980"/>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2" name="Shape 202"/>
        <p:cNvGrpSpPr/>
        <p:nvPr/>
      </p:nvGrpSpPr>
      <p:grpSpPr>
        <a:xfrm>
          <a:off x="0" y="0"/>
          <a:ext cx="0" cy="0"/>
          <a:chOff x="0" y="0"/>
          <a:chExt cx="0" cy="0"/>
        </a:xfrm>
      </p:grpSpPr>
      <p:sp>
        <p:nvSpPr>
          <p:cNvPr id="203" name="Google Shape;203;g28fd9f9e0ca_0_0"/>
          <p:cNvSpPr txBox="1"/>
          <p:nvPr>
            <p:ph idx="1" type="subTitle"/>
          </p:nvPr>
        </p:nvSpPr>
        <p:spPr>
          <a:xfrm>
            <a:off x="2586838" y="2832700"/>
            <a:ext cx="7018500" cy="2375100"/>
          </a:xfrm>
          <a:prstGeom prst="rect">
            <a:avLst/>
          </a:prstGeom>
        </p:spPr>
        <p:txBody>
          <a:bodyPr anchorCtr="0" anchor="t" bIns="45700" lIns="91425" spcFirstLastPara="1" rIns="91425" wrap="square" tIns="45700">
            <a:noAutofit/>
          </a:bodyPr>
          <a:lstStyle/>
          <a:p>
            <a:pPr indent="-342900" lvl="0" marL="457200" rtl="0" algn="just">
              <a:spcBef>
                <a:spcPts val="1000"/>
              </a:spcBef>
              <a:spcAft>
                <a:spcPts val="0"/>
              </a:spcAft>
              <a:buClr>
                <a:schemeClr val="lt1"/>
              </a:buClr>
              <a:buSzPts val="1800"/>
              <a:buFont typeface="Arial"/>
              <a:buChar char="●"/>
            </a:pPr>
            <a:r>
              <a:rPr lang="en-US" sz="1800">
                <a:solidFill>
                  <a:schemeClr val="lt1"/>
                </a:solidFill>
                <a:latin typeface="Source Sans Pro"/>
                <a:ea typeface="Source Sans Pro"/>
                <a:cs typeface="Source Sans Pro"/>
                <a:sym typeface="Source Sans Pro"/>
              </a:rPr>
              <a:t>Canada is missing out on a whopping $27.7 billion annually because of its "under-utilized" indigenous workforce, according to a </a:t>
            </a:r>
            <a:r>
              <a:rPr lang="en-US" sz="1800">
                <a:solidFill>
                  <a:schemeClr val="lt1"/>
                </a:solidFill>
                <a:uFill>
                  <a:noFill/>
                </a:uFill>
                <a:latin typeface="Source Sans Pro"/>
                <a:ea typeface="Source Sans Pro"/>
                <a:cs typeface="Source Sans Pro"/>
                <a:sym typeface="Source Sans Pro"/>
                <a:hlinkClick r:id="rId4">
                  <a:extLst>
                    <a:ext uri="{A12FA001-AC4F-418D-AE19-62706E023703}">
                      <ahyp:hlinkClr val="tx"/>
                    </a:ext>
                  </a:extLst>
                </a:hlinkClick>
              </a:rPr>
              <a:t>new national report</a:t>
            </a:r>
            <a:r>
              <a:rPr lang="en-US" sz="1800">
                <a:solidFill>
                  <a:schemeClr val="lt1"/>
                </a:solidFill>
                <a:latin typeface="Source Sans Pro"/>
                <a:ea typeface="Source Sans Pro"/>
                <a:cs typeface="Source Sans Pro"/>
                <a:sym typeface="Source Sans Pro"/>
              </a:rPr>
              <a:t> by the National Aboriginal Economic Development Board.</a:t>
            </a:r>
            <a:br>
              <a:rPr lang="en-US" sz="1800">
                <a:solidFill>
                  <a:schemeClr val="lt1"/>
                </a:solidFill>
                <a:latin typeface="Source Sans Pro"/>
                <a:ea typeface="Source Sans Pro"/>
                <a:cs typeface="Source Sans Pro"/>
                <a:sym typeface="Source Sans Pro"/>
              </a:rPr>
            </a:br>
            <a:endParaRPr sz="1800">
              <a:solidFill>
                <a:schemeClr val="lt1"/>
              </a:solidFill>
              <a:latin typeface="Source Sans Pro"/>
              <a:ea typeface="Source Sans Pro"/>
              <a:cs typeface="Source Sans Pro"/>
              <a:sym typeface="Source Sans Pro"/>
            </a:endParaRPr>
          </a:p>
          <a:p>
            <a:pPr indent="-342900" lvl="0" marL="457200" rtl="0" algn="just">
              <a:lnSpc>
                <a:spcPct val="100000"/>
              </a:lnSpc>
              <a:spcBef>
                <a:spcPts val="0"/>
              </a:spcBef>
              <a:spcAft>
                <a:spcPts val="0"/>
              </a:spcAft>
              <a:buClr>
                <a:schemeClr val="lt1"/>
              </a:buClr>
              <a:buSzPts val="1800"/>
              <a:buFont typeface="Source Sans Pro"/>
              <a:buChar char="●"/>
            </a:pPr>
            <a:r>
              <a:rPr lang="en-US" sz="1800">
                <a:solidFill>
                  <a:schemeClr val="lt1"/>
                </a:solidFill>
                <a:latin typeface="Source Sans Pro"/>
                <a:ea typeface="Source Sans Pro"/>
                <a:cs typeface="Source Sans Pro"/>
                <a:sym typeface="Source Sans Pro"/>
              </a:rPr>
              <a:t>If Indigenous Peoples had the same education and training as non-Indigenous Peoples, the resulting increase in productivity would mean an additional $8.5 billion in income earned annually by the Indigenous population.</a:t>
            </a:r>
            <a:endParaRPr sz="3550">
              <a:solidFill>
                <a:srgbClr val="222222"/>
              </a:solidFill>
              <a:highlight>
                <a:srgbClr val="FFFFFF"/>
              </a:highlight>
              <a:latin typeface="Source Sans Pro"/>
              <a:ea typeface="Source Sans Pro"/>
              <a:cs typeface="Source Sans Pro"/>
              <a:sym typeface="Source Sans Pro"/>
            </a:endParaRPr>
          </a:p>
        </p:txBody>
      </p:sp>
      <p:sp>
        <p:nvSpPr>
          <p:cNvPr id="204" name="Google Shape;204;g28fd9f9e0ca_0_0"/>
          <p:cNvSpPr txBox="1"/>
          <p:nvPr>
            <p:ph idx="4294967295" type="title"/>
          </p:nvPr>
        </p:nvSpPr>
        <p:spPr>
          <a:xfrm>
            <a:off x="2586663" y="1650200"/>
            <a:ext cx="7018500" cy="763500"/>
          </a:xfrm>
          <a:prstGeom prst="rect">
            <a:avLst/>
          </a:prstGeom>
          <a:noFill/>
          <a:ln>
            <a:noFill/>
          </a:ln>
        </p:spPr>
        <p:txBody>
          <a:bodyPr anchorCtr="0" anchor="t" bIns="121900" lIns="121900" spcFirstLastPara="1" rIns="121900" wrap="square" tIns="121900">
            <a:normAutofit/>
          </a:bodyPr>
          <a:lstStyle/>
          <a:p>
            <a:pPr indent="0" lvl="0" marL="0" rtl="0" algn="ctr">
              <a:spcBef>
                <a:spcPts val="0"/>
              </a:spcBef>
              <a:spcAft>
                <a:spcPts val="0"/>
              </a:spcAft>
              <a:buClr>
                <a:schemeClr val="dk1"/>
              </a:buClr>
              <a:buSzPts val="1100"/>
              <a:buFont typeface="Arial"/>
              <a:buNone/>
            </a:pPr>
            <a:r>
              <a:rPr b="1" lang="en-US" sz="3077">
                <a:solidFill>
                  <a:schemeClr val="lt1"/>
                </a:solidFill>
                <a:latin typeface="Source Serif Pro"/>
                <a:ea typeface="Source Serif Pro"/>
                <a:cs typeface="Source Serif Pro"/>
                <a:sym typeface="Source Serif Pro"/>
              </a:rPr>
              <a:t>Did you know?</a:t>
            </a:r>
            <a:endParaRPr b="1">
              <a:solidFill>
                <a:schemeClr val="lt1"/>
              </a:solidFill>
              <a:latin typeface="Source Serif Pro"/>
              <a:ea typeface="Source Serif Pro"/>
              <a:cs typeface="Source Serif Pro"/>
              <a:sym typeface="Source Serif Pro"/>
            </a:endParaRPr>
          </a:p>
        </p:txBody>
      </p:sp>
      <p:cxnSp>
        <p:nvCxnSpPr>
          <p:cNvPr id="205" name="Google Shape;205;g28fd9f9e0ca_0_0"/>
          <p:cNvCxnSpPr/>
          <p:nvPr/>
        </p:nvCxnSpPr>
        <p:spPr>
          <a:xfrm>
            <a:off x="2586713" y="2413706"/>
            <a:ext cx="7018500" cy="0"/>
          </a:xfrm>
          <a:prstGeom prst="straightConnector1">
            <a:avLst/>
          </a:prstGeom>
          <a:noFill/>
          <a:ln cap="flat" cmpd="sng" w="38100">
            <a:solidFill>
              <a:srgbClr val="C29133"/>
            </a:solidFill>
            <a:prstDash val="solid"/>
            <a:round/>
            <a:headEnd len="med" w="med" type="none"/>
            <a:tailEnd len="med" w="med" type="none"/>
          </a:ln>
        </p:spPr>
      </p:cxnSp>
      <p:cxnSp>
        <p:nvCxnSpPr>
          <p:cNvPr id="206" name="Google Shape;206;g28fd9f9e0ca_0_0"/>
          <p:cNvCxnSpPr/>
          <p:nvPr/>
        </p:nvCxnSpPr>
        <p:spPr>
          <a:xfrm>
            <a:off x="2586663" y="1650206"/>
            <a:ext cx="7018500" cy="0"/>
          </a:xfrm>
          <a:prstGeom prst="straightConnector1">
            <a:avLst/>
          </a:prstGeom>
          <a:noFill/>
          <a:ln cap="flat" cmpd="sng" w="38100">
            <a:solidFill>
              <a:srgbClr val="C29133"/>
            </a:solidFill>
            <a:prstDash val="solid"/>
            <a:round/>
            <a:headEnd len="med" w="med" type="none"/>
            <a:tailEnd len="med" w="med" type="non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1" name="Shape 211"/>
        <p:cNvGrpSpPr/>
        <p:nvPr/>
      </p:nvGrpSpPr>
      <p:grpSpPr>
        <a:xfrm>
          <a:off x="0" y="0"/>
          <a:ext cx="0" cy="0"/>
          <a:chOff x="0" y="0"/>
          <a:chExt cx="0" cy="0"/>
        </a:xfrm>
      </p:grpSpPr>
      <p:sp>
        <p:nvSpPr>
          <p:cNvPr id="212" name="Google Shape;212;g28fd9f9e0ca_0_8"/>
          <p:cNvSpPr/>
          <p:nvPr/>
        </p:nvSpPr>
        <p:spPr>
          <a:xfrm>
            <a:off x="2003475" y="1917575"/>
            <a:ext cx="7947600" cy="4587300"/>
          </a:xfrm>
          <a:prstGeom prst="rect">
            <a:avLst/>
          </a:prstGeom>
          <a:solidFill>
            <a:srgbClr val="C2913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pic>
        <p:nvPicPr>
          <p:cNvPr id="213" name="Google Shape;213;g28fd9f9e0ca_0_8"/>
          <p:cNvPicPr preferRelativeResize="0"/>
          <p:nvPr/>
        </p:nvPicPr>
        <p:blipFill>
          <a:blip r:embed="rId4">
            <a:alphaModFix/>
          </a:blip>
          <a:stretch>
            <a:fillRect/>
          </a:stretch>
        </p:blipFill>
        <p:spPr>
          <a:xfrm>
            <a:off x="2117301" y="2038750"/>
            <a:ext cx="7719951" cy="4344950"/>
          </a:xfrm>
          <a:prstGeom prst="rect">
            <a:avLst/>
          </a:prstGeom>
          <a:noFill/>
          <a:ln>
            <a:noFill/>
          </a:ln>
        </p:spPr>
      </p:pic>
      <p:sp>
        <p:nvSpPr>
          <p:cNvPr id="214" name="Google Shape;214;g28fd9f9e0ca_0_8"/>
          <p:cNvSpPr txBox="1"/>
          <p:nvPr/>
        </p:nvSpPr>
        <p:spPr>
          <a:xfrm>
            <a:off x="2003475" y="423850"/>
            <a:ext cx="7947600" cy="10569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1000"/>
              </a:spcBef>
              <a:spcAft>
                <a:spcPts val="0"/>
              </a:spcAft>
              <a:buClr>
                <a:schemeClr val="dk1"/>
              </a:buClr>
              <a:buSzPts val="1100"/>
              <a:buFont typeface="Arial"/>
              <a:buNone/>
            </a:pPr>
            <a:r>
              <a:rPr b="1" lang="en-US" sz="2150">
                <a:solidFill>
                  <a:schemeClr val="lt1"/>
                </a:solidFill>
                <a:latin typeface="Source Sans Pro"/>
                <a:ea typeface="Source Sans Pro"/>
                <a:cs typeface="Source Sans Pro"/>
                <a:sym typeface="Source Sans Pro"/>
              </a:rPr>
              <a:t>A $27.7 billion annual boost is a possibility for Canada's economy if equal economic opportunities are given to the country's Indigenous population, says a recent report. </a:t>
            </a:r>
            <a:endParaRPr b="1" sz="2500">
              <a:solidFill>
                <a:schemeClr val="lt1"/>
              </a:solidFill>
              <a:latin typeface="Source Sans Pro"/>
              <a:ea typeface="Source Sans Pro"/>
              <a:cs typeface="Source Sans Pro"/>
              <a:sym typeface="Source Sans Pro"/>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9" name="Shape 219"/>
        <p:cNvGrpSpPr/>
        <p:nvPr/>
      </p:nvGrpSpPr>
      <p:grpSpPr>
        <a:xfrm>
          <a:off x="0" y="0"/>
          <a:ext cx="0" cy="0"/>
          <a:chOff x="0" y="0"/>
          <a:chExt cx="0" cy="0"/>
        </a:xfrm>
      </p:grpSpPr>
      <p:sp>
        <p:nvSpPr>
          <p:cNvPr id="220" name="Google Shape;220;g28fd9f9e0ca_0_14"/>
          <p:cNvSpPr txBox="1"/>
          <p:nvPr>
            <p:ph idx="1" type="subTitle"/>
          </p:nvPr>
        </p:nvSpPr>
        <p:spPr>
          <a:xfrm>
            <a:off x="2586675" y="2766400"/>
            <a:ext cx="7018500" cy="2453400"/>
          </a:xfrm>
          <a:prstGeom prst="rect">
            <a:avLst/>
          </a:prstGeom>
        </p:spPr>
        <p:txBody>
          <a:bodyPr anchorCtr="0" anchor="t" bIns="45700" lIns="91425" spcFirstLastPara="1" rIns="91425" wrap="square" tIns="45700">
            <a:noAutofit/>
          </a:bodyPr>
          <a:lstStyle/>
          <a:p>
            <a:pPr indent="0" lvl="0" marL="0" rtl="0" algn="just">
              <a:lnSpc>
                <a:spcPct val="80000"/>
              </a:lnSpc>
              <a:spcBef>
                <a:spcPts val="1000"/>
              </a:spcBef>
              <a:spcAft>
                <a:spcPts val="0"/>
              </a:spcAft>
              <a:buNone/>
            </a:pPr>
            <a:r>
              <a:rPr lang="en-US" sz="1700">
                <a:solidFill>
                  <a:schemeClr val="lt1"/>
                </a:solidFill>
                <a:latin typeface="Source Sans Pro"/>
                <a:ea typeface="Source Sans Pro"/>
                <a:cs typeface="Source Sans Pro"/>
                <a:sym typeface="Source Sans Pro"/>
              </a:rPr>
              <a:t>Partnership with Reconciliation Saskatoon we are in </a:t>
            </a:r>
            <a:r>
              <a:rPr lang="en-US" sz="1700">
                <a:solidFill>
                  <a:schemeClr val="lt1"/>
                </a:solidFill>
                <a:latin typeface="Source Sans Pro"/>
                <a:ea typeface="Source Sans Pro"/>
                <a:cs typeface="Source Sans Pro"/>
                <a:sym typeface="Source Sans Pro"/>
              </a:rPr>
              <a:t>early</a:t>
            </a:r>
            <a:r>
              <a:rPr lang="en-US" sz="1700">
                <a:solidFill>
                  <a:schemeClr val="lt1"/>
                </a:solidFill>
                <a:latin typeface="Source Sans Pro"/>
                <a:ea typeface="Source Sans Pro"/>
                <a:cs typeface="Source Sans Pro"/>
                <a:sym typeface="Source Sans Pro"/>
              </a:rPr>
              <a:t> planning stages of hosting a Economic </a:t>
            </a:r>
            <a:r>
              <a:rPr lang="en-US" sz="1700">
                <a:solidFill>
                  <a:schemeClr val="lt1"/>
                </a:solidFill>
                <a:latin typeface="Source Sans Pro"/>
                <a:ea typeface="Source Sans Pro"/>
                <a:cs typeface="Source Sans Pro"/>
                <a:sym typeface="Source Sans Pro"/>
              </a:rPr>
              <a:t>Reconciliation</a:t>
            </a:r>
            <a:r>
              <a:rPr lang="en-US" sz="1700">
                <a:solidFill>
                  <a:schemeClr val="lt1"/>
                </a:solidFill>
                <a:latin typeface="Source Sans Pro"/>
                <a:ea typeface="Source Sans Pro"/>
                <a:cs typeface="Source Sans Pro"/>
                <a:sym typeface="Source Sans Pro"/>
              </a:rPr>
              <a:t> H</a:t>
            </a:r>
            <a:r>
              <a:rPr lang="en-US" sz="1700">
                <a:solidFill>
                  <a:schemeClr val="lt1"/>
                </a:solidFill>
                <a:latin typeface="Source Sans Pro"/>
                <a:ea typeface="Source Sans Pro"/>
                <a:cs typeface="Source Sans Pro"/>
                <a:sym typeface="Source Sans Pro"/>
              </a:rPr>
              <a:t>ackathon</a:t>
            </a:r>
            <a:r>
              <a:rPr lang="en-US" sz="1700">
                <a:solidFill>
                  <a:schemeClr val="lt1"/>
                </a:solidFill>
                <a:latin typeface="Source Sans Pro"/>
                <a:ea typeface="Source Sans Pro"/>
                <a:cs typeface="Source Sans Pro"/>
                <a:sym typeface="Source Sans Pro"/>
              </a:rPr>
              <a:t> that will  focus on how to tap into that “</a:t>
            </a:r>
            <a:r>
              <a:rPr lang="en-US" sz="1700">
                <a:solidFill>
                  <a:schemeClr val="lt1"/>
                </a:solidFill>
                <a:latin typeface="Source Sans Pro"/>
                <a:ea typeface="Source Sans Pro"/>
                <a:cs typeface="Source Sans Pro"/>
                <a:sym typeface="Source Sans Pro"/>
              </a:rPr>
              <a:t>under-utilized" Indigenous workforce. </a:t>
            </a:r>
            <a:endParaRPr sz="1700">
              <a:solidFill>
                <a:schemeClr val="lt1"/>
              </a:solidFill>
              <a:latin typeface="Source Sans Pro"/>
              <a:ea typeface="Source Sans Pro"/>
              <a:cs typeface="Source Sans Pro"/>
              <a:sym typeface="Source Sans Pro"/>
            </a:endParaRPr>
          </a:p>
          <a:p>
            <a:pPr indent="0" lvl="0" marL="0" rtl="0" algn="just">
              <a:lnSpc>
                <a:spcPct val="80000"/>
              </a:lnSpc>
              <a:spcBef>
                <a:spcPts val="1000"/>
              </a:spcBef>
              <a:spcAft>
                <a:spcPts val="0"/>
              </a:spcAft>
              <a:buNone/>
            </a:pPr>
            <a:r>
              <a:t/>
            </a:r>
            <a:endParaRPr sz="1700">
              <a:solidFill>
                <a:schemeClr val="lt1"/>
              </a:solidFill>
              <a:latin typeface="Source Sans Pro"/>
              <a:ea typeface="Source Sans Pro"/>
              <a:cs typeface="Source Sans Pro"/>
              <a:sym typeface="Source Sans Pro"/>
            </a:endParaRPr>
          </a:p>
          <a:p>
            <a:pPr indent="0" lvl="0" marL="0" rtl="0" algn="just">
              <a:lnSpc>
                <a:spcPct val="80000"/>
              </a:lnSpc>
              <a:spcBef>
                <a:spcPts val="1000"/>
              </a:spcBef>
              <a:spcAft>
                <a:spcPts val="0"/>
              </a:spcAft>
              <a:buNone/>
            </a:pPr>
            <a:r>
              <a:rPr lang="en-US" sz="1700">
                <a:solidFill>
                  <a:schemeClr val="lt1"/>
                </a:solidFill>
                <a:latin typeface="Source Sans Pro"/>
                <a:ea typeface="Source Sans Pro"/>
                <a:cs typeface="Source Sans Pro"/>
                <a:sym typeface="Source Sans Pro"/>
              </a:rPr>
              <a:t>What do we need to do in order to ensure  Indigenous Peoples have the same education and training opportunities and success as non-Indigenous Peoples.   </a:t>
            </a:r>
            <a:endParaRPr sz="1700">
              <a:solidFill>
                <a:schemeClr val="lt1"/>
              </a:solidFill>
              <a:latin typeface="Source Sans Pro"/>
              <a:ea typeface="Source Sans Pro"/>
              <a:cs typeface="Source Sans Pro"/>
              <a:sym typeface="Source Sans Pro"/>
            </a:endParaRPr>
          </a:p>
          <a:p>
            <a:pPr indent="0" lvl="0" marL="0" rtl="0" algn="just">
              <a:lnSpc>
                <a:spcPct val="80000"/>
              </a:lnSpc>
              <a:spcBef>
                <a:spcPts val="1000"/>
              </a:spcBef>
              <a:spcAft>
                <a:spcPts val="0"/>
              </a:spcAft>
              <a:buNone/>
            </a:pPr>
            <a:r>
              <a:t/>
            </a:r>
            <a:endParaRPr sz="1700">
              <a:solidFill>
                <a:schemeClr val="lt1"/>
              </a:solidFill>
              <a:latin typeface="Source Sans Pro"/>
              <a:ea typeface="Source Sans Pro"/>
              <a:cs typeface="Source Sans Pro"/>
              <a:sym typeface="Source Sans Pro"/>
            </a:endParaRPr>
          </a:p>
          <a:p>
            <a:pPr indent="0" lvl="0" marL="0" rtl="0" algn="just">
              <a:lnSpc>
                <a:spcPct val="80000"/>
              </a:lnSpc>
              <a:spcBef>
                <a:spcPts val="1000"/>
              </a:spcBef>
              <a:spcAft>
                <a:spcPts val="0"/>
              </a:spcAft>
              <a:buNone/>
            </a:pPr>
            <a:r>
              <a:rPr lang="en-US" sz="1700">
                <a:solidFill>
                  <a:schemeClr val="lt1"/>
                </a:solidFill>
                <a:latin typeface="Source Sans Pro"/>
                <a:ea typeface="Source Sans Pro"/>
                <a:cs typeface="Source Sans Pro"/>
                <a:sym typeface="Source Sans Pro"/>
              </a:rPr>
              <a:t>If you are interested in participating please contact</a:t>
            </a:r>
            <a:r>
              <a:rPr b="1" lang="en-US" sz="1700">
                <a:solidFill>
                  <a:schemeClr val="lt1"/>
                </a:solidFill>
                <a:latin typeface="Source Sans Pro"/>
                <a:ea typeface="Source Sans Pro"/>
                <a:cs typeface="Source Sans Pro"/>
                <a:sym typeface="Source Sans Pro"/>
              </a:rPr>
              <a:t> </a:t>
            </a:r>
            <a:r>
              <a:rPr b="1" lang="en-US" sz="1700" u="sng">
                <a:solidFill>
                  <a:srgbClr val="C29133"/>
                </a:solidFill>
                <a:latin typeface="Source Sans Pro"/>
                <a:ea typeface="Source Sans Pro"/>
                <a:cs typeface="Source Sans Pro"/>
                <a:sym typeface="Source Sans Pro"/>
                <a:hlinkClick r:id="rId4">
                  <a:extLst>
                    <a:ext uri="{A12FA001-AC4F-418D-AE19-62706E023703}">
                      <ahyp:hlinkClr val="tx"/>
                    </a:ext>
                  </a:extLst>
                </a:hlinkClick>
              </a:rPr>
              <a:t>alina@ethicaldigital.ca</a:t>
            </a:r>
            <a:endParaRPr b="1" sz="1700">
              <a:solidFill>
                <a:srgbClr val="C29133"/>
              </a:solidFill>
              <a:latin typeface="Source Sans Pro"/>
              <a:ea typeface="Source Sans Pro"/>
              <a:cs typeface="Source Sans Pro"/>
              <a:sym typeface="Source Sans Pro"/>
            </a:endParaRPr>
          </a:p>
        </p:txBody>
      </p:sp>
      <p:sp>
        <p:nvSpPr>
          <p:cNvPr id="221" name="Google Shape;221;g28fd9f9e0ca_0_14"/>
          <p:cNvSpPr txBox="1"/>
          <p:nvPr>
            <p:ph idx="4294967295" type="title"/>
          </p:nvPr>
        </p:nvSpPr>
        <p:spPr>
          <a:xfrm>
            <a:off x="2586663" y="1638200"/>
            <a:ext cx="7018500" cy="763500"/>
          </a:xfrm>
          <a:prstGeom prst="rect">
            <a:avLst/>
          </a:prstGeom>
          <a:noFill/>
          <a:ln>
            <a:noFill/>
          </a:ln>
        </p:spPr>
        <p:txBody>
          <a:bodyPr anchorCtr="0" anchor="t" bIns="121900" lIns="121900" spcFirstLastPara="1" rIns="121900" wrap="square" tIns="121900">
            <a:normAutofit/>
          </a:bodyPr>
          <a:lstStyle/>
          <a:p>
            <a:pPr indent="0" lvl="0" marL="0" rtl="0" algn="ctr">
              <a:spcBef>
                <a:spcPts val="0"/>
              </a:spcBef>
              <a:spcAft>
                <a:spcPts val="0"/>
              </a:spcAft>
              <a:buClr>
                <a:schemeClr val="dk1"/>
              </a:buClr>
              <a:buSzPts val="1100"/>
              <a:buFont typeface="Arial"/>
              <a:buNone/>
            </a:pPr>
            <a:r>
              <a:rPr b="1" lang="en-US" sz="3077">
                <a:solidFill>
                  <a:schemeClr val="lt1"/>
                </a:solidFill>
                <a:latin typeface="Source Serif Pro"/>
                <a:ea typeface="Source Serif Pro"/>
                <a:cs typeface="Source Serif Pro"/>
                <a:sym typeface="Source Serif Pro"/>
              </a:rPr>
              <a:t>Economic Reconciliation Hackathon</a:t>
            </a:r>
            <a:endParaRPr b="1">
              <a:solidFill>
                <a:schemeClr val="lt1"/>
              </a:solidFill>
              <a:latin typeface="Source Serif Pro"/>
              <a:ea typeface="Source Serif Pro"/>
              <a:cs typeface="Source Serif Pro"/>
              <a:sym typeface="Source Serif Pro"/>
            </a:endParaRPr>
          </a:p>
        </p:txBody>
      </p:sp>
      <p:cxnSp>
        <p:nvCxnSpPr>
          <p:cNvPr id="222" name="Google Shape;222;g28fd9f9e0ca_0_14"/>
          <p:cNvCxnSpPr/>
          <p:nvPr/>
        </p:nvCxnSpPr>
        <p:spPr>
          <a:xfrm>
            <a:off x="2586713" y="2401706"/>
            <a:ext cx="7018500" cy="0"/>
          </a:xfrm>
          <a:prstGeom prst="straightConnector1">
            <a:avLst/>
          </a:prstGeom>
          <a:noFill/>
          <a:ln cap="flat" cmpd="sng" w="38100">
            <a:solidFill>
              <a:srgbClr val="C29133"/>
            </a:solidFill>
            <a:prstDash val="solid"/>
            <a:round/>
            <a:headEnd len="med" w="med" type="none"/>
            <a:tailEnd len="med" w="med" type="none"/>
          </a:ln>
        </p:spPr>
      </p:cxnSp>
      <p:cxnSp>
        <p:nvCxnSpPr>
          <p:cNvPr id="223" name="Google Shape;223;g28fd9f9e0ca_0_14"/>
          <p:cNvCxnSpPr/>
          <p:nvPr/>
        </p:nvCxnSpPr>
        <p:spPr>
          <a:xfrm>
            <a:off x="2586663" y="1638206"/>
            <a:ext cx="7018500" cy="0"/>
          </a:xfrm>
          <a:prstGeom prst="straightConnector1">
            <a:avLst/>
          </a:prstGeom>
          <a:noFill/>
          <a:ln cap="flat" cmpd="sng" w="38100">
            <a:solidFill>
              <a:srgbClr val="C29133"/>
            </a:solidFill>
            <a:prstDash val="solid"/>
            <a:round/>
            <a:headEnd len="med" w="med" type="none"/>
            <a:tailEnd len="med" w="med"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69" name="Shape 69"/>
        <p:cNvGrpSpPr/>
        <p:nvPr/>
      </p:nvGrpSpPr>
      <p:grpSpPr>
        <a:xfrm>
          <a:off x="0" y="0"/>
          <a:ext cx="0" cy="0"/>
          <a:chOff x="0" y="0"/>
          <a:chExt cx="0" cy="0"/>
        </a:xfrm>
      </p:grpSpPr>
      <p:grpSp>
        <p:nvGrpSpPr>
          <p:cNvPr id="70" name="Google Shape;70;g28c0ccc9e8c_0_8"/>
          <p:cNvGrpSpPr/>
          <p:nvPr/>
        </p:nvGrpSpPr>
        <p:grpSpPr>
          <a:xfrm>
            <a:off x="3999775" y="1150832"/>
            <a:ext cx="7263000" cy="4146331"/>
            <a:chOff x="3999775" y="1551969"/>
            <a:chExt cx="7263000" cy="4146331"/>
          </a:xfrm>
        </p:grpSpPr>
        <p:sp>
          <p:nvSpPr>
            <p:cNvPr id="71" name="Google Shape;71;g28c0ccc9e8c_0_8"/>
            <p:cNvSpPr txBox="1"/>
            <p:nvPr/>
          </p:nvSpPr>
          <p:spPr>
            <a:xfrm>
              <a:off x="3999775" y="1551969"/>
              <a:ext cx="7263000" cy="11481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US" sz="2600">
                  <a:solidFill>
                    <a:schemeClr val="lt1"/>
                  </a:solidFill>
                  <a:latin typeface="Source Serif Pro"/>
                  <a:ea typeface="Source Serif Pro"/>
                  <a:cs typeface="Source Serif Pro"/>
                  <a:sym typeface="Source Serif Pro"/>
                </a:rPr>
                <a:t>At Ethical Digital, we are strong believers that:</a:t>
              </a:r>
              <a:endParaRPr sz="2600">
                <a:solidFill>
                  <a:schemeClr val="lt1"/>
                </a:solidFill>
                <a:latin typeface="Source Serif Pro"/>
                <a:ea typeface="Source Serif Pro"/>
                <a:cs typeface="Source Serif Pro"/>
                <a:sym typeface="Source Serif Pro"/>
              </a:endParaRPr>
            </a:p>
          </p:txBody>
        </p:sp>
        <p:grpSp>
          <p:nvGrpSpPr>
            <p:cNvPr id="72" name="Google Shape;72;g28c0ccc9e8c_0_8"/>
            <p:cNvGrpSpPr/>
            <p:nvPr/>
          </p:nvGrpSpPr>
          <p:grpSpPr>
            <a:xfrm>
              <a:off x="4079025" y="2845000"/>
              <a:ext cx="7061700" cy="2853300"/>
              <a:chOff x="4079025" y="2845000"/>
              <a:chExt cx="7061700" cy="2853300"/>
            </a:xfrm>
          </p:grpSpPr>
          <p:sp>
            <p:nvSpPr>
              <p:cNvPr id="73" name="Google Shape;73;g28c0ccc9e8c_0_8"/>
              <p:cNvSpPr txBox="1"/>
              <p:nvPr/>
            </p:nvSpPr>
            <p:spPr>
              <a:xfrm>
                <a:off x="4258425" y="2845000"/>
                <a:ext cx="6882300" cy="2853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1800">
                    <a:solidFill>
                      <a:schemeClr val="lt1"/>
                    </a:solidFill>
                    <a:latin typeface="Source Sans Pro"/>
                    <a:ea typeface="Source Sans Pro"/>
                    <a:cs typeface="Source Sans Pro"/>
                    <a:sym typeface="Source Sans Pro"/>
                  </a:rPr>
                  <a:t>If the Internet is shaping the future, all people should have the same opportunities to shape that future, especially underrepresented groups.</a:t>
                </a:r>
                <a:endParaRPr sz="1800">
                  <a:solidFill>
                    <a:schemeClr val="lt1"/>
                  </a:solidFill>
                  <a:latin typeface="Source Sans Pro"/>
                  <a:ea typeface="Source Sans Pro"/>
                  <a:cs typeface="Source Sans Pro"/>
                  <a:sym typeface="Source Sans Pro"/>
                </a:endParaRPr>
              </a:p>
              <a:p>
                <a:pPr indent="0" lvl="0" marL="0" rtl="0" algn="l">
                  <a:lnSpc>
                    <a:spcPct val="115000"/>
                  </a:lnSpc>
                  <a:spcBef>
                    <a:spcPts val="0"/>
                  </a:spcBef>
                  <a:spcAft>
                    <a:spcPts val="0"/>
                  </a:spcAft>
                  <a:buNone/>
                </a:pPr>
                <a:r>
                  <a:t/>
                </a:r>
                <a:endParaRPr sz="1800">
                  <a:solidFill>
                    <a:schemeClr val="lt1"/>
                  </a:solidFill>
                  <a:latin typeface="Source Sans Pro"/>
                  <a:ea typeface="Source Sans Pro"/>
                  <a:cs typeface="Source Sans Pro"/>
                  <a:sym typeface="Source Sans Pro"/>
                </a:endParaRPr>
              </a:p>
              <a:p>
                <a:pPr indent="0" lvl="0" marL="0" rtl="0" algn="l">
                  <a:lnSpc>
                    <a:spcPct val="115000"/>
                  </a:lnSpc>
                  <a:spcBef>
                    <a:spcPts val="0"/>
                  </a:spcBef>
                  <a:spcAft>
                    <a:spcPts val="0"/>
                  </a:spcAft>
                  <a:buNone/>
                </a:pPr>
                <a:r>
                  <a:rPr lang="en-US" sz="1800">
                    <a:solidFill>
                      <a:schemeClr val="lt1"/>
                    </a:solidFill>
                    <a:latin typeface="Source Sans Pro"/>
                    <a:ea typeface="Source Sans Pro"/>
                    <a:cs typeface="Source Sans Pro"/>
                    <a:sym typeface="Source Sans Pro"/>
                  </a:rPr>
                  <a:t>That the Internet is a reflection of our society and that we can work on our digital systems to see a change in reality. </a:t>
                </a:r>
                <a:endParaRPr sz="1800">
                  <a:solidFill>
                    <a:schemeClr val="lt1"/>
                  </a:solidFill>
                  <a:latin typeface="Source Sans Pro"/>
                  <a:ea typeface="Source Sans Pro"/>
                  <a:cs typeface="Source Sans Pro"/>
                  <a:sym typeface="Source Sans Pro"/>
                </a:endParaRPr>
              </a:p>
              <a:p>
                <a:pPr indent="0" lvl="0" marL="0" rtl="0" algn="l">
                  <a:lnSpc>
                    <a:spcPct val="115000"/>
                  </a:lnSpc>
                  <a:spcBef>
                    <a:spcPts val="0"/>
                  </a:spcBef>
                  <a:spcAft>
                    <a:spcPts val="0"/>
                  </a:spcAft>
                  <a:buNone/>
                </a:pPr>
                <a:r>
                  <a:t/>
                </a:r>
                <a:endParaRPr sz="1800">
                  <a:solidFill>
                    <a:schemeClr val="lt1"/>
                  </a:solidFill>
                  <a:latin typeface="Source Sans Pro"/>
                  <a:ea typeface="Source Sans Pro"/>
                  <a:cs typeface="Source Sans Pro"/>
                  <a:sym typeface="Source Sans Pro"/>
                </a:endParaRPr>
              </a:p>
              <a:p>
                <a:pPr indent="0" lvl="0" marL="0" rtl="0" algn="l">
                  <a:lnSpc>
                    <a:spcPct val="115000"/>
                  </a:lnSpc>
                  <a:spcBef>
                    <a:spcPts val="0"/>
                  </a:spcBef>
                  <a:spcAft>
                    <a:spcPts val="0"/>
                  </a:spcAft>
                  <a:buNone/>
                </a:pPr>
                <a:r>
                  <a:rPr lang="en-US" sz="1800">
                    <a:solidFill>
                      <a:schemeClr val="lt1"/>
                    </a:solidFill>
                    <a:latin typeface="Source Sans Pro"/>
                    <a:ea typeface="Source Sans Pro"/>
                    <a:cs typeface="Source Sans Pro"/>
                    <a:sym typeface="Source Sans Pro"/>
                  </a:rPr>
                  <a:t>We need to work with the existing people creating the Internet to ensure that digital practices are good for humans, not just profits.</a:t>
                </a:r>
                <a:endParaRPr sz="1800">
                  <a:solidFill>
                    <a:schemeClr val="lt1"/>
                  </a:solidFill>
                  <a:latin typeface="Calibri"/>
                  <a:ea typeface="Calibri"/>
                  <a:cs typeface="Calibri"/>
                  <a:sym typeface="Calibri"/>
                </a:endParaRPr>
              </a:p>
            </p:txBody>
          </p:sp>
          <p:sp>
            <p:nvSpPr>
              <p:cNvPr id="74" name="Google Shape;74;g28c0ccc9e8c_0_8"/>
              <p:cNvSpPr/>
              <p:nvPr/>
            </p:nvSpPr>
            <p:spPr>
              <a:xfrm>
                <a:off x="4079025" y="3025902"/>
                <a:ext cx="103200" cy="1032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Calibri"/>
                  <a:ea typeface="Calibri"/>
                  <a:cs typeface="Calibri"/>
                  <a:sym typeface="Calibri"/>
                </a:endParaRPr>
              </a:p>
            </p:txBody>
          </p:sp>
          <p:sp>
            <p:nvSpPr>
              <p:cNvPr id="75" name="Google Shape;75;g28c0ccc9e8c_0_8"/>
              <p:cNvSpPr/>
              <p:nvPr/>
            </p:nvSpPr>
            <p:spPr>
              <a:xfrm>
                <a:off x="4079025" y="4291739"/>
                <a:ext cx="103200" cy="1032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Calibri"/>
                  <a:ea typeface="Calibri"/>
                  <a:cs typeface="Calibri"/>
                  <a:sym typeface="Calibri"/>
                </a:endParaRPr>
              </a:p>
            </p:txBody>
          </p:sp>
          <p:sp>
            <p:nvSpPr>
              <p:cNvPr id="76" name="Google Shape;76;g28c0ccc9e8c_0_8"/>
              <p:cNvSpPr/>
              <p:nvPr/>
            </p:nvSpPr>
            <p:spPr>
              <a:xfrm>
                <a:off x="4079025" y="5235439"/>
                <a:ext cx="103200" cy="1032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lt1"/>
                  </a:solidFill>
                  <a:latin typeface="Calibri"/>
                  <a:ea typeface="Calibri"/>
                  <a:cs typeface="Calibri"/>
                  <a:sym typeface="Calibri"/>
                </a:endParaRPr>
              </a:p>
            </p:txBody>
          </p:sp>
        </p:grpSp>
        <p:cxnSp>
          <p:nvCxnSpPr>
            <p:cNvPr id="77" name="Google Shape;77;g28c0ccc9e8c_0_8"/>
            <p:cNvCxnSpPr/>
            <p:nvPr/>
          </p:nvCxnSpPr>
          <p:spPr>
            <a:xfrm>
              <a:off x="4122025" y="2845005"/>
              <a:ext cx="7018500" cy="0"/>
            </a:xfrm>
            <a:prstGeom prst="straightConnector1">
              <a:avLst/>
            </a:prstGeom>
            <a:noFill/>
            <a:ln cap="flat" cmpd="sng" w="38100">
              <a:solidFill>
                <a:srgbClr val="C29133"/>
              </a:solidFill>
              <a:prstDash val="solid"/>
              <a:round/>
              <a:headEnd len="med" w="med" type="none"/>
              <a:tailEnd len="med" w="med" type="none"/>
            </a:ln>
          </p:spPr>
        </p:cxnSp>
      </p:grpSp>
      <p:pic>
        <p:nvPicPr>
          <p:cNvPr id="78" name="Google Shape;78;g28c0ccc9e8c_0_8"/>
          <p:cNvPicPr preferRelativeResize="0"/>
          <p:nvPr/>
        </p:nvPicPr>
        <p:blipFill>
          <a:blip r:embed="rId4">
            <a:alphaModFix/>
          </a:blip>
          <a:stretch>
            <a:fillRect/>
          </a:stretch>
        </p:blipFill>
        <p:spPr>
          <a:xfrm>
            <a:off x="783150" y="3063288"/>
            <a:ext cx="2444950" cy="7314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82" name="Shape 82"/>
        <p:cNvGrpSpPr/>
        <p:nvPr/>
      </p:nvGrpSpPr>
      <p:grpSpPr>
        <a:xfrm>
          <a:off x="0" y="0"/>
          <a:ext cx="0" cy="0"/>
          <a:chOff x="0" y="0"/>
          <a:chExt cx="0" cy="0"/>
        </a:xfrm>
      </p:grpSpPr>
      <p:sp>
        <p:nvSpPr>
          <p:cNvPr id="83" name="Google Shape;83;g2457b563b05_0_0"/>
          <p:cNvSpPr/>
          <p:nvPr/>
        </p:nvSpPr>
        <p:spPr>
          <a:xfrm>
            <a:off x="578400" y="843933"/>
            <a:ext cx="3153600" cy="5412000"/>
          </a:xfrm>
          <a:prstGeom prst="roundRect">
            <a:avLst>
              <a:gd fmla="val 0" name="adj"/>
            </a:avLst>
          </a:prstGeom>
          <a:solidFill>
            <a:schemeClr val="lt1"/>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g2457b563b05_0_0"/>
          <p:cNvSpPr txBox="1"/>
          <p:nvPr/>
        </p:nvSpPr>
        <p:spPr>
          <a:xfrm>
            <a:off x="740267" y="5187933"/>
            <a:ext cx="2825100" cy="9081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2700"/>
              <a:buFont typeface="Arial"/>
              <a:buNone/>
            </a:pPr>
            <a:r>
              <a:rPr b="1" i="0" lang="en-US" sz="2700" u="none" cap="none" strike="noStrike">
                <a:solidFill>
                  <a:srgbClr val="23423F"/>
                </a:solidFill>
                <a:latin typeface="Arial"/>
                <a:ea typeface="Arial"/>
                <a:cs typeface="Arial"/>
                <a:sym typeface="Arial"/>
              </a:rPr>
              <a:t>Katrina German</a:t>
            </a:r>
            <a:br>
              <a:rPr b="1" i="0" lang="en-US" sz="2900" u="none" cap="none" strike="noStrike">
                <a:solidFill>
                  <a:srgbClr val="23423F"/>
                </a:solidFill>
                <a:latin typeface="Arial"/>
                <a:ea typeface="Arial"/>
                <a:cs typeface="Arial"/>
                <a:sym typeface="Arial"/>
              </a:rPr>
            </a:br>
            <a:r>
              <a:rPr b="1" i="0" lang="en-US" sz="1600" u="none" cap="none" strike="noStrike">
                <a:solidFill>
                  <a:srgbClr val="23423F"/>
                </a:solidFill>
                <a:latin typeface="Arial"/>
                <a:ea typeface="Arial"/>
                <a:cs typeface="Arial"/>
                <a:sym typeface="Arial"/>
              </a:rPr>
              <a:t>Ethical Digital</a:t>
            </a:r>
            <a:r>
              <a:rPr b="0" i="0" lang="en-US" sz="1600" u="none" cap="none" strike="noStrike">
                <a:solidFill>
                  <a:srgbClr val="23423F"/>
                </a:solidFill>
                <a:latin typeface="Arial"/>
                <a:ea typeface="Arial"/>
                <a:cs typeface="Arial"/>
                <a:sym typeface="Arial"/>
              </a:rPr>
              <a:t>, Founder, CEO</a:t>
            </a:r>
            <a:endParaRPr b="0" i="0" sz="1600" u="none" cap="none" strike="noStrike">
              <a:solidFill>
                <a:srgbClr val="23423F"/>
              </a:solidFill>
              <a:latin typeface="Arial"/>
              <a:ea typeface="Arial"/>
              <a:cs typeface="Arial"/>
              <a:sym typeface="Arial"/>
            </a:endParaRPr>
          </a:p>
        </p:txBody>
      </p:sp>
      <p:pic>
        <p:nvPicPr>
          <p:cNvPr id="85" name="Google Shape;85;g2457b563b05_0_0"/>
          <p:cNvPicPr preferRelativeResize="0"/>
          <p:nvPr/>
        </p:nvPicPr>
        <p:blipFill rotWithShape="1">
          <a:blip r:embed="rId4">
            <a:alphaModFix/>
          </a:blip>
          <a:srcRect b="0" l="0" r="0" t="0"/>
          <a:stretch/>
        </p:blipFill>
        <p:spPr>
          <a:xfrm>
            <a:off x="740267" y="1010467"/>
            <a:ext cx="2825095" cy="4177469"/>
          </a:xfrm>
          <a:prstGeom prst="rect">
            <a:avLst/>
          </a:prstGeom>
          <a:noFill/>
          <a:ln>
            <a:noFill/>
          </a:ln>
        </p:spPr>
      </p:pic>
      <p:cxnSp>
        <p:nvCxnSpPr>
          <p:cNvPr id="86" name="Google Shape;86;g2457b563b05_0_0"/>
          <p:cNvCxnSpPr/>
          <p:nvPr/>
        </p:nvCxnSpPr>
        <p:spPr>
          <a:xfrm>
            <a:off x="4461871" y="6255927"/>
            <a:ext cx="7003500" cy="0"/>
          </a:xfrm>
          <a:prstGeom prst="straightConnector1">
            <a:avLst/>
          </a:prstGeom>
          <a:noFill/>
          <a:ln cap="flat" cmpd="sng" w="38100">
            <a:solidFill>
              <a:srgbClr val="BF9000"/>
            </a:solidFill>
            <a:prstDash val="solid"/>
            <a:round/>
            <a:headEnd len="sm" w="sm" type="none"/>
            <a:tailEnd len="sm" w="sm" type="none"/>
          </a:ln>
        </p:spPr>
      </p:cxnSp>
      <p:cxnSp>
        <p:nvCxnSpPr>
          <p:cNvPr id="87" name="Google Shape;87;g2457b563b05_0_0"/>
          <p:cNvCxnSpPr/>
          <p:nvPr/>
        </p:nvCxnSpPr>
        <p:spPr>
          <a:xfrm rot="10800000">
            <a:off x="11453100" y="844000"/>
            <a:ext cx="0" cy="5434800"/>
          </a:xfrm>
          <a:prstGeom prst="straightConnector1">
            <a:avLst/>
          </a:prstGeom>
          <a:noFill/>
          <a:ln cap="flat" cmpd="sng" w="38100">
            <a:solidFill>
              <a:srgbClr val="BF9000"/>
            </a:solidFill>
            <a:prstDash val="solid"/>
            <a:round/>
            <a:headEnd len="sm" w="sm" type="none"/>
            <a:tailEnd len="sm" w="sm" type="none"/>
          </a:ln>
        </p:spPr>
      </p:cxnSp>
      <p:cxnSp>
        <p:nvCxnSpPr>
          <p:cNvPr id="88" name="Google Shape;88;g2457b563b05_0_0"/>
          <p:cNvCxnSpPr/>
          <p:nvPr/>
        </p:nvCxnSpPr>
        <p:spPr>
          <a:xfrm rot="10800000">
            <a:off x="4467594" y="843920"/>
            <a:ext cx="12000" cy="5412000"/>
          </a:xfrm>
          <a:prstGeom prst="straightConnector1">
            <a:avLst/>
          </a:prstGeom>
          <a:noFill/>
          <a:ln cap="flat" cmpd="sng" w="38100">
            <a:solidFill>
              <a:srgbClr val="BF9000"/>
            </a:solidFill>
            <a:prstDash val="solid"/>
            <a:round/>
            <a:headEnd len="sm" w="sm" type="none"/>
            <a:tailEnd len="sm" w="sm" type="none"/>
          </a:ln>
        </p:spPr>
      </p:cxnSp>
      <p:cxnSp>
        <p:nvCxnSpPr>
          <p:cNvPr id="89" name="Google Shape;89;g2457b563b05_0_0"/>
          <p:cNvCxnSpPr/>
          <p:nvPr/>
        </p:nvCxnSpPr>
        <p:spPr>
          <a:xfrm>
            <a:off x="4450300" y="845992"/>
            <a:ext cx="260400" cy="0"/>
          </a:xfrm>
          <a:prstGeom prst="straightConnector1">
            <a:avLst/>
          </a:prstGeom>
          <a:noFill/>
          <a:ln cap="flat" cmpd="sng" w="38100">
            <a:solidFill>
              <a:srgbClr val="BF9000"/>
            </a:solidFill>
            <a:prstDash val="solid"/>
            <a:round/>
            <a:headEnd len="sm" w="sm" type="none"/>
            <a:tailEnd len="sm" w="sm" type="none"/>
          </a:ln>
        </p:spPr>
      </p:cxnSp>
      <p:cxnSp>
        <p:nvCxnSpPr>
          <p:cNvPr id="90" name="Google Shape;90;g2457b563b05_0_0"/>
          <p:cNvCxnSpPr>
            <a:stCxn id="91" idx="3"/>
          </p:cNvCxnSpPr>
          <p:nvPr/>
        </p:nvCxnSpPr>
        <p:spPr>
          <a:xfrm>
            <a:off x="7221989" y="902450"/>
            <a:ext cx="4247700" cy="0"/>
          </a:xfrm>
          <a:prstGeom prst="straightConnector1">
            <a:avLst/>
          </a:prstGeom>
          <a:noFill/>
          <a:ln cap="flat" cmpd="sng" w="38100">
            <a:solidFill>
              <a:srgbClr val="BF9000"/>
            </a:solidFill>
            <a:prstDash val="solid"/>
            <a:round/>
            <a:headEnd len="sm" w="sm" type="none"/>
            <a:tailEnd len="sm" w="sm" type="none"/>
          </a:ln>
        </p:spPr>
      </p:cxnSp>
      <p:sp>
        <p:nvSpPr>
          <p:cNvPr id="91" name="Google Shape;91;g2457b563b05_0_0"/>
          <p:cNvSpPr txBox="1"/>
          <p:nvPr/>
        </p:nvSpPr>
        <p:spPr>
          <a:xfrm>
            <a:off x="4710689" y="579200"/>
            <a:ext cx="2511300" cy="646500"/>
          </a:xfrm>
          <a:prstGeom prst="rect">
            <a:avLst/>
          </a:prstGeom>
          <a:noFill/>
          <a:ln>
            <a:noFill/>
          </a:ln>
        </p:spPr>
        <p:txBody>
          <a:bodyPr anchorCtr="0" anchor="t" bIns="121900" lIns="121900" spcFirstLastPara="1" rIns="121900" wrap="square" tIns="121900">
            <a:spAutoFit/>
          </a:bodyPr>
          <a:lstStyle/>
          <a:p>
            <a:pPr indent="0" lvl="0" marL="0" marR="0" rtl="0" algn="ctr">
              <a:lnSpc>
                <a:spcPct val="100000"/>
              </a:lnSpc>
              <a:spcBef>
                <a:spcPts val="0"/>
              </a:spcBef>
              <a:spcAft>
                <a:spcPts val="0"/>
              </a:spcAft>
              <a:buClr>
                <a:srgbClr val="000000"/>
              </a:buClr>
              <a:buSzPts val="1900"/>
              <a:buFont typeface="Arial"/>
              <a:buNone/>
            </a:pPr>
            <a:r>
              <a:rPr b="1" lang="en-US" sz="2600">
                <a:solidFill>
                  <a:schemeClr val="lt1"/>
                </a:solidFill>
                <a:latin typeface="Source Serif Pro"/>
                <a:ea typeface="Source Serif Pro"/>
                <a:cs typeface="Source Serif Pro"/>
                <a:sym typeface="Source Serif Pro"/>
              </a:rPr>
              <a:t> IWT Mission</a:t>
            </a:r>
            <a:endParaRPr b="1" i="0" sz="2600" u="none" cap="none" strike="noStrike">
              <a:solidFill>
                <a:schemeClr val="lt1"/>
              </a:solidFill>
              <a:latin typeface="Source Serif Pro"/>
              <a:ea typeface="Source Serif Pro"/>
              <a:cs typeface="Source Serif Pro"/>
              <a:sym typeface="Source Serif Pro"/>
            </a:endParaRPr>
          </a:p>
        </p:txBody>
      </p:sp>
      <p:sp>
        <p:nvSpPr>
          <p:cNvPr id="92" name="Google Shape;92;g2457b563b05_0_0"/>
          <p:cNvSpPr txBox="1"/>
          <p:nvPr/>
        </p:nvSpPr>
        <p:spPr>
          <a:xfrm>
            <a:off x="5043350" y="1296175"/>
            <a:ext cx="5810100" cy="495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550">
                <a:solidFill>
                  <a:schemeClr val="lt1"/>
                </a:solidFill>
                <a:latin typeface="Source Sans Pro"/>
                <a:ea typeface="Source Sans Pro"/>
                <a:cs typeface="Source Sans Pro"/>
                <a:sym typeface="Source Sans Pro"/>
              </a:rPr>
              <a:t>The Ethical Digital team is taking action in responding to the Truth and Reconciliation Call to Action #92. </a:t>
            </a:r>
            <a:endParaRPr sz="255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t/>
            </a:r>
            <a:endParaRPr sz="255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US" sz="2550">
                <a:solidFill>
                  <a:schemeClr val="lt1"/>
                </a:solidFill>
                <a:latin typeface="Source Sans Pro"/>
                <a:ea typeface="Source Sans Pro"/>
                <a:cs typeface="Source Sans Pro"/>
                <a:sym typeface="Source Sans Pro"/>
              </a:rPr>
              <a:t>We are doing this by "changing the trajectory of the internet" </a:t>
            </a:r>
            <a:r>
              <a:rPr lang="en-US" sz="2550">
                <a:solidFill>
                  <a:schemeClr val="lt1"/>
                </a:solidFill>
                <a:latin typeface="Source Sans Pro"/>
                <a:ea typeface="Source Sans Pro"/>
                <a:cs typeface="Source Sans Pro"/>
                <a:sym typeface="Source Sans Pro"/>
              </a:rPr>
              <a:t>by</a:t>
            </a:r>
            <a:r>
              <a:rPr lang="en-US" sz="2550">
                <a:solidFill>
                  <a:schemeClr val="lt1"/>
                </a:solidFill>
                <a:latin typeface="Source Sans Pro"/>
                <a:ea typeface="Source Sans Pro"/>
                <a:cs typeface="Source Sans Pro"/>
                <a:sym typeface="Source Sans Pro"/>
              </a:rPr>
              <a:t> making it more respectful, equitable, and inclusive. </a:t>
            </a:r>
            <a:endParaRPr sz="255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t/>
            </a:r>
            <a:endParaRPr sz="2550">
              <a:solidFill>
                <a:schemeClr val="lt1"/>
              </a:solidFill>
              <a:latin typeface="Source Sans Pro"/>
              <a:ea typeface="Source Sans Pro"/>
              <a:cs typeface="Source Sans Pro"/>
              <a:sym typeface="Source Sans Pro"/>
            </a:endParaRPr>
          </a:p>
          <a:p>
            <a:pPr indent="0" lvl="0" marL="0" rtl="0" algn="l">
              <a:spcBef>
                <a:spcPts val="0"/>
              </a:spcBef>
              <a:spcAft>
                <a:spcPts val="0"/>
              </a:spcAft>
              <a:buNone/>
            </a:pPr>
            <a:r>
              <a:rPr lang="en-US" sz="2550">
                <a:solidFill>
                  <a:schemeClr val="lt1"/>
                </a:solidFill>
                <a:latin typeface="Source Sans Pro"/>
                <a:ea typeface="Source Sans Pro"/>
                <a:cs typeface="Source Sans Pro"/>
                <a:sym typeface="Source Sans Pro"/>
              </a:rPr>
              <a:t>We hope a </a:t>
            </a:r>
            <a:r>
              <a:rPr lang="en-US" sz="2550">
                <a:solidFill>
                  <a:schemeClr val="lt1"/>
                </a:solidFill>
                <a:latin typeface="Source Sans Pro"/>
                <a:ea typeface="Source Sans Pro"/>
                <a:cs typeface="Source Sans Pro"/>
                <a:sym typeface="Source Sans Pro"/>
              </a:rPr>
              <a:t>report </a:t>
            </a:r>
            <a:r>
              <a:rPr lang="en-US" sz="2550">
                <a:solidFill>
                  <a:schemeClr val="lt1"/>
                </a:solidFill>
                <a:latin typeface="Source Sans Pro"/>
                <a:ea typeface="Source Sans Pro"/>
                <a:cs typeface="Source Sans Pro"/>
                <a:sym typeface="Source Sans Pro"/>
              </a:rPr>
              <a:t>outlining tech resources, mindset, and skills </a:t>
            </a:r>
            <a:r>
              <a:rPr lang="en-US" sz="2550">
                <a:solidFill>
                  <a:schemeClr val="lt1"/>
                </a:solidFill>
                <a:latin typeface="Source Sans Pro"/>
                <a:ea typeface="Source Sans Pro"/>
                <a:cs typeface="Source Sans Pro"/>
                <a:sym typeface="Source Sans Pro"/>
              </a:rPr>
              <a:t>barriers Indigenous women </a:t>
            </a:r>
            <a:r>
              <a:rPr lang="en-US" sz="2550">
                <a:solidFill>
                  <a:schemeClr val="lt1"/>
                </a:solidFill>
                <a:latin typeface="Source Sans Pro"/>
                <a:ea typeface="Source Sans Pro"/>
                <a:cs typeface="Source Sans Pro"/>
                <a:sym typeface="Source Sans Pro"/>
              </a:rPr>
              <a:t>in Saskatchewan </a:t>
            </a:r>
            <a:r>
              <a:rPr lang="en-US" sz="2550">
                <a:solidFill>
                  <a:schemeClr val="lt1"/>
                </a:solidFill>
                <a:latin typeface="Source Sans Pro"/>
                <a:ea typeface="Source Sans Pro"/>
                <a:cs typeface="Source Sans Pro"/>
                <a:sym typeface="Source Sans Pro"/>
              </a:rPr>
              <a:t>face</a:t>
            </a:r>
            <a:r>
              <a:rPr lang="en-US" sz="2550">
                <a:solidFill>
                  <a:schemeClr val="lt1"/>
                </a:solidFill>
                <a:latin typeface="Source Sans Pro"/>
                <a:ea typeface="Source Sans Pro"/>
                <a:cs typeface="Source Sans Pro"/>
                <a:sym typeface="Source Sans Pro"/>
              </a:rPr>
              <a:t> is a small step in the right direction.</a:t>
            </a:r>
            <a:endParaRPr sz="26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7" name="Shape 97"/>
        <p:cNvGrpSpPr/>
        <p:nvPr/>
      </p:nvGrpSpPr>
      <p:grpSpPr>
        <a:xfrm>
          <a:off x="0" y="0"/>
          <a:ext cx="0" cy="0"/>
          <a:chOff x="0" y="0"/>
          <a:chExt cx="0" cy="0"/>
        </a:xfrm>
      </p:grpSpPr>
      <p:sp>
        <p:nvSpPr>
          <p:cNvPr id="98" name="Google Shape;98;g28b9df5c701_0_8"/>
          <p:cNvSpPr/>
          <p:nvPr/>
        </p:nvSpPr>
        <p:spPr>
          <a:xfrm>
            <a:off x="0" y="2513925"/>
            <a:ext cx="12192000" cy="43440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99" name="Google Shape;99;g28b9df5c701_0_8"/>
          <p:cNvSpPr txBox="1"/>
          <p:nvPr>
            <p:ph type="title"/>
          </p:nvPr>
        </p:nvSpPr>
        <p:spPr>
          <a:xfrm>
            <a:off x="415600" y="868606"/>
            <a:ext cx="11360700" cy="763500"/>
          </a:xfrm>
          <a:prstGeom prst="rect">
            <a:avLst/>
          </a:prstGeom>
          <a:noFill/>
          <a:ln>
            <a:noFill/>
          </a:ln>
        </p:spPr>
        <p:txBody>
          <a:bodyPr anchorCtr="0" anchor="t" bIns="121900" lIns="121900" spcFirstLastPara="1" rIns="121900" wrap="square" tIns="121900">
            <a:normAutofit fontScale="90000"/>
          </a:bodyPr>
          <a:lstStyle/>
          <a:p>
            <a:pPr indent="0" lvl="0" marL="0" rtl="0" algn="ctr">
              <a:spcBef>
                <a:spcPts val="0"/>
              </a:spcBef>
              <a:spcAft>
                <a:spcPts val="0"/>
              </a:spcAft>
              <a:buClr>
                <a:schemeClr val="dk1"/>
              </a:buClr>
              <a:buSzPct val="35740"/>
              <a:buFont typeface="Arial"/>
              <a:buNone/>
            </a:pPr>
            <a:r>
              <a:rPr b="1" lang="en-US" sz="3077">
                <a:solidFill>
                  <a:schemeClr val="lt1"/>
                </a:solidFill>
                <a:latin typeface="Source Serif Pro"/>
                <a:ea typeface="Source Serif Pro"/>
                <a:cs typeface="Source Serif Pro"/>
                <a:sym typeface="Source Serif Pro"/>
              </a:rPr>
              <a:t>Indigenous people in </a:t>
            </a:r>
            <a:r>
              <a:rPr b="1" lang="en-US" sz="3077">
                <a:solidFill>
                  <a:schemeClr val="lt1"/>
                </a:solidFill>
                <a:latin typeface="Source Serif Pro"/>
                <a:ea typeface="Source Serif Pro"/>
                <a:cs typeface="Source Serif Pro"/>
                <a:sym typeface="Source Serif Pro"/>
              </a:rPr>
              <a:t>Tech Occupations </a:t>
            </a:r>
            <a:endParaRPr b="1">
              <a:solidFill>
                <a:schemeClr val="lt1"/>
              </a:solidFill>
              <a:latin typeface="Source Serif Pro"/>
              <a:ea typeface="Source Serif Pro"/>
              <a:cs typeface="Source Serif Pro"/>
              <a:sym typeface="Source Serif Pro"/>
            </a:endParaRPr>
          </a:p>
        </p:txBody>
      </p:sp>
      <p:pic>
        <p:nvPicPr>
          <p:cNvPr descr="page8image18632976" id="100" name="Google Shape;100;g28b9df5c701_0_8"/>
          <p:cNvPicPr preferRelativeResize="0"/>
          <p:nvPr/>
        </p:nvPicPr>
        <p:blipFill rotWithShape="1">
          <a:blip r:embed="rId4">
            <a:alphaModFix/>
          </a:blip>
          <a:srcRect b="0" l="0" r="0" t="13948"/>
          <a:stretch/>
        </p:blipFill>
        <p:spPr>
          <a:xfrm>
            <a:off x="415650" y="2931800"/>
            <a:ext cx="11360700" cy="3543875"/>
          </a:xfrm>
          <a:prstGeom prst="rect">
            <a:avLst/>
          </a:prstGeom>
          <a:noFill/>
          <a:ln>
            <a:noFill/>
          </a:ln>
        </p:spPr>
      </p:pic>
      <p:cxnSp>
        <p:nvCxnSpPr>
          <p:cNvPr id="101" name="Google Shape;101;g28b9df5c701_0_8"/>
          <p:cNvCxnSpPr/>
          <p:nvPr/>
        </p:nvCxnSpPr>
        <p:spPr>
          <a:xfrm>
            <a:off x="2586750" y="1632106"/>
            <a:ext cx="7018500" cy="0"/>
          </a:xfrm>
          <a:prstGeom prst="straightConnector1">
            <a:avLst/>
          </a:prstGeom>
          <a:noFill/>
          <a:ln cap="flat" cmpd="sng" w="38100">
            <a:solidFill>
              <a:srgbClr val="C29133"/>
            </a:solidFill>
            <a:prstDash val="solid"/>
            <a:round/>
            <a:headEnd len="med" w="med" type="none"/>
            <a:tailEnd len="med" w="med" type="none"/>
          </a:ln>
        </p:spPr>
      </p:cxnSp>
      <p:cxnSp>
        <p:nvCxnSpPr>
          <p:cNvPr id="102" name="Google Shape;102;g28b9df5c701_0_8"/>
          <p:cNvCxnSpPr/>
          <p:nvPr/>
        </p:nvCxnSpPr>
        <p:spPr>
          <a:xfrm>
            <a:off x="2586700" y="868606"/>
            <a:ext cx="7018500" cy="0"/>
          </a:xfrm>
          <a:prstGeom prst="straightConnector1">
            <a:avLst/>
          </a:prstGeom>
          <a:noFill/>
          <a:ln cap="flat" cmpd="sng" w="38100">
            <a:solidFill>
              <a:srgbClr val="C29133"/>
            </a:solidFill>
            <a:prstDash val="solid"/>
            <a:round/>
            <a:headEnd len="med" w="med" type="none"/>
            <a:tailEnd len="med" w="med" type="none"/>
          </a:ln>
        </p:spPr>
      </p:cxn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07" name="Shape 107"/>
        <p:cNvGrpSpPr/>
        <p:nvPr/>
      </p:nvGrpSpPr>
      <p:grpSpPr>
        <a:xfrm>
          <a:off x="0" y="0"/>
          <a:ext cx="0" cy="0"/>
          <a:chOff x="0" y="0"/>
          <a:chExt cx="0" cy="0"/>
        </a:xfrm>
      </p:grpSpPr>
      <p:pic>
        <p:nvPicPr>
          <p:cNvPr id="108" name="Google Shape;108;g28baa2f47a2_0_34"/>
          <p:cNvPicPr preferRelativeResize="0"/>
          <p:nvPr/>
        </p:nvPicPr>
        <p:blipFill>
          <a:blip r:embed="rId4">
            <a:alphaModFix/>
          </a:blip>
          <a:stretch>
            <a:fillRect/>
          </a:stretch>
        </p:blipFill>
        <p:spPr>
          <a:xfrm>
            <a:off x="8342739" y="0"/>
            <a:ext cx="3849259" cy="2570475"/>
          </a:xfrm>
          <a:prstGeom prst="rect">
            <a:avLst/>
          </a:prstGeom>
          <a:noFill/>
          <a:ln>
            <a:noFill/>
          </a:ln>
        </p:spPr>
      </p:pic>
      <p:graphicFrame>
        <p:nvGraphicFramePr>
          <p:cNvPr id="109" name="Google Shape;109;g28baa2f47a2_0_34"/>
          <p:cNvGraphicFramePr/>
          <p:nvPr/>
        </p:nvGraphicFramePr>
        <p:xfrm>
          <a:off x="415600" y="2796625"/>
          <a:ext cx="3000000" cy="3000000"/>
        </p:xfrm>
        <a:graphic>
          <a:graphicData uri="http://schemas.openxmlformats.org/drawingml/2006/table">
            <a:tbl>
              <a:tblPr>
                <a:noFill/>
                <a:tableStyleId>{92D5512A-D929-49D1-A79F-F9D7E200D6D1}</a:tableStyleId>
              </a:tblPr>
              <a:tblGrid>
                <a:gridCol w="2290050"/>
                <a:gridCol w="2349375"/>
                <a:gridCol w="2379075"/>
              </a:tblGrid>
              <a:tr h="799950">
                <a:tc>
                  <a:txBody>
                    <a:bodyPr/>
                    <a:lstStyle/>
                    <a:p>
                      <a:pPr indent="0" lvl="0" marL="0" rtl="0" algn="ctr">
                        <a:spcBef>
                          <a:spcPts val="0"/>
                        </a:spcBef>
                        <a:spcAft>
                          <a:spcPts val="0"/>
                        </a:spcAft>
                        <a:buNone/>
                      </a:pPr>
                      <a:r>
                        <a:rPr b="1" lang="en-US" sz="1900">
                          <a:solidFill>
                            <a:schemeClr val="lt1"/>
                          </a:solidFill>
                          <a:latin typeface="Source Serif Pro"/>
                          <a:ea typeface="Source Serif Pro"/>
                          <a:cs typeface="Source Serif Pro"/>
                          <a:sym typeface="Source Serif Pro"/>
                        </a:rPr>
                        <a:t>SEX</a:t>
                      </a:r>
                      <a:endParaRPr b="1" sz="1900">
                        <a:solidFill>
                          <a:schemeClr val="lt1"/>
                        </a:solidFill>
                        <a:latin typeface="Source Serif Pro"/>
                        <a:ea typeface="Source Serif Pro"/>
                        <a:cs typeface="Source Serif Pro"/>
                        <a:sym typeface="Source Serif Pro"/>
                      </a:endParaRPr>
                    </a:p>
                  </a:txBody>
                  <a:tcPr marT="91425" marB="91425" marR="91425" marL="91425"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C29133"/>
                    </a:solidFill>
                  </a:tcPr>
                </a:tc>
                <a:tc>
                  <a:txBody>
                    <a:bodyPr/>
                    <a:lstStyle/>
                    <a:p>
                      <a:pPr indent="0" lvl="0" marL="0" rtl="0" algn="ctr">
                        <a:spcBef>
                          <a:spcPts val="0"/>
                        </a:spcBef>
                        <a:spcAft>
                          <a:spcPts val="0"/>
                        </a:spcAft>
                        <a:buNone/>
                      </a:pPr>
                      <a:r>
                        <a:rPr b="1" lang="en-US" sz="1900">
                          <a:solidFill>
                            <a:schemeClr val="lt1"/>
                          </a:solidFill>
                          <a:latin typeface="Source Serif Pro"/>
                          <a:ea typeface="Source Serif Pro"/>
                          <a:cs typeface="Source Serif Pro"/>
                          <a:sym typeface="Source Serif Pro"/>
                        </a:rPr>
                        <a:t>FIRST NATION </a:t>
                      </a:r>
                      <a:endParaRPr b="1" sz="1900">
                        <a:solidFill>
                          <a:schemeClr val="lt1"/>
                        </a:solidFill>
                        <a:latin typeface="Source Serif Pro"/>
                        <a:ea typeface="Source Serif Pro"/>
                        <a:cs typeface="Source Serif Pro"/>
                        <a:sym typeface="Source Serif Pro"/>
                      </a:endParaRPr>
                    </a:p>
                  </a:txBody>
                  <a:tcPr marT="91425" marB="91425" marR="91425" marL="91425"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C29133"/>
                    </a:solidFill>
                  </a:tcPr>
                </a:tc>
                <a:tc>
                  <a:txBody>
                    <a:bodyPr/>
                    <a:lstStyle/>
                    <a:p>
                      <a:pPr indent="0" lvl="0" marL="0" rtl="0" algn="ctr">
                        <a:spcBef>
                          <a:spcPts val="0"/>
                        </a:spcBef>
                        <a:spcAft>
                          <a:spcPts val="0"/>
                        </a:spcAft>
                        <a:buNone/>
                      </a:pPr>
                      <a:r>
                        <a:rPr b="1" lang="en-US" sz="1900">
                          <a:solidFill>
                            <a:schemeClr val="lt1"/>
                          </a:solidFill>
                          <a:latin typeface="Source Serif Pro"/>
                          <a:ea typeface="Source Serif Pro"/>
                          <a:cs typeface="Source Serif Pro"/>
                          <a:sym typeface="Source Serif Pro"/>
                        </a:rPr>
                        <a:t>METIS </a:t>
                      </a:r>
                      <a:endParaRPr b="1" sz="1900">
                        <a:solidFill>
                          <a:schemeClr val="lt1"/>
                        </a:solidFill>
                        <a:latin typeface="Source Serif Pro"/>
                        <a:ea typeface="Source Serif Pro"/>
                        <a:cs typeface="Source Serif Pro"/>
                        <a:sym typeface="Source Serif Pro"/>
                      </a:endParaRPr>
                    </a:p>
                  </a:txBody>
                  <a:tcPr marT="91425" marB="91425" marR="91425" marL="91425"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C29133"/>
                    </a:solidFill>
                  </a:tcPr>
                </a:tc>
              </a:tr>
              <a:tr h="654500">
                <a:tc>
                  <a:txBody>
                    <a:bodyPr/>
                    <a:lstStyle/>
                    <a:p>
                      <a:pPr indent="0" lvl="0" marL="0" rtl="0" algn="ctr">
                        <a:spcBef>
                          <a:spcPts val="0"/>
                        </a:spcBef>
                        <a:spcAft>
                          <a:spcPts val="0"/>
                        </a:spcAft>
                        <a:buNone/>
                      </a:pPr>
                      <a:r>
                        <a:rPr b="1" lang="en-US" sz="1900">
                          <a:latin typeface="Calibri"/>
                          <a:ea typeface="Calibri"/>
                          <a:cs typeface="Calibri"/>
                          <a:sym typeface="Calibri"/>
                        </a:rPr>
                        <a:t>MALE</a:t>
                      </a:r>
                      <a:endParaRPr b="1" sz="1900">
                        <a:latin typeface="Calibri"/>
                        <a:ea typeface="Calibri"/>
                        <a:cs typeface="Calibri"/>
                        <a:sym typeface="Calibri"/>
                      </a:endParaRPr>
                    </a:p>
                  </a:txBody>
                  <a:tcPr marT="91425" marB="91425" marR="91425" marL="91425" anchor="ctr">
                    <a:lnT cap="flat" cmpd="sng" w="9525">
                      <a:solidFill>
                        <a:srgbClr val="FFFFFF"/>
                      </a:solidFill>
                      <a:prstDash val="solid"/>
                      <a:round/>
                      <a:headEnd len="sm" w="sm" type="none"/>
                      <a:tailEnd len="sm" w="sm" type="none"/>
                    </a:lnT>
                    <a:solidFill>
                      <a:schemeClr val="lt1"/>
                    </a:solidFill>
                  </a:tcPr>
                </a:tc>
                <a:tc>
                  <a:txBody>
                    <a:bodyPr/>
                    <a:lstStyle/>
                    <a:p>
                      <a:pPr indent="0" lvl="0" marL="0" rtl="0" algn="ctr">
                        <a:spcBef>
                          <a:spcPts val="0"/>
                        </a:spcBef>
                        <a:spcAft>
                          <a:spcPts val="0"/>
                        </a:spcAft>
                        <a:buNone/>
                      </a:pPr>
                      <a:r>
                        <a:rPr b="1" lang="en-US" sz="1900">
                          <a:latin typeface="Calibri"/>
                          <a:ea typeface="Calibri"/>
                          <a:cs typeface="Calibri"/>
                          <a:sym typeface="Calibri"/>
                        </a:rPr>
                        <a:t>$65,680</a:t>
                      </a:r>
                      <a:endParaRPr b="1" sz="1900">
                        <a:latin typeface="Calibri"/>
                        <a:ea typeface="Calibri"/>
                        <a:cs typeface="Calibri"/>
                        <a:sym typeface="Calibri"/>
                      </a:endParaRPr>
                    </a:p>
                  </a:txBody>
                  <a:tcPr marT="91425" marB="91425" marR="91425" marL="91425" anchor="ctr">
                    <a:lnT cap="flat" cmpd="sng" w="9525">
                      <a:solidFill>
                        <a:srgbClr val="FFFFFF"/>
                      </a:solidFill>
                      <a:prstDash val="solid"/>
                      <a:round/>
                      <a:headEnd len="sm" w="sm" type="none"/>
                      <a:tailEnd len="sm" w="sm" type="none"/>
                    </a:lnT>
                    <a:solidFill>
                      <a:schemeClr val="lt1"/>
                    </a:solidFill>
                  </a:tcPr>
                </a:tc>
                <a:tc>
                  <a:txBody>
                    <a:bodyPr/>
                    <a:lstStyle/>
                    <a:p>
                      <a:pPr indent="0" lvl="0" marL="0" rtl="0" algn="ctr">
                        <a:spcBef>
                          <a:spcPts val="0"/>
                        </a:spcBef>
                        <a:spcAft>
                          <a:spcPts val="0"/>
                        </a:spcAft>
                        <a:buNone/>
                      </a:pPr>
                      <a:r>
                        <a:rPr b="1" lang="en-US" sz="1900">
                          <a:latin typeface="Calibri"/>
                          <a:ea typeface="Calibri"/>
                          <a:cs typeface="Calibri"/>
                          <a:sym typeface="Calibri"/>
                        </a:rPr>
                        <a:t>$73,350</a:t>
                      </a:r>
                      <a:endParaRPr b="1" sz="1900">
                        <a:latin typeface="Calibri"/>
                        <a:ea typeface="Calibri"/>
                        <a:cs typeface="Calibri"/>
                        <a:sym typeface="Calibri"/>
                      </a:endParaRPr>
                    </a:p>
                  </a:txBody>
                  <a:tcPr marT="91425" marB="91425" marR="91425" marL="91425" anchor="ctr">
                    <a:lnT cap="flat" cmpd="sng" w="9525">
                      <a:solidFill>
                        <a:srgbClr val="FFFFFF"/>
                      </a:solidFill>
                      <a:prstDash val="solid"/>
                      <a:round/>
                      <a:headEnd len="sm" w="sm" type="none"/>
                      <a:tailEnd len="sm" w="sm" type="none"/>
                    </a:lnT>
                    <a:solidFill>
                      <a:schemeClr val="lt1"/>
                    </a:solidFill>
                  </a:tcPr>
                </a:tc>
              </a:tr>
              <a:tr h="799950">
                <a:tc>
                  <a:txBody>
                    <a:bodyPr/>
                    <a:lstStyle/>
                    <a:p>
                      <a:pPr indent="0" lvl="0" marL="0" rtl="0" algn="ctr">
                        <a:spcBef>
                          <a:spcPts val="0"/>
                        </a:spcBef>
                        <a:spcAft>
                          <a:spcPts val="0"/>
                        </a:spcAft>
                        <a:buNone/>
                      </a:pPr>
                      <a:r>
                        <a:rPr b="1" lang="en-US" sz="1900">
                          <a:latin typeface="Calibri"/>
                          <a:ea typeface="Calibri"/>
                          <a:cs typeface="Calibri"/>
                          <a:sym typeface="Calibri"/>
                        </a:rPr>
                        <a:t>FEMALE</a:t>
                      </a:r>
                      <a:endParaRPr b="1" sz="1900">
                        <a:latin typeface="Calibri"/>
                        <a:ea typeface="Calibri"/>
                        <a:cs typeface="Calibri"/>
                        <a:sym typeface="Calibri"/>
                      </a:endParaRPr>
                    </a:p>
                  </a:txBody>
                  <a:tcPr marT="91425" marB="91425" marR="91425" marL="91425" anchor="ctr">
                    <a:solidFill>
                      <a:schemeClr val="lt1"/>
                    </a:solidFill>
                  </a:tcPr>
                </a:tc>
                <a:tc>
                  <a:txBody>
                    <a:bodyPr/>
                    <a:lstStyle/>
                    <a:p>
                      <a:pPr indent="0" lvl="0" marL="0" rtl="0" algn="ctr">
                        <a:spcBef>
                          <a:spcPts val="0"/>
                        </a:spcBef>
                        <a:spcAft>
                          <a:spcPts val="0"/>
                        </a:spcAft>
                        <a:buNone/>
                      </a:pPr>
                      <a:r>
                        <a:rPr b="1" lang="en-US" sz="1900">
                          <a:latin typeface="Calibri"/>
                          <a:ea typeface="Calibri"/>
                          <a:cs typeface="Calibri"/>
                          <a:sym typeface="Calibri"/>
                        </a:rPr>
                        <a:t>$52,270</a:t>
                      </a:r>
                      <a:endParaRPr b="1" sz="1900">
                        <a:latin typeface="Calibri"/>
                        <a:ea typeface="Calibri"/>
                        <a:cs typeface="Calibri"/>
                        <a:sym typeface="Calibri"/>
                      </a:endParaRPr>
                    </a:p>
                  </a:txBody>
                  <a:tcPr marT="91425" marB="91425" marR="91425" marL="91425" anchor="ctr">
                    <a:solidFill>
                      <a:schemeClr val="lt1"/>
                    </a:solidFill>
                  </a:tcPr>
                </a:tc>
                <a:tc>
                  <a:txBody>
                    <a:bodyPr/>
                    <a:lstStyle/>
                    <a:p>
                      <a:pPr indent="0" lvl="0" marL="0" rtl="0" algn="ctr">
                        <a:spcBef>
                          <a:spcPts val="0"/>
                        </a:spcBef>
                        <a:spcAft>
                          <a:spcPts val="0"/>
                        </a:spcAft>
                        <a:buNone/>
                      </a:pPr>
                      <a:r>
                        <a:rPr b="1" lang="en-US" sz="1900">
                          <a:latin typeface="Calibri"/>
                          <a:ea typeface="Calibri"/>
                          <a:cs typeface="Calibri"/>
                          <a:sym typeface="Calibri"/>
                        </a:rPr>
                        <a:t>$55,990</a:t>
                      </a:r>
                      <a:endParaRPr b="1" sz="1900">
                        <a:latin typeface="Calibri"/>
                        <a:ea typeface="Calibri"/>
                        <a:cs typeface="Calibri"/>
                        <a:sym typeface="Calibri"/>
                      </a:endParaRPr>
                    </a:p>
                  </a:txBody>
                  <a:tcPr marT="91425" marB="91425" marR="91425" marL="91425" anchor="ctr">
                    <a:solidFill>
                      <a:schemeClr val="lt1"/>
                    </a:solidFill>
                  </a:tcPr>
                </a:tc>
              </a:tr>
            </a:tbl>
          </a:graphicData>
        </a:graphic>
      </p:graphicFrame>
      <p:sp>
        <p:nvSpPr>
          <p:cNvPr id="110" name="Google Shape;110;g28baa2f47a2_0_34"/>
          <p:cNvSpPr txBox="1"/>
          <p:nvPr>
            <p:ph type="title"/>
          </p:nvPr>
        </p:nvSpPr>
        <p:spPr>
          <a:xfrm>
            <a:off x="415600" y="1806975"/>
            <a:ext cx="7018500" cy="763500"/>
          </a:xfrm>
          <a:prstGeom prst="rect">
            <a:avLst/>
          </a:prstGeom>
          <a:noFill/>
          <a:ln>
            <a:noFill/>
          </a:ln>
        </p:spPr>
        <p:txBody>
          <a:bodyPr anchorCtr="0" anchor="t" bIns="121900" lIns="121900" spcFirstLastPara="1" rIns="121900" wrap="square" tIns="121900">
            <a:normAutofit/>
          </a:bodyPr>
          <a:lstStyle/>
          <a:p>
            <a:pPr indent="0" lvl="0" marL="0" rtl="0" algn="ctr">
              <a:spcBef>
                <a:spcPts val="0"/>
              </a:spcBef>
              <a:spcAft>
                <a:spcPts val="0"/>
              </a:spcAft>
              <a:buClr>
                <a:schemeClr val="dk1"/>
              </a:buClr>
              <a:buSzPts val="1100"/>
              <a:buFont typeface="Arial"/>
              <a:buNone/>
            </a:pPr>
            <a:r>
              <a:rPr b="1" lang="en-US" sz="3077">
                <a:solidFill>
                  <a:schemeClr val="lt1"/>
                </a:solidFill>
                <a:latin typeface="Source Serif Pro"/>
                <a:ea typeface="Source Serif Pro"/>
                <a:cs typeface="Source Serif Pro"/>
                <a:sym typeface="Source Serif Pro"/>
              </a:rPr>
              <a:t>Indigenous Women Tech Workers</a:t>
            </a:r>
            <a:endParaRPr b="1">
              <a:solidFill>
                <a:schemeClr val="lt1"/>
              </a:solidFill>
              <a:latin typeface="Source Serif Pro"/>
              <a:ea typeface="Source Serif Pro"/>
              <a:cs typeface="Source Serif Pro"/>
              <a:sym typeface="Source Serif Pro"/>
            </a:endParaRPr>
          </a:p>
        </p:txBody>
      </p:sp>
      <p:cxnSp>
        <p:nvCxnSpPr>
          <p:cNvPr id="111" name="Google Shape;111;g28baa2f47a2_0_34"/>
          <p:cNvCxnSpPr/>
          <p:nvPr/>
        </p:nvCxnSpPr>
        <p:spPr>
          <a:xfrm>
            <a:off x="415650" y="2570481"/>
            <a:ext cx="7018500" cy="0"/>
          </a:xfrm>
          <a:prstGeom prst="straightConnector1">
            <a:avLst/>
          </a:prstGeom>
          <a:noFill/>
          <a:ln cap="flat" cmpd="sng" w="38100">
            <a:solidFill>
              <a:srgbClr val="C29133"/>
            </a:solidFill>
            <a:prstDash val="solid"/>
            <a:round/>
            <a:headEnd len="med" w="med" type="none"/>
            <a:tailEnd len="med" w="med" type="none"/>
          </a:ln>
        </p:spPr>
      </p:cxnSp>
      <p:cxnSp>
        <p:nvCxnSpPr>
          <p:cNvPr id="112" name="Google Shape;112;g28baa2f47a2_0_34"/>
          <p:cNvCxnSpPr/>
          <p:nvPr/>
        </p:nvCxnSpPr>
        <p:spPr>
          <a:xfrm>
            <a:off x="415600" y="1806981"/>
            <a:ext cx="7018500" cy="0"/>
          </a:xfrm>
          <a:prstGeom prst="straightConnector1">
            <a:avLst/>
          </a:prstGeom>
          <a:noFill/>
          <a:ln cap="flat" cmpd="sng" w="38100">
            <a:solidFill>
              <a:srgbClr val="C29133"/>
            </a:solidFill>
            <a:prstDash val="solid"/>
            <a:round/>
            <a:headEnd len="med" w="med" type="none"/>
            <a:tailEnd len="med" w="med" type="none"/>
          </a:ln>
        </p:spPr>
      </p:cxnSp>
      <p:pic>
        <p:nvPicPr>
          <p:cNvPr id="113" name="Google Shape;113;g28baa2f47a2_0_34"/>
          <p:cNvPicPr preferRelativeResize="0"/>
          <p:nvPr/>
        </p:nvPicPr>
        <p:blipFill rotWithShape="1">
          <a:blip r:embed="rId5">
            <a:alphaModFix/>
          </a:blip>
          <a:srcRect b="2288" l="0" r="0" t="27283"/>
          <a:stretch/>
        </p:blipFill>
        <p:spPr>
          <a:xfrm>
            <a:off x="8342750" y="2796625"/>
            <a:ext cx="3849250" cy="40613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18" name="Shape 118"/>
        <p:cNvGrpSpPr/>
        <p:nvPr/>
      </p:nvGrpSpPr>
      <p:grpSpPr>
        <a:xfrm>
          <a:off x="0" y="0"/>
          <a:ext cx="0" cy="0"/>
          <a:chOff x="0" y="0"/>
          <a:chExt cx="0" cy="0"/>
        </a:xfrm>
      </p:grpSpPr>
      <p:sp>
        <p:nvSpPr>
          <p:cNvPr id="119" name="Google Shape;119;g28baa2f47a2_0_70"/>
          <p:cNvSpPr txBox="1"/>
          <p:nvPr>
            <p:ph idx="1" type="body"/>
          </p:nvPr>
        </p:nvSpPr>
        <p:spPr>
          <a:xfrm>
            <a:off x="825400" y="2254250"/>
            <a:ext cx="5178000" cy="2319000"/>
          </a:xfrm>
          <a:prstGeom prst="rect">
            <a:avLst/>
          </a:prstGeom>
        </p:spPr>
        <p:txBody>
          <a:bodyPr anchorCtr="0" anchor="t" bIns="121900" lIns="121900" spcFirstLastPara="1" rIns="121900" wrap="square" tIns="121900">
            <a:noAutofit/>
          </a:bodyPr>
          <a:lstStyle/>
          <a:p>
            <a:pPr indent="0" lvl="0" marL="0" rtl="0" algn="just">
              <a:spcBef>
                <a:spcPts val="0"/>
              </a:spcBef>
              <a:spcAft>
                <a:spcPts val="0"/>
              </a:spcAft>
              <a:buNone/>
            </a:pPr>
            <a:r>
              <a:rPr lang="en-US" sz="1800">
                <a:solidFill>
                  <a:schemeClr val="lt1"/>
                </a:solidFill>
                <a:latin typeface="Source Sans Pro"/>
                <a:ea typeface="Source Sans Pro"/>
                <a:cs typeface="Source Sans Pro"/>
                <a:sym typeface="Source Sans Pro"/>
              </a:rPr>
              <a:t>Ethical Digital connected with over 120 Indigenous women in person and through an online survey to better understand the challenges and barriers that deter them from pursuing careers in technology. </a:t>
            </a:r>
            <a:endParaRPr sz="1800">
              <a:solidFill>
                <a:schemeClr val="lt1"/>
              </a:solidFill>
              <a:latin typeface="Source Sans Pro"/>
              <a:ea typeface="Source Sans Pro"/>
              <a:cs typeface="Source Sans Pro"/>
              <a:sym typeface="Source Sans Pro"/>
            </a:endParaRPr>
          </a:p>
          <a:p>
            <a:pPr indent="0" lvl="0" marL="0" rtl="0" algn="just">
              <a:spcBef>
                <a:spcPts val="0"/>
              </a:spcBef>
              <a:spcAft>
                <a:spcPts val="0"/>
              </a:spcAft>
              <a:buNone/>
            </a:pPr>
            <a:r>
              <a:t/>
            </a:r>
            <a:endParaRPr sz="1800">
              <a:solidFill>
                <a:schemeClr val="lt1"/>
              </a:solidFill>
              <a:latin typeface="Source Sans Pro"/>
              <a:ea typeface="Source Sans Pro"/>
              <a:cs typeface="Source Sans Pro"/>
              <a:sym typeface="Source Sans Pro"/>
            </a:endParaRPr>
          </a:p>
          <a:p>
            <a:pPr indent="0" lvl="0" marL="0" rtl="0" algn="just">
              <a:spcBef>
                <a:spcPts val="0"/>
              </a:spcBef>
              <a:spcAft>
                <a:spcPts val="0"/>
              </a:spcAft>
              <a:buNone/>
            </a:pPr>
            <a:r>
              <a:rPr lang="en-US" sz="1800">
                <a:solidFill>
                  <a:schemeClr val="lt1"/>
                </a:solidFill>
                <a:latin typeface="Source Sans Pro"/>
                <a:ea typeface="Source Sans Pro"/>
                <a:cs typeface="Source Sans Pro"/>
                <a:sym typeface="Source Sans Pro"/>
              </a:rPr>
              <a:t>The  data indicated that Indigenous women in Saskatchewan are comfortable with technology. </a:t>
            </a:r>
            <a:endParaRPr sz="2000"/>
          </a:p>
        </p:txBody>
      </p:sp>
      <p:sp>
        <p:nvSpPr>
          <p:cNvPr id="120" name="Google Shape;120;g28baa2f47a2_0_70"/>
          <p:cNvSpPr txBox="1"/>
          <p:nvPr/>
        </p:nvSpPr>
        <p:spPr>
          <a:xfrm>
            <a:off x="886825" y="5175888"/>
            <a:ext cx="5178000" cy="833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US" sz="1800">
                <a:solidFill>
                  <a:schemeClr val="lt1"/>
                </a:solidFill>
                <a:latin typeface="Source Sans Pro"/>
                <a:ea typeface="Source Sans Pro"/>
                <a:cs typeface="Source Sans Pro"/>
                <a:sym typeface="Source Sans Pro"/>
              </a:rPr>
              <a:t>✓ 73% of respondents considered a career in tech</a:t>
            </a:r>
            <a:endParaRPr b="1" sz="1800">
              <a:solidFill>
                <a:schemeClr val="lt1"/>
              </a:solidFill>
              <a:latin typeface="Source Sans Pro"/>
              <a:ea typeface="Source Sans Pro"/>
              <a:cs typeface="Source Sans Pro"/>
              <a:sym typeface="Source Sans Pro"/>
            </a:endParaRPr>
          </a:p>
          <a:p>
            <a:pPr indent="0" lvl="0" marL="0" rtl="0" algn="l">
              <a:lnSpc>
                <a:spcPct val="115000"/>
              </a:lnSpc>
              <a:spcBef>
                <a:spcPts val="800"/>
              </a:spcBef>
              <a:spcAft>
                <a:spcPts val="0"/>
              </a:spcAft>
              <a:buClr>
                <a:schemeClr val="dk1"/>
              </a:buClr>
              <a:buSzPts val="1100"/>
              <a:buFont typeface="Arial"/>
              <a:buNone/>
            </a:pPr>
            <a:r>
              <a:rPr b="1" lang="en-US" sz="1800">
                <a:solidFill>
                  <a:schemeClr val="lt1"/>
                </a:solidFill>
                <a:latin typeface="Source Sans Pro"/>
                <a:ea typeface="Source Sans Pro"/>
                <a:cs typeface="Source Sans Pro"/>
                <a:sym typeface="Source Sans Pro"/>
              </a:rPr>
              <a:t>✓  67% of respondents knew someone in tech</a:t>
            </a:r>
            <a:endParaRPr>
              <a:latin typeface="Calibri"/>
              <a:ea typeface="Calibri"/>
              <a:cs typeface="Calibri"/>
              <a:sym typeface="Calibri"/>
            </a:endParaRPr>
          </a:p>
        </p:txBody>
      </p:sp>
      <p:grpSp>
        <p:nvGrpSpPr>
          <p:cNvPr id="121" name="Google Shape;121;g28baa2f47a2_0_70"/>
          <p:cNvGrpSpPr/>
          <p:nvPr/>
        </p:nvGrpSpPr>
        <p:grpSpPr>
          <a:xfrm>
            <a:off x="6959250" y="2972425"/>
            <a:ext cx="4407300" cy="2319000"/>
            <a:chOff x="6904950" y="2674250"/>
            <a:chExt cx="4407300" cy="2319000"/>
          </a:xfrm>
        </p:grpSpPr>
        <p:sp>
          <p:nvSpPr>
            <p:cNvPr id="122" name="Google Shape;122;g28baa2f47a2_0_70"/>
            <p:cNvSpPr/>
            <p:nvPr/>
          </p:nvSpPr>
          <p:spPr>
            <a:xfrm>
              <a:off x="6904950" y="2674250"/>
              <a:ext cx="4407300" cy="2319000"/>
            </a:xfrm>
            <a:prstGeom prst="wedgeRoundRectCallout">
              <a:avLst>
                <a:gd fmla="val -20856" name="adj1"/>
                <a:gd fmla="val 71655" name="adj2"/>
                <a:gd fmla="val 0" name="adj3"/>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23" name="Google Shape;123;g28baa2f47a2_0_70"/>
            <p:cNvSpPr txBox="1"/>
            <p:nvPr/>
          </p:nvSpPr>
          <p:spPr>
            <a:xfrm>
              <a:off x="7171200" y="2806250"/>
              <a:ext cx="3874800" cy="20550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0"/>
                </a:spcAft>
                <a:buNone/>
              </a:pPr>
              <a:r>
                <a:rPr b="1" lang="en-US" sz="1800">
                  <a:solidFill>
                    <a:srgbClr val="23423F"/>
                  </a:solidFill>
                  <a:latin typeface="Source Sans Pro"/>
                  <a:ea typeface="Source Sans Pro"/>
                  <a:cs typeface="Source Sans Pro"/>
                  <a:sym typeface="Source Sans Pro"/>
                </a:rPr>
                <a:t>The question then becomes,</a:t>
              </a:r>
              <a:r>
                <a:rPr lang="en-US" sz="1800">
                  <a:solidFill>
                    <a:srgbClr val="23423F"/>
                  </a:solidFill>
                  <a:latin typeface="Source Sans Pro"/>
                  <a:ea typeface="Source Sans Pro"/>
                  <a:cs typeface="Source Sans Pro"/>
                  <a:sym typeface="Source Sans Pro"/>
                </a:rPr>
                <a:t> why are Indigenous women not proportionally represented in the tech industry? </a:t>
              </a:r>
              <a:br>
                <a:rPr lang="en-US" sz="1800">
                  <a:solidFill>
                    <a:srgbClr val="23423F"/>
                  </a:solidFill>
                  <a:latin typeface="Source Sans Pro"/>
                  <a:ea typeface="Source Sans Pro"/>
                  <a:cs typeface="Source Sans Pro"/>
                  <a:sym typeface="Source Sans Pro"/>
                </a:rPr>
              </a:br>
              <a:br>
                <a:rPr lang="en-US" sz="1800">
                  <a:solidFill>
                    <a:srgbClr val="23423F"/>
                  </a:solidFill>
                  <a:latin typeface="Source Sans Pro"/>
                  <a:ea typeface="Source Sans Pro"/>
                  <a:cs typeface="Source Sans Pro"/>
                  <a:sym typeface="Source Sans Pro"/>
                </a:rPr>
              </a:br>
              <a:r>
                <a:rPr b="1" lang="en-US" sz="1800">
                  <a:solidFill>
                    <a:srgbClr val="23423F"/>
                  </a:solidFill>
                  <a:latin typeface="Source Sans Pro"/>
                  <a:ea typeface="Source Sans Pro"/>
                  <a:cs typeface="Source Sans Pro"/>
                  <a:sym typeface="Source Sans Pro"/>
                </a:rPr>
                <a:t>Or,</a:t>
              </a:r>
              <a:r>
                <a:rPr lang="en-US" sz="1800">
                  <a:solidFill>
                    <a:srgbClr val="23423F"/>
                  </a:solidFill>
                  <a:latin typeface="Source Sans Pro"/>
                  <a:ea typeface="Source Sans Pro"/>
                  <a:cs typeface="Source Sans Pro"/>
                  <a:sym typeface="Source Sans Pro"/>
                </a:rPr>
                <a:t> what about the tech industry is not attractive to Indigenous women?</a:t>
              </a:r>
              <a:endParaRPr sz="1200">
                <a:solidFill>
                  <a:srgbClr val="23423F"/>
                </a:solidFill>
              </a:endParaRPr>
            </a:p>
          </p:txBody>
        </p:sp>
      </p:grpSp>
      <p:sp>
        <p:nvSpPr>
          <p:cNvPr id="124" name="Google Shape;124;g28baa2f47a2_0_70"/>
          <p:cNvSpPr txBox="1"/>
          <p:nvPr>
            <p:ph type="title"/>
          </p:nvPr>
        </p:nvSpPr>
        <p:spPr>
          <a:xfrm>
            <a:off x="2586725" y="784900"/>
            <a:ext cx="7018500" cy="763500"/>
          </a:xfrm>
          <a:prstGeom prst="rect">
            <a:avLst/>
          </a:prstGeom>
          <a:noFill/>
          <a:ln>
            <a:noFill/>
          </a:ln>
        </p:spPr>
        <p:txBody>
          <a:bodyPr anchorCtr="0" anchor="t" bIns="121900" lIns="121900" spcFirstLastPara="1" rIns="121900" wrap="square" tIns="121900">
            <a:normAutofit/>
          </a:bodyPr>
          <a:lstStyle/>
          <a:p>
            <a:pPr indent="0" lvl="0" marL="0" rtl="0" algn="ctr">
              <a:spcBef>
                <a:spcPts val="0"/>
              </a:spcBef>
              <a:spcAft>
                <a:spcPts val="0"/>
              </a:spcAft>
              <a:buClr>
                <a:schemeClr val="dk1"/>
              </a:buClr>
              <a:buSzPts val="1100"/>
              <a:buFont typeface="Arial"/>
              <a:buNone/>
            </a:pPr>
            <a:r>
              <a:rPr b="1" lang="en-US" sz="3077">
                <a:solidFill>
                  <a:schemeClr val="lt1"/>
                </a:solidFill>
                <a:latin typeface="Source Serif Pro"/>
                <a:ea typeface="Source Serif Pro"/>
                <a:cs typeface="Source Serif Pro"/>
                <a:sym typeface="Source Serif Pro"/>
              </a:rPr>
              <a:t>Indigenous Women in Tech Project</a:t>
            </a:r>
            <a:endParaRPr b="1">
              <a:solidFill>
                <a:schemeClr val="lt1"/>
              </a:solidFill>
              <a:latin typeface="Source Serif Pro"/>
              <a:ea typeface="Source Serif Pro"/>
              <a:cs typeface="Source Serif Pro"/>
              <a:sym typeface="Source Serif Pro"/>
            </a:endParaRPr>
          </a:p>
        </p:txBody>
      </p:sp>
      <p:cxnSp>
        <p:nvCxnSpPr>
          <p:cNvPr id="125" name="Google Shape;125;g28baa2f47a2_0_70"/>
          <p:cNvCxnSpPr/>
          <p:nvPr/>
        </p:nvCxnSpPr>
        <p:spPr>
          <a:xfrm>
            <a:off x="2586775" y="1548406"/>
            <a:ext cx="7018500" cy="0"/>
          </a:xfrm>
          <a:prstGeom prst="straightConnector1">
            <a:avLst/>
          </a:prstGeom>
          <a:noFill/>
          <a:ln cap="flat" cmpd="sng" w="38100">
            <a:solidFill>
              <a:srgbClr val="C29133"/>
            </a:solidFill>
            <a:prstDash val="solid"/>
            <a:round/>
            <a:headEnd len="med" w="med" type="none"/>
            <a:tailEnd len="med" w="med" type="none"/>
          </a:ln>
        </p:spPr>
      </p:cxnSp>
      <p:cxnSp>
        <p:nvCxnSpPr>
          <p:cNvPr id="126" name="Google Shape;126;g28baa2f47a2_0_70"/>
          <p:cNvCxnSpPr/>
          <p:nvPr/>
        </p:nvCxnSpPr>
        <p:spPr>
          <a:xfrm>
            <a:off x="2586725" y="784906"/>
            <a:ext cx="7018500" cy="0"/>
          </a:xfrm>
          <a:prstGeom prst="straightConnector1">
            <a:avLst/>
          </a:prstGeom>
          <a:noFill/>
          <a:ln cap="flat" cmpd="sng" w="38100">
            <a:solidFill>
              <a:srgbClr val="C29133"/>
            </a:solidFill>
            <a:prstDash val="solid"/>
            <a:round/>
            <a:headEnd len="med" w="med" type="none"/>
            <a:tailEnd len="med" w="med" type="none"/>
          </a:ln>
        </p:spPr>
      </p:cxnSp>
      <p:sp>
        <p:nvSpPr>
          <p:cNvPr id="127" name="Google Shape;127;g28baa2f47a2_0_70"/>
          <p:cNvSpPr txBox="1"/>
          <p:nvPr/>
        </p:nvSpPr>
        <p:spPr>
          <a:xfrm>
            <a:off x="871282" y="4770981"/>
            <a:ext cx="3000000" cy="461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b="1" lang="en-US" sz="1800">
                <a:solidFill>
                  <a:schemeClr val="lt1"/>
                </a:solidFill>
                <a:latin typeface="Source Sans Pro"/>
                <a:ea typeface="Source Sans Pro"/>
                <a:cs typeface="Source Sans Pro"/>
                <a:sym typeface="Source Sans Pro"/>
              </a:rPr>
              <a:t>For instance:</a:t>
            </a:r>
            <a:endParaRPr b="1" sz="1800">
              <a:solidFill>
                <a:srgbClr val="22423F"/>
              </a:solidFill>
              <a:highlight>
                <a:schemeClr val="lt1"/>
              </a:highlight>
              <a:latin typeface="Source Sans Pro"/>
              <a:ea typeface="Source Sans Pro"/>
              <a:cs typeface="Source Sans Pro"/>
              <a:sym typeface="Source Sans Pro"/>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1" name="Shape 131"/>
        <p:cNvGrpSpPr/>
        <p:nvPr/>
      </p:nvGrpSpPr>
      <p:grpSpPr>
        <a:xfrm>
          <a:off x="0" y="0"/>
          <a:ext cx="0" cy="0"/>
          <a:chOff x="0" y="0"/>
          <a:chExt cx="0" cy="0"/>
        </a:xfrm>
      </p:grpSpPr>
      <p:sp>
        <p:nvSpPr>
          <p:cNvPr id="132" name="Google Shape;132;p23"/>
          <p:cNvSpPr/>
          <p:nvPr/>
        </p:nvSpPr>
        <p:spPr>
          <a:xfrm>
            <a:off x="0" y="907375"/>
            <a:ext cx="12192000" cy="1709700"/>
          </a:xfrm>
          <a:prstGeom prst="rect">
            <a:avLst/>
          </a:prstGeom>
          <a:solidFill>
            <a:srgbClr val="F9F9F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sp>
        <p:nvSpPr>
          <p:cNvPr id="133" name="Google Shape;133;p23"/>
          <p:cNvSpPr txBox="1"/>
          <p:nvPr/>
        </p:nvSpPr>
        <p:spPr>
          <a:xfrm>
            <a:off x="1133824" y="2134227"/>
            <a:ext cx="4711800" cy="3387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000000"/>
              </a:buClr>
              <a:buSzPts val="1600"/>
              <a:buFont typeface="Arial"/>
              <a:buNone/>
            </a:pPr>
            <a:r>
              <a:t/>
            </a:r>
            <a:endParaRPr b="0" i="0" sz="1600" u="none" cap="none" strike="noStrike">
              <a:solidFill>
                <a:schemeClr val="dk1"/>
              </a:solidFill>
              <a:latin typeface="Arial"/>
              <a:ea typeface="Arial"/>
              <a:cs typeface="Arial"/>
              <a:sym typeface="Arial"/>
            </a:endParaRPr>
          </a:p>
        </p:txBody>
      </p:sp>
      <p:sp>
        <p:nvSpPr>
          <p:cNvPr id="134" name="Google Shape;134;p23"/>
          <p:cNvSpPr txBox="1"/>
          <p:nvPr/>
        </p:nvSpPr>
        <p:spPr>
          <a:xfrm>
            <a:off x="2213157" y="2073432"/>
            <a:ext cx="69045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000"/>
              <a:buFont typeface="Arial"/>
              <a:buNone/>
            </a:pPr>
            <a:r>
              <a:t/>
            </a:r>
            <a:endParaRPr b="0" i="0" sz="1400" u="none" cap="none" strike="noStrike">
              <a:solidFill>
                <a:srgbClr val="000000"/>
              </a:solidFill>
              <a:latin typeface="Arial"/>
              <a:ea typeface="Arial"/>
              <a:cs typeface="Arial"/>
              <a:sym typeface="Arial"/>
            </a:endParaRPr>
          </a:p>
        </p:txBody>
      </p:sp>
      <p:pic>
        <p:nvPicPr>
          <p:cNvPr id="135" name="Google Shape;135;p23"/>
          <p:cNvPicPr preferRelativeResize="0"/>
          <p:nvPr/>
        </p:nvPicPr>
        <p:blipFill rotWithShape="1">
          <a:blip r:embed="rId4">
            <a:alphaModFix/>
          </a:blip>
          <a:srcRect b="12911" l="1985" r="10952" t="62750"/>
          <a:stretch/>
        </p:blipFill>
        <p:spPr>
          <a:xfrm>
            <a:off x="6010400" y="907325"/>
            <a:ext cx="5550625" cy="1709801"/>
          </a:xfrm>
          <a:prstGeom prst="rect">
            <a:avLst/>
          </a:prstGeom>
          <a:noFill/>
          <a:ln>
            <a:noFill/>
          </a:ln>
        </p:spPr>
      </p:pic>
      <p:pic>
        <p:nvPicPr>
          <p:cNvPr id="136" name="Google Shape;136;p23"/>
          <p:cNvPicPr preferRelativeResize="0"/>
          <p:nvPr/>
        </p:nvPicPr>
        <p:blipFill rotWithShape="1">
          <a:blip r:embed="rId5">
            <a:alphaModFix/>
          </a:blip>
          <a:srcRect b="23408" l="31044" r="20667" t="17042"/>
          <a:stretch/>
        </p:blipFill>
        <p:spPr>
          <a:xfrm>
            <a:off x="0" y="-1525"/>
            <a:ext cx="8343900" cy="6857999"/>
          </a:xfrm>
          <a:prstGeom prst="rect">
            <a:avLst/>
          </a:prstGeom>
          <a:noFill/>
          <a:ln>
            <a:noFill/>
          </a:ln>
        </p:spPr>
      </p:pic>
      <p:pic>
        <p:nvPicPr>
          <p:cNvPr id="137" name="Google Shape;137;p23"/>
          <p:cNvPicPr preferRelativeResize="0"/>
          <p:nvPr/>
        </p:nvPicPr>
        <p:blipFill>
          <a:blip r:embed="rId6">
            <a:alphaModFix/>
          </a:blip>
          <a:stretch>
            <a:fillRect/>
          </a:stretch>
        </p:blipFill>
        <p:spPr>
          <a:xfrm>
            <a:off x="8940250" y="3654050"/>
            <a:ext cx="2857500" cy="2857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41" name="Shape 141"/>
        <p:cNvGrpSpPr/>
        <p:nvPr/>
      </p:nvGrpSpPr>
      <p:grpSpPr>
        <a:xfrm>
          <a:off x="0" y="0"/>
          <a:ext cx="0" cy="0"/>
          <a:chOff x="0" y="0"/>
          <a:chExt cx="0" cy="0"/>
        </a:xfrm>
      </p:grpSpPr>
      <p:sp>
        <p:nvSpPr>
          <p:cNvPr id="142" name="Google Shape;142;g2457b563b05_0_129"/>
          <p:cNvSpPr txBox="1"/>
          <p:nvPr/>
        </p:nvSpPr>
        <p:spPr>
          <a:xfrm>
            <a:off x="876475" y="1910950"/>
            <a:ext cx="6339900" cy="4048200"/>
          </a:xfrm>
          <a:prstGeom prst="rect">
            <a:avLst/>
          </a:prstGeom>
          <a:noFill/>
          <a:ln>
            <a:noFill/>
          </a:ln>
        </p:spPr>
        <p:txBody>
          <a:bodyPr anchorCtr="0" anchor="t" bIns="121900" lIns="121900" spcFirstLastPara="1" rIns="121900" wrap="square" tIns="121900">
            <a:spAutoFit/>
          </a:bodyPr>
          <a:lstStyle/>
          <a:p>
            <a:pPr indent="0" lvl="0" marL="0" marR="0" rtl="0" algn="l">
              <a:lnSpc>
                <a:spcPct val="100000"/>
              </a:lnSpc>
              <a:spcBef>
                <a:spcPts val="0"/>
              </a:spcBef>
              <a:spcAft>
                <a:spcPts val="0"/>
              </a:spcAft>
              <a:buClr>
                <a:schemeClr val="dk1"/>
              </a:buClr>
              <a:buSzPts val="1500"/>
              <a:buFont typeface="Arial"/>
              <a:buNone/>
            </a:pPr>
            <a:r>
              <a:rPr b="1" i="0" lang="en-US" sz="1500" u="none" cap="none" strike="noStrike">
                <a:solidFill>
                  <a:schemeClr val="lt1"/>
                </a:solidFill>
                <a:latin typeface="Source Serif Pro"/>
                <a:ea typeface="Source Serif Pro"/>
                <a:cs typeface="Source Serif Pro"/>
                <a:sym typeface="Source Serif Pro"/>
              </a:rPr>
              <a:t>Key Finding 1 </a:t>
            </a:r>
            <a:r>
              <a:rPr i="0" lang="en-US" sz="1500" u="none" cap="none" strike="noStrike">
                <a:solidFill>
                  <a:schemeClr val="lt1"/>
                </a:solidFill>
                <a:latin typeface="Source Sans Pro"/>
                <a:ea typeface="Source Sans Pro"/>
                <a:cs typeface="Source Sans Pro"/>
                <a:sym typeface="Source Sans Pro"/>
              </a:rPr>
              <a:t> </a:t>
            </a:r>
            <a:br>
              <a:rPr i="0" lang="en-US" sz="1700" u="none" cap="none" strike="noStrike">
                <a:solidFill>
                  <a:schemeClr val="lt1"/>
                </a:solidFill>
                <a:latin typeface="Source Sans Pro"/>
                <a:ea typeface="Source Sans Pro"/>
                <a:cs typeface="Source Sans Pro"/>
                <a:sym typeface="Source Sans Pro"/>
              </a:rPr>
            </a:br>
            <a:r>
              <a:rPr i="0" lang="en-US" sz="1700" u="none" cap="none" strike="noStrike">
                <a:solidFill>
                  <a:schemeClr val="lt1"/>
                </a:solidFill>
                <a:latin typeface="Source Sans Pro"/>
                <a:ea typeface="Source Sans Pro"/>
                <a:cs typeface="Source Sans Pro"/>
                <a:sym typeface="Source Sans Pro"/>
              </a:rPr>
              <a:t>47% of respondents noted funding/money as the number one barrier when pursuing a career in technology. </a:t>
            </a:r>
            <a:endParaRPr i="0" sz="1700" u="none" cap="none" strike="noStrike">
              <a:solidFill>
                <a:schemeClr val="lt1"/>
              </a:solidFill>
              <a:latin typeface="Source Sans Pro"/>
              <a:ea typeface="Source Sans Pro"/>
              <a:cs typeface="Source Sans Pro"/>
              <a:sym typeface="Source Sans Pro"/>
            </a:endParaRPr>
          </a:p>
          <a:p>
            <a:pPr indent="0" lvl="0" marL="0" marR="0" rtl="0" algn="l">
              <a:lnSpc>
                <a:spcPct val="100000"/>
              </a:lnSpc>
              <a:spcBef>
                <a:spcPts val="0"/>
              </a:spcBef>
              <a:spcAft>
                <a:spcPts val="0"/>
              </a:spcAft>
              <a:buClr>
                <a:schemeClr val="dk1"/>
              </a:buClr>
              <a:buSzPts val="1500"/>
              <a:buFont typeface="Arial"/>
              <a:buNone/>
            </a:pPr>
            <a:br>
              <a:rPr i="0" lang="en-US" sz="1700" u="none" cap="none" strike="noStrike">
                <a:solidFill>
                  <a:schemeClr val="lt1"/>
                </a:solidFill>
                <a:latin typeface="Source Sans Pro"/>
                <a:ea typeface="Source Sans Pro"/>
                <a:cs typeface="Source Sans Pro"/>
                <a:sym typeface="Source Sans Pro"/>
              </a:rPr>
            </a:br>
            <a:r>
              <a:rPr b="1" i="0" lang="en-US" sz="1500" u="none" cap="none" strike="noStrike">
                <a:solidFill>
                  <a:schemeClr val="lt1"/>
                </a:solidFill>
                <a:latin typeface="Source Serif Pro"/>
                <a:ea typeface="Source Serif Pro"/>
                <a:cs typeface="Source Serif Pro"/>
                <a:sym typeface="Source Serif Pro"/>
              </a:rPr>
              <a:t>Key Finding 2 </a:t>
            </a:r>
            <a:br>
              <a:rPr i="0" lang="en-US" sz="1700" u="none" cap="none" strike="noStrike">
                <a:solidFill>
                  <a:schemeClr val="lt1"/>
                </a:solidFill>
                <a:latin typeface="Source Sans Pro"/>
                <a:ea typeface="Source Sans Pro"/>
                <a:cs typeface="Source Sans Pro"/>
                <a:sym typeface="Source Sans Pro"/>
              </a:rPr>
            </a:br>
            <a:r>
              <a:rPr i="0" lang="en-US" sz="1700" u="none" cap="none" strike="noStrike">
                <a:solidFill>
                  <a:schemeClr val="lt1"/>
                </a:solidFill>
                <a:latin typeface="Source Sans Pro"/>
                <a:ea typeface="Source Sans Pro"/>
                <a:cs typeface="Source Sans Pro"/>
                <a:sym typeface="Source Sans Pro"/>
              </a:rPr>
              <a:t>28% of Indigenous women noted that training relocation/career location is a barrier to them working in the tech industry.</a:t>
            </a:r>
            <a:endParaRPr i="0" sz="1700" u="none" cap="none" strike="noStrike">
              <a:solidFill>
                <a:schemeClr val="lt1"/>
              </a:solidFill>
              <a:latin typeface="Source Sans Pro"/>
              <a:ea typeface="Source Sans Pro"/>
              <a:cs typeface="Source Sans Pro"/>
              <a:sym typeface="Source Sans Pro"/>
            </a:endParaRPr>
          </a:p>
          <a:p>
            <a:pPr indent="0" lvl="0" marL="0" marR="0" rtl="0" algn="l">
              <a:lnSpc>
                <a:spcPct val="100000"/>
              </a:lnSpc>
              <a:spcBef>
                <a:spcPts val="0"/>
              </a:spcBef>
              <a:spcAft>
                <a:spcPts val="0"/>
              </a:spcAft>
              <a:buClr>
                <a:schemeClr val="dk1"/>
              </a:buClr>
              <a:buSzPts val="1500"/>
              <a:buFont typeface="Arial"/>
              <a:buNone/>
            </a:pPr>
            <a:r>
              <a:t/>
            </a:r>
            <a:endParaRPr sz="1700">
              <a:solidFill>
                <a:schemeClr val="lt1"/>
              </a:solidFill>
              <a:latin typeface="Source Sans Pro"/>
              <a:ea typeface="Source Sans Pro"/>
              <a:cs typeface="Source Sans Pro"/>
              <a:sym typeface="Source Sans Pro"/>
            </a:endParaRPr>
          </a:p>
          <a:p>
            <a:pPr indent="0" lvl="0" marL="0" rtl="0" algn="l">
              <a:spcBef>
                <a:spcPts val="0"/>
              </a:spcBef>
              <a:spcAft>
                <a:spcPts val="0"/>
              </a:spcAft>
              <a:buClr>
                <a:schemeClr val="dk1"/>
              </a:buClr>
              <a:buSzPts val="1500"/>
              <a:buFont typeface="Arial"/>
              <a:buNone/>
            </a:pPr>
            <a:r>
              <a:rPr b="1" lang="en-US" sz="1500">
                <a:solidFill>
                  <a:schemeClr val="lt1"/>
                </a:solidFill>
                <a:latin typeface="Source Serif Pro"/>
                <a:ea typeface="Source Serif Pro"/>
                <a:cs typeface="Source Serif Pro"/>
                <a:sym typeface="Source Serif Pro"/>
              </a:rPr>
              <a:t>Key Finding 3 </a:t>
            </a:r>
            <a:br>
              <a:rPr lang="en-US" sz="1700">
                <a:solidFill>
                  <a:schemeClr val="lt1"/>
                </a:solidFill>
                <a:latin typeface="Source Sans Pro"/>
                <a:ea typeface="Source Sans Pro"/>
                <a:cs typeface="Source Sans Pro"/>
                <a:sym typeface="Source Sans Pro"/>
              </a:rPr>
            </a:br>
            <a:r>
              <a:rPr lang="en-US" sz="1700">
                <a:solidFill>
                  <a:schemeClr val="lt1"/>
                </a:solidFill>
                <a:latin typeface="Source Sans Pro"/>
                <a:ea typeface="Source Sans Pro"/>
                <a:cs typeface="Source Sans Pro"/>
                <a:sym typeface="Source Sans Pro"/>
              </a:rPr>
              <a:t>24% of Indigenous women noted that their current level of education has held them back from working in the tech industry.</a:t>
            </a:r>
            <a:endParaRPr sz="1700">
              <a:solidFill>
                <a:schemeClr val="lt1"/>
              </a:solidFill>
              <a:latin typeface="Source Sans Pro"/>
              <a:ea typeface="Source Sans Pro"/>
              <a:cs typeface="Source Sans Pro"/>
              <a:sym typeface="Source Sans Pro"/>
            </a:endParaRPr>
          </a:p>
          <a:p>
            <a:pPr indent="0" lvl="0" marL="0" rtl="0" algn="l">
              <a:spcBef>
                <a:spcPts val="0"/>
              </a:spcBef>
              <a:spcAft>
                <a:spcPts val="0"/>
              </a:spcAft>
              <a:buClr>
                <a:schemeClr val="dk1"/>
              </a:buClr>
              <a:buSzPts val="1500"/>
              <a:buFont typeface="Arial"/>
              <a:buNone/>
            </a:pPr>
            <a:r>
              <a:t/>
            </a:r>
            <a:endParaRPr sz="1700">
              <a:solidFill>
                <a:schemeClr val="lt1"/>
              </a:solidFill>
              <a:latin typeface="Source Sans Pro"/>
              <a:ea typeface="Source Sans Pro"/>
              <a:cs typeface="Source Sans Pro"/>
              <a:sym typeface="Source Sans Pro"/>
            </a:endParaRPr>
          </a:p>
          <a:p>
            <a:pPr indent="0" lvl="0" marL="0" rtl="0" algn="l">
              <a:spcBef>
                <a:spcPts val="0"/>
              </a:spcBef>
              <a:spcAft>
                <a:spcPts val="0"/>
              </a:spcAft>
              <a:buClr>
                <a:schemeClr val="dk1"/>
              </a:buClr>
              <a:buSzPts val="1500"/>
              <a:buFont typeface="Arial"/>
              <a:buNone/>
            </a:pPr>
            <a:r>
              <a:rPr b="1" lang="en-US" sz="1500">
                <a:solidFill>
                  <a:schemeClr val="lt1"/>
                </a:solidFill>
                <a:latin typeface="Source Serif Pro"/>
                <a:ea typeface="Source Serif Pro"/>
                <a:cs typeface="Source Serif Pro"/>
                <a:sym typeface="Source Serif Pro"/>
              </a:rPr>
              <a:t>Key Finding 4 </a:t>
            </a:r>
            <a:br>
              <a:rPr lang="en-US" sz="1700">
                <a:solidFill>
                  <a:schemeClr val="lt1"/>
                </a:solidFill>
                <a:latin typeface="Source Sans Pro"/>
                <a:ea typeface="Source Sans Pro"/>
                <a:cs typeface="Source Sans Pro"/>
                <a:sym typeface="Source Sans Pro"/>
              </a:rPr>
            </a:br>
            <a:r>
              <a:rPr lang="en-US" sz="1700">
                <a:solidFill>
                  <a:schemeClr val="lt1"/>
                </a:solidFill>
                <a:latin typeface="Source Sans Pro"/>
                <a:ea typeface="Source Sans Pro"/>
                <a:cs typeface="Source Sans Pro"/>
                <a:sym typeface="Source Sans Pro"/>
              </a:rPr>
              <a:t>9% of respondents noted that childcare and or family obligations were obstacles in attaining training or careers in the tech field. </a:t>
            </a:r>
            <a:endParaRPr sz="1700">
              <a:solidFill>
                <a:schemeClr val="lt1"/>
              </a:solidFill>
              <a:latin typeface="Source Sans Pro"/>
              <a:ea typeface="Source Sans Pro"/>
              <a:cs typeface="Source Sans Pro"/>
              <a:sym typeface="Source Sans Pro"/>
            </a:endParaRPr>
          </a:p>
        </p:txBody>
      </p:sp>
      <p:cxnSp>
        <p:nvCxnSpPr>
          <p:cNvPr id="143" name="Google Shape;143;g2457b563b05_0_129"/>
          <p:cNvCxnSpPr/>
          <p:nvPr/>
        </p:nvCxnSpPr>
        <p:spPr>
          <a:xfrm>
            <a:off x="954900" y="1692479"/>
            <a:ext cx="10439100" cy="0"/>
          </a:xfrm>
          <a:prstGeom prst="straightConnector1">
            <a:avLst/>
          </a:prstGeom>
          <a:noFill/>
          <a:ln cap="flat" cmpd="sng" w="38100">
            <a:solidFill>
              <a:srgbClr val="C29133"/>
            </a:solidFill>
            <a:prstDash val="solid"/>
            <a:round/>
            <a:headEnd len="sm" w="sm" type="none"/>
            <a:tailEnd len="sm" w="sm" type="none"/>
          </a:ln>
        </p:spPr>
      </p:cxnSp>
      <p:sp>
        <p:nvSpPr>
          <p:cNvPr id="144" name="Google Shape;144;g2457b563b05_0_129"/>
          <p:cNvSpPr txBox="1"/>
          <p:nvPr>
            <p:ph type="title"/>
          </p:nvPr>
        </p:nvSpPr>
        <p:spPr>
          <a:xfrm>
            <a:off x="797867" y="898880"/>
            <a:ext cx="6497100" cy="693900"/>
          </a:xfrm>
          <a:prstGeom prst="rect">
            <a:avLst/>
          </a:prstGeom>
          <a:noFill/>
          <a:ln>
            <a:noFill/>
          </a:ln>
        </p:spPr>
        <p:txBody>
          <a:bodyPr anchorCtr="0" anchor="ctr" bIns="121900" lIns="121900" spcFirstLastPara="1" rIns="121900" wrap="square" tIns="121900">
            <a:noAutofit/>
          </a:bodyPr>
          <a:lstStyle/>
          <a:p>
            <a:pPr indent="0" lvl="0" marL="0" rtl="0" algn="l">
              <a:lnSpc>
                <a:spcPct val="100000"/>
              </a:lnSpc>
              <a:spcBef>
                <a:spcPts val="0"/>
              </a:spcBef>
              <a:spcAft>
                <a:spcPts val="0"/>
              </a:spcAft>
              <a:buSzPts val="3700"/>
              <a:buNone/>
            </a:pPr>
            <a:r>
              <a:rPr b="1" lang="en-US" sz="4000">
                <a:solidFill>
                  <a:schemeClr val="lt1"/>
                </a:solidFill>
                <a:latin typeface="Source Serif Pro"/>
                <a:ea typeface="Source Serif Pro"/>
                <a:cs typeface="Source Serif Pro"/>
                <a:sym typeface="Source Serif Pro"/>
              </a:rPr>
              <a:t>Report Findings</a:t>
            </a:r>
            <a:endParaRPr b="1" sz="4000">
              <a:solidFill>
                <a:schemeClr val="lt1"/>
              </a:solidFill>
              <a:latin typeface="Source Serif Pro"/>
              <a:ea typeface="Source Serif Pro"/>
              <a:cs typeface="Source Serif Pro"/>
              <a:sym typeface="Source Serif Pro"/>
            </a:endParaRPr>
          </a:p>
        </p:txBody>
      </p:sp>
      <p:pic>
        <p:nvPicPr>
          <p:cNvPr id="145" name="Google Shape;145;g2457b563b05_0_129"/>
          <p:cNvPicPr preferRelativeResize="0"/>
          <p:nvPr/>
        </p:nvPicPr>
        <p:blipFill rotWithShape="1">
          <a:blip r:embed="rId4">
            <a:alphaModFix/>
          </a:blip>
          <a:srcRect b="0" l="0" r="15931" t="0"/>
          <a:stretch/>
        </p:blipFill>
        <p:spPr>
          <a:xfrm>
            <a:off x="7823200" y="429450"/>
            <a:ext cx="4368799" cy="599912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0" name="Shape 150"/>
        <p:cNvGrpSpPr/>
        <p:nvPr/>
      </p:nvGrpSpPr>
      <p:grpSpPr>
        <a:xfrm>
          <a:off x="0" y="0"/>
          <a:ext cx="0" cy="0"/>
          <a:chOff x="0" y="0"/>
          <a:chExt cx="0" cy="0"/>
        </a:xfrm>
      </p:grpSpPr>
      <p:sp>
        <p:nvSpPr>
          <p:cNvPr id="151" name="Google Shape;151;g28b9df5c701_0_0"/>
          <p:cNvSpPr txBox="1"/>
          <p:nvPr>
            <p:ph type="title"/>
          </p:nvPr>
        </p:nvSpPr>
        <p:spPr>
          <a:xfrm>
            <a:off x="954925" y="542035"/>
            <a:ext cx="11360700" cy="763500"/>
          </a:xfrm>
          <a:prstGeom prst="rect">
            <a:avLst/>
          </a:prstGeom>
          <a:noFill/>
          <a:ln>
            <a:noFill/>
          </a:ln>
        </p:spPr>
        <p:txBody>
          <a:bodyPr anchorCtr="0" anchor="t" bIns="121900" lIns="121900" spcFirstLastPara="1" rIns="121900" wrap="square" tIns="121900">
            <a:normAutofit fontScale="90000"/>
          </a:bodyPr>
          <a:lstStyle/>
          <a:p>
            <a:pPr indent="0" lvl="0" marL="0" rtl="0" algn="l">
              <a:lnSpc>
                <a:spcPct val="100000"/>
              </a:lnSpc>
              <a:spcBef>
                <a:spcPts val="0"/>
              </a:spcBef>
              <a:spcAft>
                <a:spcPts val="0"/>
              </a:spcAft>
              <a:buClr>
                <a:schemeClr val="dk1"/>
              </a:buClr>
              <a:buSzPct val="92500"/>
              <a:buFont typeface="Arial"/>
              <a:buNone/>
            </a:pPr>
            <a:r>
              <a:rPr b="1" lang="en-US" sz="4000">
                <a:solidFill>
                  <a:schemeClr val="lt1"/>
                </a:solidFill>
                <a:latin typeface="Source Serif Pro"/>
                <a:ea typeface="Source Serif Pro"/>
                <a:cs typeface="Source Serif Pro"/>
                <a:sym typeface="Source Serif Pro"/>
              </a:rPr>
              <a:t>Report Recommendations</a:t>
            </a:r>
            <a:endParaRPr b="1">
              <a:solidFill>
                <a:schemeClr val="lt1"/>
              </a:solidFill>
              <a:latin typeface="Source Serif Pro"/>
              <a:ea typeface="Source Serif Pro"/>
              <a:cs typeface="Source Serif Pro"/>
              <a:sym typeface="Source Serif Pro"/>
            </a:endParaRPr>
          </a:p>
        </p:txBody>
      </p:sp>
      <p:sp>
        <p:nvSpPr>
          <p:cNvPr id="152" name="Google Shape;152;g28b9df5c701_0_0"/>
          <p:cNvSpPr txBox="1"/>
          <p:nvPr>
            <p:ph idx="1" type="body"/>
          </p:nvPr>
        </p:nvSpPr>
        <p:spPr>
          <a:xfrm>
            <a:off x="415600" y="1648468"/>
            <a:ext cx="7734300" cy="4346400"/>
          </a:xfrm>
          <a:prstGeom prst="rect">
            <a:avLst/>
          </a:prstGeom>
          <a:noFill/>
          <a:ln>
            <a:noFill/>
          </a:ln>
        </p:spPr>
        <p:txBody>
          <a:bodyPr anchorCtr="0" anchor="t" bIns="121900" lIns="121900" spcFirstLastPara="1" rIns="121900" wrap="square" tIns="121900">
            <a:noAutofit/>
          </a:bodyPr>
          <a:lstStyle/>
          <a:p>
            <a:pPr indent="-336550" lvl="0" marL="457200" rtl="0" algn="l">
              <a:lnSpc>
                <a:spcPct val="100000"/>
              </a:lnSpc>
              <a:spcBef>
                <a:spcPts val="0"/>
              </a:spcBef>
              <a:spcAft>
                <a:spcPts val="0"/>
              </a:spcAft>
              <a:buClr>
                <a:schemeClr val="lt1"/>
              </a:buClr>
              <a:buSzPts val="1700"/>
              <a:buAutoNum type="arabicPeriod"/>
            </a:pPr>
            <a:r>
              <a:rPr lang="en-US" sz="1700">
                <a:solidFill>
                  <a:schemeClr val="lt1"/>
                </a:solidFill>
              </a:rPr>
              <a:t>Increase accessibility to funding supports (paid online training programs, paid internships, funds for tuition and living allowance, scholarships, bursaries, ) for Indigenous women who want to pursue training or careers in the tech field.  </a:t>
            </a:r>
            <a:br>
              <a:rPr lang="en-US" sz="1700">
                <a:solidFill>
                  <a:schemeClr val="lt1"/>
                </a:solidFill>
              </a:rPr>
            </a:br>
            <a:endParaRPr sz="1700">
              <a:solidFill>
                <a:schemeClr val="lt1"/>
              </a:solidFill>
            </a:endParaRPr>
          </a:p>
          <a:p>
            <a:pPr indent="-336550" lvl="0" marL="457200" rtl="0" algn="l">
              <a:lnSpc>
                <a:spcPct val="100000"/>
              </a:lnSpc>
              <a:spcBef>
                <a:spcPts val="0"/>
              </a:spcBef>
              <a:spcAft>
                <a:spcPts val="0"/>
              </a:spcAft>
              <a:buClr>
                <a:schemeClr val="lt1"/>
              </a:buClr>
              <a:buSzPts val="1700"/>
              <a:buAutoNum type="arabicPeriod"/>
            </a:pPr>
            <a:r>
              <a:rPr lang="en-US" sz="1700">
                <a:solidFill>
                  <a:schemeClr val="lt1"/>
                </a:solidFill>
              </a:rPr>
              <a:t>Work with organizations and tech companies to increase the delivery of online tech training, work in partnership with Indigenous communities to develop tech training hubs (in First Nations communities) with support for childcare.</a:t>
            </a:r>
            <a:br>
              <a:rPr lang="en-US" sz="1700">
                <a:solidFill>
                  <a:schemeClr val="lt1"/>
                </a:solidFill>
              </a:rPr>
            </a:br>
            <a:endParaRPr sz="1700">
              <a:solidFill>
                <a:schemeClr val="lt1"/>
              </a:solidFill>
            </a:endParaRPr>
          </a:p>
          <a:p>
            <a:pPr indent="-336550" lvl="0" marL="457200" rtl="0" algn="l">
              <a:lnSpc>
                <a:spcPct val="100000"/>
              </a:lnSpc>
              <a:spcBef>
                <a:spcPts val="0"/>
              </a:spcBef>
              <a:spcAft>
                <a:spcPts val="0"/>
              </a:spcAft>
              <a:buClr>
                <a:schemeClr val="lt1"/>
              </a:buClr>
              <a:buSzPts val="1700"/>
              <a:buAutoNum type="arabicPeriod"/>
            </a:pPr>
            <a:r>
              <a:rPr lang="en-US" sz="1700">
                <a:solidFill>
                  <a:schemeClr val="lt1"/>
                </a:solidFill>
              </a:rPr>
              <a:t>Work with tech companies to develop women-centered workplace policies that focus on the unique needs of Indigenous women. (Childcare, flex time, remote or hybrid work, continuing education).</a:t>
            </a:r>
            <a:br>
              <a:rPr lang="en-US" sz="1700">
                <a:solidFill>
                  <a:schemeClr val="lt1"/>
                </a:solidFill>
              </a:rPr>
            </a:br>
            <a:endParaRPr sz="1700">
              <a:solidFill>
                <a:schemeClr val="lt1"/>
              </a:solidFill>
            </a:endParaRPr>
          </a:p>
          <a:p>
            <a:pPr indent="-336550" lvl="0" marL="457200" rtl="0" algn="l">
              <a:lnSpc>
                <a:spcPct val="100000"/>
              </a:lnSpc>
              <a:spcBef>
                <a:spcPts val="0"/>
              </a:spcBef>
              <a:spcAft>
                <a:spcPts val="0"/>
              </a:spcAft>
              <a:buClr>
                <a:schemeClr val="lt1"/>
              </a:buClr>
              <a:buSzPts val="1700"/>
              <a:buAutoNum type="arabicPeriod"/>
            </a:pPr>
            <a:r>
              <a:rPr lang="en-US" sz="1700">
                <a:solidFill>
                  <a:schemeClr val="lt1"/>
                </a:solidFill>
              </a:rPr>
              <a:t>Work with tech companies, Indigenous women, and educational institutions to develop and market women-centered micro-credentialing programs for specific tech-industry vacancies (possibly funded or subsidized in part by the tech companies themselves).</a:t>
            </a:r>
            <a:endParaRPr sz="1700">
              <a:solidFill>
                <a:schemeClr val="lt1"/>
              </a:solidFill>
            </a:endParaRPr>
          </a:p>
        </p:txBody>
      </p:sp>
      <p:cxnSp>
        <p:nvCxnSpPr>
          <p:cNvPr id="153" name="Google Shape;153;g28b9df5c701_0_0"/>
          <p:cNvCxnSpPr/>
          <p:nvPr/>
        </p:nvCxnSpPr>
        <p:spPr>
          <a:xfrm>
            <a:off x="954917" y="1407635"/>
            <a:ext cx="10439100" cy="0"/>
          </a:xfrm>
          <a:prstGeom prst="straightConnector1">
            <a:avLst/>
          </a:prstGeom>
          <a:noFill/>
          <a:ln cap="flat" cmpd="sng" w="38100">
            <a:solidFill>
              <a:srgbClr val="C29133"/>
            </a:solidFill>
            <a:prstDash val="solid"/>
            <a:round/>
            <a:headEnd len="sm" w="sm" type="none"/>
            <a:tailEnd len="sm" w="sm" type="none"/>
          </a:ln>
        </p:spPr>
      </p:cxnSp>
      <p:pic>
        <p:nvPicPr>
          <p:cNvPr id="154" name="Google Shape;154;g28b9df5c701_0_0"/>
          <p:cNvPicPr preferRelativeResize="0"/>
          <p:nvPr/>
        </p:nvPicPr>
        <p:blipFill rotWithShape="1">
          <a:blip r:embed="rId4">
            <a:alphaModFix/>
          </a:blip>
          <a:srcRect b="0" l="0" r="15931" t="0"/>
          <a:stretch/>
        </p:blipFill>
        <p:spPr>
          <a:xfrm>
            <a:off x="7823200" y="429450"/>
            <a:ext cx="4368799" cy="599912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2021-11-26T22:14:09Z</dcterms:created>
  <dc:creator>Alix Hayden</dc:creator>
</cp:coreProperties>
</file>