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8" r:id="rId1"/>
  </p:sldMasterIdLst>
  <p:notesMasterIdLst>
    <p:notesMasterId r:id="rId39"/>
  </p:notesMasterIdLst>
  <p:sldIdLst>
    <p:sldId id="256" r:id="rId2"/>
    <p:sldId id="370" r:id="rId3"/>
    <p:sldId id="1444" r:id="rId4"/>
    <p:sldId id="523" r:id="rId5"/>
    <p:sldId id="257" r:id="rId6"/>
    <p:sldId id="693" r:id="rId7"/>
    <p:sldId id="260" r:id="rId8"/>
    <p:sldId id="546" r:id="rId9"/>
    <p:sldId id="1429" r:id="rId10"/>
    <p:sldId id="1428" r:id="rId11"/>
    <p:sldId id="1436" r:id="rId12"/>
    <p:sldId id="1427" r:id="rId13"/>
    <p:sldId id="1437" r:id="rId14"/>
    <p:sldId id="1438" r:id="rId15"/>
    <p:sldId id="1439" r:id="rId16"/>
    <p:sldId id="1214" r:id="rId17"/>
    <p:sldId id="323" r:id="rId18"/>
    <p:sldId id="698" r:id="rId19"/>
    <p:sldId id="572" r:id="rId20"/>
    <p:sldId id="1447" r:id="rId21"/>
    <p:sldId id="1372" r:id="rId22"/>
    <p:sldId id="680" r:id="rId23"/>
    <p:sldId id="1293" r:id="rId24"/>
    <p:sldId id="1445" r:id="rId25"/>
    <p:sldId id="579" r:id="rId26"/>
    <p:sldId id="556" r:id="rId27"/>
    <p:sldId id="828" r:id="rId28"/>
    <p:sldId id="918" r:id="rId29"/>
    <p:sldId id="562" r:id="rId30"/>
    <p:sldId id="473" r:id="rId31"/>
    <p:sldId id="557" r:id="rId32"/>
    <p:sldId id="559" r:id="rId33"/>
    <p:sldId id="1446" r:id="rId34"/>
    <p:sldId id="668" r:id="rId35"/>
    <p:sldId id="1442" r:id="rId36"/>
    <p:sldId id="1443" r:id="rId37"/>
    <p:sldId id="1220" r:id="rId38"/>
  </p:sldIdLst>
  <p:sldSz cx="9144000" cy="5143500" type="screen16x9"/>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chmidt, Laura L." initials="SLL" lastIdx="3" clrIdx="0">
    <p:extLst>
      <p:ext uri="{19B8F6BF-5375-455C-9EA6-DF929625EA0E}">
        <p15:presenceInfo xmlns:p15="http://schemas.microsoft.com/office/powerpoint/2012/main" userId="S-1-5-21-2075942658-753341057-817656539-46751" providerId="AD"/>
      </p:ext>
    </p:extLst>
  </p:cmAuthor>
  <p:cmAuthor id="2" name="Jadwidzic, Chantal M." initials="JCM" lastIdx="3" clrIdx="1">
    <p:extLst>
      <p:ext uri="{19B8F6BF-5375-455C-9EA6-DF929625EA0E}">
        <p15:presenceInfo xmlns:p15="http://schemas.microsoft.com/office/powerpoint/2012/main" userId="S::Chantal.Jadwidzic@cyber.gc.ca::d1d448bb-d53e-4fc3-97cf-6537f7fff82f" providerId="AD"/>
      </p:ext>
    </p:extLst>
  </p:cmAuthor>
  <p:cmAuthor id="3" name="Schmidt Eric, A" initials="SEA" lastIdx="14" clrIdx="2">
    <p:extLst>
      <p:ext uri="{19B8F6BF-5375-455C-9EA6-DF929625EA0E}">
        <p15:presenceInfo xmlns:p15="http://schemas.microsoft.com/office/powerpoint/2012/main" userId="S::Eric.Schmidt@cyber.gc.ca::dc45a12a-4587-4bd1-a3fb-b50f89a780dd" providerId="AD"/>
      </p:ext>
    </p:extLst>
  </p:cmAuthor>
  <p:cmAuthor id="4" name="Besner, Jason R" initials="BJR" lastIdx="3" clrIdx="3">
    <p:extLst>
      <p:ext uri="{19B8F6BF-5375-455C-9EA6-DF929625EA0E}">
        <p15:presenceInfo xmlns:p15="http://schemas.microsoft.com/office/powerpoint/2012/main" userId="S::Jason.Besner@cyber.gc.ca::bfd9bdff-03e0-4ee9-8bcb-d0ece0fd182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2A44"/>
    <a:srgbClr val="011E46"/>
    <a:srgbClr val="8FE921"/>
    <a:srgbClr val="4891BC"/>
    <a:srgbClr val="37485D"/>
    <a:srgbClr val="DF4B20"/>
    <a:srgbClr val="D72E33"/>
    <a:srgbClr val="DFE1DF"/>
    <a:srgbClr val="000000"/>
    <a:srgbClr val="DE4B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2646" autoAdjust="0"/>
    <p:restoredTop sz="94609" autoAdjust="0"/>
  </p:normalViewPr>
  <p:slideViewPr>
    <p:cSldViewPr>
      <p:cViewPr>
        <p:scale>
          <a:sx n="113" d="100"/>
          <a:sy n="113" d="100"/>
        </p:scale>
        <p:origin x="48" y="62"/>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53" tIns="48327" rIns="96653" bIns="48327" rtlCol="0"/>
          <a:lstStyle>
            <a:lvl1pPr algn="l">
              <a:defRPr sz="1200"/>
            </a:lvl1pPr>
          </a:lstStyle>
          <a:p>
            <a:endParaRPr lang="en-CA" dirty="0"/>
          </a:p>
        </p:txBody>
      </p:sp>
      <p:sp>
        <p:nvSpPr>
          <p:cNvPr id="3" name="Date Placeholder 2"/>
          <p:cNvSpPr>
            <a:spLocks noGrp="1"/>
          </p:cNvSpPr>
          <p:nvPr>
            <p:ph type="dt" idx="1"/>
          </p:nvPr>
        </p:nvSpPr>
        <p:spPr>
          <a:xfrm>
            <a:off x="4143587" y="0"/>
            <a:ext cx="3169920" cy="480060"/>
          </a:xfrm>
          <a:prstGeom prst="rect">
            <a:avLst/>
          </a:prstGeom>
        </p:spPr>
        <p:txBody>
          <a:bodyPr vert="horz" lIns="96653" tIns="48327" rIns="96653" bIns="48327" rtlCol="0"/>
          <a:lstStyle>
            <a:lvl1pPr algn="r">
              <a:defRPr sz="1200"/>
            </a:lvl1pPr>
          </a:lstStyle>
          <a:p>
            <a:fld id="{44D6C9F8-A304-458F-9F49-6A61C72DEED0}" type="datetimeFigureOut">
              <a:rPr lang="en-CA" smtClean="0"/>
              <a:t>2023-10-17</a:t>
            </a:fld>
            <a:endParaRPr lang="en-CA" dirty="0"/>
          </a:p>
        </p:txBody>
      </p:sp>
      <p:sp>
        <p:nvSpPr>
          <p:cNvPr id="4" name="Slide Image Placeholder 3"/>
          <p:cNvSpPr>
            <a:spLocks noGrp="1" noRot="1" noChangeAspect="1"/>
          </p:cNvSpPr>
          <p:nvPr>
            <p:ph type="sldImg" idx="2"/>
          </p:nvPr>
        </p:nvSpPr>
        <p:spPr>
          <a:xfrm>
            <a:off x="457200" y="719138"/>
            <a:ext cx="6400800" cy="3600450"/>
          </a:xfrm>
          <a:prstGeom prst="rect">
            <a:avLst/>
          </a:prstGeom>
          <a:noFill/>
          <a:ln w="12700">
            <a:solidFill>
              <a:prstClr val="black"/>
            </a:solidFill>
          </a:ln>
        </p:spPr>
        <p:txBody>
          <a:bodyPr vert="horz" lIns="96653" tIns="48327" rIns="96653" bIns="48327" rtlCol="0" anchor="ctr"/>
          <a:lstStyle/>
          <a:p>
            <a:endParaRPr lang="en-CA"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53" tIns="48327" rIns="96653" bIns="4832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9119474"/>
            <a:ext cx="3169920" cy="480060"/>
          </a:xfrm>
          <a:prstGeom prst="rect">
            <a:avLst/>
          </a:prstGeom>
        </p:spPr>
        <p:txBody>
          <a:bodyPr vert="horz" lIns="96653" tIns="48327" rIns="96653" bIns="48327" rtlCol="0" anchor="b"/>
          <a:lstStyle>
            <a:lvl1pPr algn="l">
              <a:defRPr sz="1200"/>
            </a:lvl1pPr>
          </a:lstStyle>
          <a:p>
            <a:endParaRPr lang="en-CA"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53" tIns="48327" rIns="96653" bIns="48327" rtlCol="0" anchor="b"/>
          <a:lstStyle>
            <a:lvl1pPr algn="r">
              <a:defRPr sz="1200"/>
            </a:lvl1pPr>
          </a:lstStyle>
          <a:p>
            <a:fld id="{0774F95D-854F-4BFA-877E-697CF6F4D112}" type="slidenum">
              <a:rPr lang="en-CA" smtClean="0"/>
              <a:t>‹#›</a:t>
            </a:fld>
            <a:endParaRPr lang="en-CA" dirty="0"/>
          </a:p>
        </p:txBody>
      </p:sp>
    </p:spTree>
    <p:extLst>
      <p:ext uri="{BB962C8B-B14F-4D97-AF65-F5344CB8AC3E}">
        <p14:creationId xmlns:p14="http://schemas.microsoft.com/office/powerpoint/2010/main" val="10453573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cyber.gc.ca/en/guidance/developing-your-incident-response-plan-itsap40003" TargetMode="External"/><Relationship Id="rId2" Type="http://schemas.openxmlformats.org/officeDocument/2006/relationships/slide" Target="../slides/slide10.xml"/><Relationship Id="rId1" Type="http://schemas.openxmlformats.org/officeDocument/2006/relationships/notesMaster" Target="../notesMasters/notesMaster1.xml"/><Relationship Id="rId5" Type="http://schemas.openxmlformats.org/officeDocument/2006/relationships/hyperlink" Target="https://cyber.gc.ca/en/guidance/developing-your-it-recovery-plan-itsap40004" TargetMode="External"/><Relationship Id="rId4" Type="http://schemas.openxmlformats.org/officeDocument/2006/relationships/hyperlink" Target="https://www.cyber.gc.ca/en/guidance/tips-backing-your-information-itsap40002"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mailto:contact@cyber.gc.ca"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8" Type="http://schemas.openxmlformats.org/officeDocument/2006/relationships/hyperlink" Target="https://cyber.gc.ca/en/guidance/protect-your-organization-malware-itsap00057" TargetMode="External"/><Relationship Id="rId3" Type="http://schemas.openxmlformats.org/officeDocument/2006/relationships/hyperlink" Target="https://cyber.gc.ca/en/guidance/security-considerations-industrial-control-systems-itsap00050" TargetMode="External"/><Relationship Id="rId7" Type="http://schemas.openxmlformats.org/officeDocument/2006/relationships/hyperlink" Target="https://cyber.gc.ca/en/guidance/protecting-your-organization-against-denial-service-attacks-itsap80100" TargetMode="External"/><Relationship Id="rId12" Type="http://schemas.openxmlformats.org/officeDocument/2006/relationships/hyperlink" Target="https://cyber.gc.ca/en/guidance/preventative-security-tools-itsap00058" TargetMode="External"/><Relationship Id="rId2" Type="http://schemas.openxmlformats.org/officeDocument/2006/relationships/slide" Target="../slides/slide24.xml"/><Relationship Id="rId1" Type="http://schemas.openxmlformats.org/officeDocument/2006/relationships/notesMaster" Target="../notesMasters/notesMaster1.xml"/><Relationship Id="rId6" Type="http://schemas.openxmlformats.org/officeDocument/2006/relationships/hyperlink" Target="https://cyber.gc.ca/en/guidance/how-protect-your-organization-insider-threats-itsap10003-0" TargetMode="External"/><Relationship Id="rId11" Type="http://schemas.openxmlformats.org/officeDocument/2006/relationships/hyperlink" Target="https://cyber.gc.ca/en/guidance/baseline-security-requirements-network-security-zones-version-20-itsp80022" TargetMode="External"/><Relationship Id="rId5" Type="http://schemas.openxmlformats.org/officeDocument/2006/relationships/hyperlink" Target="https://cyber.gc.ca/en/guidance/ransomware-how-prevent-and-recover-itsap00099" TargetMode="External"/><Relationship Id="rId10" Type="http://schemas.openxmlformats.org/officeDocument/2006/relationships/hyperlink" Target="https://cyber.gc.ca/en/guidance/secure-your-accounts-and-devices-multi-factor-authentication-itsap30030" TargetMode="External"/><Relationship Id="rId4" Type="http://schemas.openxmlformats.org/officeDocument/2006/relationships/hyperlink" Target="https://cyber.gc.ca/en/guidance/security-considerations-critical-infrastructure-itsap10100" TargetMode="External"/><Relationship Id="rId9" Type="http://schemas.openxmlformats.org/officeDocument/2006/relationships/hyperlink" Target="https://cyber.gc.ca/en/guidance/managing-and-controlling-administrative-privileges-itsap10094" TargetMode="Externa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8" Type="http://schemas.openxmlformats.org/officeDocument/2006/relationships/hyperlink" Target="https://cyber.gc.ca/en/guidance/protect-your-organization-malware-itsap00057" TargetMode="External"/><Relationship Id="rId3" Type="http://schemas.openxmlformats.org/officeDocument/2006/relationships/hyperlink" Target="https://cyber.gc.ca/en/guidance/security-considerations-industrial-control-systems-itsap00050" TargetMode="External"/><Relationship Id="rId7" Type="http://schemas.openxmlformats.org/officeDocument/2006/relationships/hyperlink" Target="https://cyber.gc.ca/en/guidance/protecting-your-organization-against-denial-service-attacks-itsap80100" TargetMode="External"/><Relationship Id="rId12" Type="http://schemas.openxmlformats.org/officeDocument/2006/relationships/hyperlink" Target="https://cyber.gc.ca/en/guidance/preventative-security-tools-itsap00058" TargetMode="External"/><Relationship Id="rId2" Type="http://schemas.openxmlformats.org/officeDocument/2006/relationships/slide" Target="../slides/slide37.xml"/><Relationship Id="rId1" Type="http://schemas.openxmlformats.org/officeDocument/2006/relationships/notesMaster" Target="../notesMasters/notesMaster1.xml"/><Relationship Id="rId6" Type="http://schemas.openxmlformats.org/officeDocument/2006/relationships/hyperlink" Target="https://cyber.gc.ca/en/guidance/how-protect-your-organization-insider-threats-itsap10003-0" TargetMode="External"/><Relationship Id="rId11" Type="http://schemas.openxmlformats.org/officeDocument/2006/relationships/hyperlink" Target="https://cyber.gc.ca/en/guidance/baseline-security-requirements-network-security-zones-version-20-itsp80022" TargetMode="External"/><Relationship Id="rId5" Type="http://schemas.openxmlformats.org/officeDocument/2006/relationships/hyperlink" Target="https://cyber.gc.ca/en/guidance/ransomware-how-prevent-and-recover-itsap00099" TargetMode="External"/><Relationship Id="rId10" Type="http://schemas.openxmlformats.org/officeDocument/2006/relationships/hyperlink" Target="https://cyber.gc.ca/en/guidance/secure-your-accounts-and-devices-multi-factor-authentication-itsap30030" TargetMode="External"/><Relationship Id="rId4" Type="http://schemas.openxmlformats.org/officeDocument/2006/relationships/hyperlink" Target="https://cyber.gc.ca/en/guidance/security-considerations-critical-infrastructure-itsap10100" TargetMode="External"/><Relationship Id="rId9" Type="http://schemas.openxmlformats.org/officeDocument/2006/relationships/hyperlink" Target="https://cyber.gc.ca/en/guidance/managing-and-controlling-administrative-privileges-itsap10094"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0774F95D-854F-4BFA-877E-697CF6F4D112}" type="slidenum">
              <a:rPr lang="en-CA" smtClean="0"/>
              <a:t>1</a:t>
            </a:fld>
            <a:endParaRPr lang="en-CA" dirty="0"/>
          </a:p>
        </p:txBody>
      </p:sp>
    </p:spTree>
    <p:extLst>
      <p:ext uri="{BB962C8B-B14F-4D97-AF65-F5344CB8AC3E}">
        <p14:creationId xmlns:p14="http://schemas.microsoft.com/office/powerpoint/2010/main" val="9884777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28836" y="4288160"/>
            <a:ext cx="6552728" cy="4878997"/>
          </a:xfrm>
        </p:spPr>
        <p:txBody>
          <a:bodyPr/>
          <a:lstStyle/>
          <a:p>
            <a:r>
              <a:rPr lang="en-US" dirty="0"/>
              <a:t>Let’s look a the graph on the right…</a:t>
            </a:r>
          </a:p>
          <a:p>
            <a:endParaRPr lang="en-US" dirty="0"/>
          </a:p>
          <a:p>
            <a:r>
              <a:rPr lang="en-US" dirty="0"/>
              <a:t>Cyber security reporting indicates that ransom payments have increased since 2020, likely driven in part by increasingly significant demands against large enterprises. Even if victims choose to pay the ransom, there are no guarantees that their data will be recovered. One survey of Canadian businesses found that only 42% of organizations who paid the ransom had their data completely restored. </a:t>
            </a:r>
          </a:p>
          <a:p>
            <a:r>
              <a:rPr lang="en-US" dirty="0"/>
              <a:t>Also, remember that the ransom value often represents only a portion of the total cost to the organization. Lost value associated with downtime or unrecoverable data, costs of repairing systems, and reputational damage are just some of the additional costs that can be imposed by ransomware.</a:t>
            </a:r>
          </a:p>
          <a:p>
            <a:r>
              <a:rPr lang="en-US" dirty="0"/>
              <a:t>Given the rise in Ransomware…the Cyber Center released a ransomware playbook : that provides CI owners and operators guides on:</a:t>
            </a:r>
          </a:p>
          <a:p>
            <a:pPr>
              <a:buFont typeface="+mj-lt"/>
              <a:buAutoNum type="arabicPeriod"/>
            </a:pPr>
            <a:r>
              <a:rPr lang="en-US" dirty="0"/>
              <a:t>How to defend against ransomware</a:t>
            </a:r>
          </a:p>
          <a:p>
            <a:pPr>
              <a:buFont typeface="+mj-lt"/>
              <a:buAutoNum type="arabicPeriod"/>
            </a:pPr>
            <a:r>
              <a:rPr lang="en-US" dirty="0"/>
              <a:t>How to recover from ransomware</a:t>
            </a:r>
          </a:p>
          <a:p>
            <a:r>
              <a:rPr lang="en-US" dirty="0"/>
              <a:t>The guidance in the playbook gives practical advice on how to :</a:t>
            </a:r>
          </a:p>
          <a:p>
            <a:r>
              <a:rPr lang="en-US" b="1" dirty="0"/>
              <a:t>Plan ahead</a:t>
            </a:r>
            <a:r>
              <a:rPr lang="en-US" dirty="0"/>
              <a:t>. Develop an </a:t>
            </a:r>
            <a:r>
              <a:rPr lang="en-US" dirty="0">
                <a:hlinkClick r:id="rId3"/>
              </a:rPr>
              <a:t>incident response plan</a:t>
            </a:r>
            <a:r>
              <a:rPr lang="en-US" dirty="0"/>
              <a:t> to address how your organization will monitor, detect and respond to an incident. </a:t>
            </a:r>
          </a:p>
          <a:p>
            <a:r>
              <a:rPr lang="en-US" dirty="0"/>
              <a:t>Your plan should also include a </a:t>
            </a:r>
            <a:r>
              <a:rPr lang="en-US" dirty="0">
                <a:hlinkClick r:id="rId4"/>
              </a:rPr>
              <a:t>backup</a:t>
            </a:r>
            <a:r>
              <a:rPr lang="en-US" dirty="0"/>
              <a:t>, </a:t>
            </a:r>
            <a:r>
              <a:rPr lang="en-US" dirty="0">
                <a:hlinkClick r:id="rId5"/>
              </a:rPr>
              <a:t>recovery</a:t>
            </a:r>
            <a:r>
              <a:rPr lang="en-US" dirty="0"/>
              <a:t>, and communication plan. </a:t>
            </a:r>
          </a:p>
          <a:p>
            <a:r>
              <a:rPr lang="en-US" dirty="0"/>
              <a:t>Your incident response plan should designate roles for your employees and provide them with detailed instructions in the event of an incident.</a:t>
            </a:r>
          </a:p>
          <a:p>
            <a:r>
              <a:rPr lang="en-US" b="1" dirty="0"/>
              <a:t>Provide security awareness training for employees</a:t>
            </a:r>
            <a:r>
              <a:rPr lang="en-US" dirty="0"/>
              <a:t>. Provide employees with tailored cyber security and device management training to ensure they don’t fall victim to malicious activities such as phishing emails and infected downloads.</a:t>
            </a:r>
          </a:p>
          <a:p>
            <a:r>
              <a:rPr lang="en-US" b="1" dirty="0"/>
              <a:t>Practice recovering</a:t>
            </a:r>
            <a:r>
              <a:rPr lang="en-US" dirty="0"/>
              <a:t>. Test your incident response and recovery plan by conducting simulations or walk-through exercises. The scenario should test the effectiveness of your response and highlight areas requiring improvement.</a:t>
            </a:r>
          </a:p>
        </p:txBody>
      </p:sp>
      <p:sp>
        <p:nvSpPr>
          <p:cNvPr id="4" name="Slide Number Placeholder 3"/>
          <p:cNvSpPr>
            <a:spLocks noGrp="1"/>
          </p:cNvSpPr>
          <p:nvPr>
            <p:ph type="sldNum" sz="quarter" idx="5"/>
          </p:nvPr>
        </p:nvSpPr>
        <p:spPr/>
        <p:txBody>
          <a:bodyPr/>
          <a:lstStyle/>
          <a:p>
            <a:fld id="{80204525-D45E-410B-8080-20DC10B6C0A1}" type="slidenum">
              <a:rPr lang="en-CA" smtClean="0"/>
              <a:t>10</a:t>
            </a:fld>
            <a:endParaRPr lang="en-CA"/>
          </a:p>
        </p:txBody>
      </p:sp>
    </p:spTree>
    <p:extLst>
      <p:ext uri="{BB962C8B-B14F-4D97-AF65-F5344CB8AC3E}">
        <p14:creationId xmlns:p14="http://schemas.microsoft.com/office/powerpoint/2010/main" val="42279954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CA" b="1" dirty="0">
                <a:cs typeface="Calibri" panose="020F0502020204030204" pitchFamily="34" charset="0"/>
              </a:rPr>
              <a:t>Cyber criminals </a:t>
            </a:r>
            <a:r>
              <a:rPr lang="en-CA" dirty="0">
                <a:cs typeface="Calibri" panose="020F0502020204030204" pitchFamily="34" charset="0"/>
              </a:rPr>
              <a:t>exploit critical infrastructure because downtime can be harmful to their industrial processes and the customers they serve</a:t>
            </a:r>
          </a:p>
          <a:p>
            <a:pPr>
              <a:buFont typeface="Arial" panose="020B0604020202020204" pitchFamily="34" charset="0"/>
              <a:buChar char="•"/>
            </a:pPr>
            <a:r>
              <a:rPr lang="en-CA" b="1" dirty="0"/>
              <a:t>State-sponsored actors </a:t>
            </a:r>
            <a:r>
              <a:rPr lang="en-CA" dirty="0"/>
              <a:t>target critical infrastructure to collect information, pre-position in case of hostilities, and as a form of power projection and intimidation</a:t>
            </a:r>
          </a:p>
          <a:p>
            <a:pPr>
              <a:buFont typeface="Arial" panose="020B0604020202020204" pitchFamily="34" charset="0"/>
              <a:buChar char="•"/>
            </a:pPr>
            <a:r>
              <a:rPr lang="en-CA" dirty="0">
                <a:cs typeface="Calibri" panose="020F0502020204030204" pitchFamily="34" charset="0"/>
              </a:rPr>
              <a:t>Increasing exposure of critical infrastructure’s </a:t>
            </a:r>
            <a:r>
              <a:rPr lang="en-CA" b="1" dirty="0">
                <a:cs typeface="Calibri" panose="020F0502020204030204" pitchFamily="34" charset="0"/>
              </a:rPr>
              <a:t>operational technology </a:t>
            </a:r>
            <a:r>
              <a:rPr lang="en-CA" dirty="0">
                <a:cs typeface="Calibri" panose="020F0502020204030204" pitchFamily="34" charset="0"/>
              </a:rPr>
              <a:t>to the internet increases its threat surface</a:t>
            </a:r>
          </a:p>
          <a:p>
            <a:pPr lvl="1">
              <a:buFont typeface="Arial" panose="020B0604020202020204" pitchFamily="34" charset="0"/>
              <a:buChar char="•"/>
            </a:pPr>
            <a:r>
              <a:rPr lang="en-US" dirty="0">
                <a:cs typeface="Calibri" panose="020F0502020204030204" pitchFamily="34" charset="0"/>
              </a:rPr>
              <a:t>Vulnerabilities in OT systems that were previously not accessible given the air gap traditionally in place can now be actively exploited</a:t>
            </a:r>
          </a:p>
          <a:p>
            <a:pPr>
              <a:buFont typeface="Arial" panose="020B0604020202020204" pitchFamily="34" charset="0"/>
              <a:buChar char="•"/>
            </a:pPr>
            <a:r>
              <a:rPr lang="en-US" dirty="0">
                <a:cs typeface="Calibri" panose="020F0502020204030204" pitchFamily="34" charset="0"/>
              </a:rPr>
              <a:t>Threat actors can now reach OT systems through increased exposure </a:t>
            </a:r>
          </a:p>
          <a:p>
            <a:pPr>
              <a:spcBef>
                <a:spcPts val="1019"/>
              </a:spcBef>
              <a:spcAft>
                <a:spcPts val="1019"/>
              </a:spcAft>
            </a:pPr>
            <a:r>
              <a:rPr lang="en-CA" b="1" i="1" dirty="0">
                <a:solidFill>
                  <a:schemeClr val="tx2"/>
                </a:solidFill>
                <a:ea typeface="Roboto" panose="02000000000000000000" pitchFamily="2" charset="0"/>
              </a:rPr>
              <a:t>Infrastructure is increasingly at risk from cyber threat activity</a:t>
            </a:r>
            <a:endParaRPr lang="en-CA" dirty="0"/>
          </a:p>
        </p:txBody>
      </p:sp>
      <p:sp>
        <p:nvSpPr>
          <p:cNvPr id="4" name="Slide Number Placeholder 3"/>
          <p:cNvSpPr>
            <a:spLocks noGrp="1"/>
          </p:cNvSpPr>
          <p:nvPr>
            <p:ph type="sldNum" sz="quarter" idx="5"/>
          </p:nvPr>
        </p:nvSpPr>
        <p:spPr/>
        <p:txBody>
          <a:bodyPr/>
          <a:lstStyle/>
          <a:p>
            <a:fld id="{0774F95D-854F-4BFA-877E-697CF6F4D112}" type="slidenum">
              <a:rPr lang="en-CA" smtClean="0"/>
              <a:t>11</a:t>
            </a:fld>
            <a:endParaRPr lang="en-CA"/>
          </a:p>
        </p:txBody>
      </p:sp>
    </p:spTree>
    <p:extLst>
      <p:ext uri="{BB962C8B-B14F-4D97-AF65-F5344CB8AC3E}">
        <p14:creationId xmlns:p14="http://schemas.microsoft.com/office/powerpoint/2010/main" val="22440790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06400" y="4415790"/>
            <a:ext cx="6339160" cy="4183380"/>
          </a:xfrm>
        </p:spPr>
        <p:txBody>
          <a:bodyPr/>
          <a:lstStyle/>
          <a:p>
            <a:r>
              <a:rPr lang="en-US" b="1" dirty="0">
                <a:latin typeface="+mn-lt"/>
              </a:rPr>
              <a:t>State-sponsored cyber threat activity is impacting Canadians.</a:t>
            </a:r>
            <a:r>
              <a:rPr lang="en-US" dirty="0">
                <a:latin typeface="+mn-lt"/>
              </a:rPr>
              <a:t> </a:t>
            </a:r>
          </a:p>
          <a:p>
            <a:endParaRPr lang="en-US" dirty="0">
              <a:latin typeface="+mn-lt"/>
            </a:endParaRPr>
          </a:p>
          <a:p>
            <a:r>
              <a:rPr lang="en-US" dirty="0">
                <a:latin typeface="+mn-lt"/>
              </a:rPr>
              <a:t>We assess that the state-sponsored cyber programs of China, Russia, Iran, and North Korea pose the greatest strategic cyber threats to Canada. </a:t>
            </a:r>
          </a:p>
          <a:p>
            <a:endParaRPr lang="en-US" dirty="0">
              <a:latin typeface="+mn-lt"/>
            </a:endParaRPr>
          </a:p>
          <a:p>
            <a:pPr defTabSz="931774">
              <a:defRPr/>
            </a:pPr>
            <a:r>
              <a:rPr lang="en-CA" dirty="0">
                <a:ea typeface="Calibri" panose="020F0502020204030204" pitchFamily="34" charset="0"/>
                <a:cs typeface="Times New Roman" panose="02020603050405020304" pitchFamily="18" charset="0"/>
              </a:rPr>
              <a:t>State sponsored threat actors are probing </a:t>
            </a:r>
            <a:r>
              <a:rPr lang="en-CA" b="1" dirty="0">
                <a:ea typeface="Calibri" panose="020F0502020204030204" pitchFamily="34" charset="0"/>
                <a:cs typeface="Times New Roman" panose="02020603050405020304" pitchFamily="18" charset="0"/>
              </a:rPr>
              <a:t>government systems </a:t>
            </a:r>
            <a:r>
              <a:rPr lang="en-CA" dirty="0">
                <a:ea typeface="Calibri" panose="020F0502020204030204" pitchFamily="34" charset="0"/>
                <a:cs typeface="Times New Roman" panose="02020603050405020304" pitchFamily="18" charset="0"/>
              </a:rPr>
              <a:t>and critical infrastructure for their own strategic intent.  They are targeting entities like </a:t>
            </a:r>
            <a:r>
              <a:rPr lang="en-CA" b="1" dirty="0">
                <a:ea typeface="Calibri" panose="020F0502020204030204" pitchFamily="34" charset="0"/>
                <a:cs typeface="Times New Roman" panose="02020603050405020304" pitchFamily="18" charset="0"/>
              </a:rPr>
              <a:t>research organizations –whose valuable information that can be used for strategic purposes</a:t>
            </a:r>
            <a:r>
              <a:rPr lang="en-CA" dirty="0">
                <a:ea typeface="Calibri" panose="020F0502020204030204" pitchFamily="34" charset="0"/>
                <a:cs typeface="Times New Roman" panose="02020603050405020304" pitchFamily="18" charset="0"/>
              </a:rPr>
              <a:t>.   They </a:t>
            </a:r>
            <a:r>
              <a:rPr lang="en-US" dirty="0"/>
              <a:t>are motivated by economic, ideological, and geopolitical goals.  Their activities include cyber espionage, intellectual property theft, online influence operations, and disruptive cyber attacks</a:t>
            </a:r>
            <a:r>
              <a:rPr lang="en-US" i="1" dirty="0"/>
              <a:t>.</a:t>
            </a:r>
          </a:p>
          <a:p>
            <a:pPr defTabSz="931774">
              <a:defRPr/>
            </a:pPr>
            <a:endParaRPr lang="en-US" i="1" dirty="0"/>
          </a:p>
          <a:p>
            <a:pPr defTabSz="931774">
              <a:defRPr/>
            </a:pPr>
            <a:r>
              <a:rPr lang="en-US" dirty="0">
                <a:latin typeface="+mn-lt"/>
              </a:rPr>
              <a:t>In the past 2 years, we have observed state-sponsored threat actors exploiting commonly used software platforms to target thousands, and sometimes hundreds of thousands, of victims across the globe. We are increasingly observing state-sponsored actors taking advantage of zero-day vulnerabilities to compromise victims at scale. By targeting vulnerabilities in commonly used systems, threat actors maximize their range of potential victims. </a:t>
            </a:r>
          </a:p>
          <a:p>
            <a:pPr defTabSz="931774">
              <a:defRPr/>
            </a:pPr>
            <a:endParaRPr lang="en-US" dirty="0">
              <a:latin typeface="+mn-lt"/>
            </a:endParaRPr>
          </a:p>
          <a:p>
            <a:pPr defTabSz="931774">
              <a:defRPr/>
            </a:pPr>
            <a:r>
              <a:rPr lang="en-US" dirty="0">
                <a:latin typeface="+mn-lt"/>
              </a:rPr>
              <a:t>In March 2021, Chinese state-sponsored cyber threat actors compromised Microsoft Exchange servers worldwide in what was very likely an effort to steal intellectual property and acquire personal information. Globally, an estimated 400,000 servers were affected by this activity.  While it is difficult to determine the number of compromises, we assess that upwards of 9,000 Canadian servers were very likely vulnerable.</a:t>
            </a:r>
          </a:p>
          <a:p>
            <a:pPr defTabSz="931774">
              <a:defRPr/>
            </a:pPr>
            <a:endParaRPr lang="en-US" i="1" dirty="0"/>
          </a:p>
          <a:p>
            <a:pPr defTabSz="931774">
              <a:defRPr/>
            </a:pPr>
            <a:r>
              <a:rPr lang="en-US" dirty="0">
                <a:latin typeface="+mn-lt"/>
              </a:rPr>
              <a:t>Some of you may remember the </a:t>
            </a:r>
            <a:r>
              <a:rPr lang="en-US" dirty="0" err="1">
                <a:latin typeface="+mn-lt"/>
              </a:rPr>
              <a:t>Solarwinds</a:t>
            </a:r>
            <a:r>
              <a:rPr lang="en-US" dirty="0">
                <a:latin typeface="+mn-lt"/>
              </a:rPr>
              <a:t> compromise in December 2020, where that a highly skilled Russian cyber-actor compromised the networks of thousands of SolarWinds customers, including over a hundred Canadian entities.  This compromise was executed by installing the Russian malware through program updates of the </a:t>
            </a:r>
            <a:r>
              <a:rPr lang="en-US" dirty="0" err="1">
                <a:latin typeface="+mn-lt"/>
              </a:rPr>
              <a:t>solarwinds</a:t>
            </a:r>
            <a:r>
              <a:rPr lang="en-US" dirty="0">
                <a:latin typeface="+mn-lt"/>
              </a:rPr>
              <a:t> product. This allowed the Russian actor to target a smaller subset of those victims with additional malware for cyber-espionage purposes. </a:t>
            </a:r>
          </a:p>
          <a:p>
            <a:pPr defTabSz="931774">
              <a:defRPr/>
            </a:pPr>
            <a:endParaRPr lang="en-US" dirty="0">
              <a:latin typeface="+mn-lt"/>
            </a:endParaRPr>
          </a:p>
          <a:p>
            <a:pPr defTabSz="931774">
              <a:defRPr/>
            </a:pPr>
            <a:r>
              <a:rPr lang="en-US" dirty="0">
                <a:latin typeface="+mn-lt"/>
              </a:rPr>
              <a:t>The </a:t>
            </a:r>
            <a:r>
              <a:rPr lang="en-US" dirty="0" err="1">
                <a:latin typeface="+mn-lt"/>
              </a:rPr>
              <a:t>Solarwinds</a:t>
            </a:r>
            <a:r>
              <a:rPr lang="en-US" dirty="0">
                <a:latin typeface="+mn-lt"/>
              </a:rPr>
              <a:t> compromise has forced third parties to conduct costly mitigation activities and for all of us to look at our supply chains differently! </a:t>
            </a:r>
          </a:p>
          <a:p>
            <a:pPr defTabSz="931774">
              <a:defRPr/>
            </a:pPr>
            <a:endParaRPr lang="en-US" i="1" dirty="0"/>
          </a:p>
          <a:p>
            <a:pPr defTabSz="931774">
              <a:defRPr/>
            </a:pPr>
            <a:r>
              <a:rPr lang="en-US" dirty="0">
                <a:latin typeface="+mn-lt"/>
              </a:rPr>
              <a:t>Graphic depicting the number of global SolarWinds compromises and the number of Canadian victims.</a:t>
            </a:r>
            <a:endParaRPr lang="en-US" i="1" dirty="0"/>
          </a:p>
          <a:p>
            <a:pPr defTabSz="931774">
              <a:defRPr/>
            </a:pPr>
            <a:endParaRPr lang="en-US" i="1" dirty="0"/>
          </a:p>
          <a:p>
            <a:endParaRPr lang="en-CA" dirty="0">
              <a:latin typeface="+mn-lt"/>
            </a:endParaRPr>
          </a:p>
          <a:p>
            <a:pPr defTabSz="931774">
              <a:defRPr/>
            </a:pPr>
            <a:endParaRPr lang="en-US" dirty="0">
              <a:latin typeface="+mn-lt"/>
            </a:endParaRPr>
          </a:p>
        </p:txBody>
      </p:sp>
      <p:sp>
        <p:nvSpPr>
          <p:cNvPr id="4" name="Slide Number Placeholder 3"/>
          <p:cNvSpPr>
            <a:spLocks noGrp="1"/>
          </p:cNvSpPr>
          <p:nvPr>
            <p:ph type="sldNum" sz="quarter" idx="5"/>
          </p:nvPr>
        </p:nvSpPr>
        <p:spPr/>
        <p:txBody>
          <a:bodyPr/>
          <a:lstStyle/>
          <a:p>
            <a:fld id="{0346D107-05B2-4514-8AC1-FD13E463356F}" type="slidenum">
              <a:rPr lang="en-CA" smtClean="0"/>
              <a:t>12</a:t>
            </a:fld>
            <a:endParaRPr lang="en-CA"/>
          </a:p>
        </p:txBody>
      </p:sp>
    </p:spTree>
    <p:extLst>
      <p:ext uri="{BB962C8B-B14F-4D97-AF65-F5344CB8AC3E}">
        <p14:creationId xmlns:p14="http://schemas.microsoft.com/office/powerpoint/2010/main" val="37001681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06400" y="4415790"/>
            <a:ext cx="6197600" cy="4696906"/>
          </a:xfrm>
        </p:spPr>
        <p:txBody>
          <a:bodyPr/>
          <a:lstStyle/>
          <a:p>
            <a:r>
              <a:rPr lang="en-US" b="1" dirty="0">
                <a:latin typeface="+mn-lt"/>
              </a:rPr>
              <a:t>Cyber threat actors are attempting to influence Canadians, degrading trust in online spaces.</a:t>
            </a:r>
            <a:r>
              <a:rPr lang="en-US" dirty="0">
                <a:latin typeface="+mn-lt"/>
              </a:rPr>
              <a:t> </a:t>
            </a:r>
          </a:p>
          <a:p>
            <a:pPr>
              <a:buFont typeface="Arial" panose="020B0604020202020204" pitchFamily="34" charset="0"/>
              <a:buChar char="•"/>
            </a:pPr>
            <a:r>
              <a:rPr lang="en-CA" dirty="0">
                <a:cs typeface="Calibri" panose="020F0502020204030204" pitchFamily="34" charset="0"/>
              </a:rPr>
              <a:t>Cyber threat actors’ use of misinformation, disinformation and </a:t>
            </a:r>
            <a:r>
              <a:rPr lang="en-CA" dirty="0" err="1">
                <a:cs typeface="Calibri" panose="020F0502020204030204" pitchFamily="34" charset="0"/>
              </a:rPr>
              <a:t>malinformation</a:t>
            </a:r>
            <a:r>
              <a:rPr lang="en-CA" dirty="0">
                <a:cs typeface="Calibri" panose="020F0502020204030204" pitchFamily="34" charset="0"/>
              </a:rPr>
              <a:t> (MDM) has evolved over the past two years</a:t>
            </a:r>
          </a:p>
          <a:p>
            <a:pPr>
              <a:buFont typeface="Arial" panose="020B0604020202020204" pitchFamily="34" charset="0"/>
              <a:buChar char="•"/>
            </a:pPr>
            <a:r>
              <a:rPr lang="en-CA" dirty="0">
                <a:cs typeface="Calibri" panose="020F0502020204030204" pitchFamily="34" charset="0"/>
              </a:rPr>
              <a:t>Machine-learning enabled technologies are making fake content easier to manufacture and harder to detect.</a:t>
            </a:r>
          </a:p>
          <a:p>
            <a:pPr>
              <a:buFont typeface="Arial" panose="020B0604020202020204" pitchFamily="34" charset="0"/>
              <a:buChar char="•"/>
            </a:pPr>
            <a:r>
              <a:rPr lang="en-CA" dirty="0"/>
              <a:t>Nation states are increasingly willing to use MDM to advance their geopolitical interests.</a:t>
            </a:r>
            <a:endParaRPr lang="en-US" dirty="0">
              <a:cs typeface="Calibri" panose="020F0502020204030204" pitchFamily="34" charset="0"/>
            </a:endParaRPr>
          </a:p>
          <a:p>
            <a:r>
              <a:rPr lang="en-US" dirty="0">
                <a:latin typeface="+mn-lt"/>
              </a:rPr>
              <a:t>We have observed cyber threat actors’ use of misinformation, disinformation, and </a:t>
            </a:r>
            <a:r>
              <a:rPr lang="en-US" dirty="0" err="1">
                <a:latin typeface="+mn-lt"/>
              </a:rPr>
              <a:t>malinformation</a:t>
            </a:r>
            <a:r>
              <a:rPr lang="en-US" dirty="0">
                <a:latin typeface="+mn-lt"/>
              </a:rPr>
              <a:t> (MDM) has evolved over the past two years. Machine-learning enabled technologies are making fake content easier to manufacture and harder to detect. Further, nation states are increasingly willing and able to use MDM to advance their geopolitical interests. </a:t>
            </a:r>
            <a:r>
              <a:rPr lang="en-CA" dirty="0">
                <a:ea typeface="MS Mincho" panose="02020609040205080304" pitchFamily="49" charset="-128"/>
                <a:cs typeface="Times New Roman" panose="02020603050405020304" pitchFamily="18" charset="0"/>
              </a:rPr>
              <a:t>Give the huge rise in </a:t>
            </a:r>
            <a:r>
              <a:rPr lang="en-US" dirty="0">
                <a:ea typeface="Calibri" panose="020F0502020204030204" pitchFamily="34" charset="0"/>
                <a:cs typeface="Times New Roman" panose="02020603050405020304" pitchFamily="18" charset="0"/>
              </a:rPr>
              <a:t>cyber threat actors’ use of misinformation, disinformation, and </a:t>
            </a:r>
            <a:r>
              <a:rPr lang="en-US" dirty="0" err="1">
                <a:ea typeface="Calibri" panose="020F0502020204030204" pitchFamily="34" charset="0"/>
                <a:cs typeface="Times New Roman" panose="02020603050405020304" pitchFamily="18" charset="0"/>
              </a:rPr>
              <a:t>malinformation</a:t>
            </a:r>
            <a:r>
              <a:rPr lang="en-US" dirty="0">
                <a:ea typeface="Calibri" panose="020F0502020204030204" pitchFamily="34" charset="0"/>
                <a:cs typeface="Times New Roman" panose="02020603050405020304" pitchFamily="18" charset="0"/>
              </a:rPr>
              <a:t>, </a:t>
            </a:r>
            <a:r>
              <a:rPr lang="en-CA" dirty="0">
                <a:ea typeface="MS Mincho" panose="02020609040205080304" pitchFamily="49" charset="-128"/>
                <a:cs typeface="Times New Roman" panose="02020603050405020304" pitchFamily="18" charset="0"/>
              </a:rPr>
              <a:t>In Feb 2022 the Cyber Centre released a publication on Misinformation, disinformation and </a:t>
            </a:r>
            <a:r>
              <a:rPr lang="en-CA" dirty="0" err="1">
                <a:ea typeface="MS Mincho" panose="02020609040205080304" pitchFamily="49" charset="-128"/>
                <a:cs typeface="Times New Roman" panose="02020603050405020304" pitchFamily="18" charset="0"/>
              </a:rPr>
              <a:t>malinformation</a:t>
            </a:r>
            <a:r>
              <a:rPr lang="en-CA" dirty="0">
                <a:ea typeface="MS Mincho" panose="02020609040205080304" pitchFamily="49" charset="-128"/>
                <a:cs typeface="Times New Roman" panose="02020603050405020304" pitchFamily="18" charset="0"/>
              </a:rPr>
              <a:t> as it has become a major concern.</a:t>
            </a:r>
          </a:p>
          <a:p>
            <a:pPr marL="349415" indent="-349415">
              <a:buFont typeface="Symbol" panose="05050102010706020507" pitchFamily="18" charset="2"/>
              <a:buChar char=""/>
            </a:pPr>
            <a:r>
              <a:rPr lang="en-CA" b="1" dirty="0">
                <a:ea typeface="Times New Roman" panose="02020603050405020304" pitchFamily="18" charset="0"/>
                <a:cs typeface="Times New Roman" panose="02020603050405020304" pitchFamily="18" charset="0"/>
              </a:rPr>
              <a:t>Misinformation</a:t>
            </a:r>
            <a:r>
              <a:rPr lang="en-CA" dirty="0">
                <a:ea typeface="Times New Roman" panose="02020603050405020304" pitchFamily="18" charset="0"/>
                <a:cs typeface="Times New Roman" panose="02020603050405020304" pitchFamily="18" charset="0"/>
              </a:rPr>
              <a:t> - refers to false information that is not intended to cause harm.</a:t>
            </a:r>
            <a:endParaRPr lang="en-CA" dirty="0">
              <a:ea typeface="MS Mincho" panose="02020609040205080304" pitchFamily="49" charset="-128"/>
              <a:cs typeface="Times New Roman" panose="02020603050405020304" pitchFamily="18" charset="0"/>
            </a:endParaRPr>
          </a:p>
          <a:p>
            <a:pPr marL="349415" indent="-349415">
              <a:buFont typeface="Symbol" panose="05050102010706020507" pitchFamily="18" charset="2"/>
              <a:buChar char=""/>
            </a:pPr>
            <a:r>
              <a:rPr lang="en-CA" b="1" dirty="0">
                <a:ea typeface="Times New Roman" panose="02020603050405020304" pitchFamily="18" charset="0"/>
                <a:cs typeface="Times New Roman" panose="02020603050405020304" pitchFamily="18" charset="0"/>
              </a:rPr>
              <a:t>Disinformation -</a:t>
            </a:r>
            <a:r>
              <a:rPr lang="en-CA" dirty="0">
                <a:ea typeface="Times New Roman" panose="02020603050405020304" pitchFamily="18" charset="0"/>
                <a:cs typeface="Times New Roman" panose="02020603050405020304" pitchFamily="18" charset="0"/>
              </a:rPr>
              <a:t> refers to false information that is intended to manipulate, cause damage, or guide people, organizations, and countries in the wrong direction.</a:t>
            </a:r>
            <a:endParaRPr lang="en-CA" dirty="0">
              <a:ea typeface="MS Mincho" panose="02020609040205080304" pitchFamily="49" charset="-128"/>
              <a:cs typeface="Times New Roman" panose="02020603050405020304" pitchFamily="18" charset="0"/>
            </a:endParaRPr>
          </a:p>
          <a:p>
            <a:pPr marL="349415" indent="-349415">
              <a:buFont typeface="Symbol" panose="05050102010706020507" pitchFamily="18" charset="2"/>
              <a:buChar char=""/>
            </a:pPr>
            <a:r>
              <a:rPr lang="en-CA" b="1" dirty="0" err="1">
                <a:ea typeface="Times New Roman" panose="02020603050405020304" pitchFamily="18" charset="0"/>
                <a:cs typeface="Times New Roman" panose="02020603050405020304" pitchFamily="18" charset="0"/>
              </a:rPr>
              <a:t>Malinformation</a:t>
            </a:r>
            <a:r>
              <a:rPr lang="en-CA" b="1" dirty="0">
                <a:ea typeface="Times New Roman" panose="02020603050405020304" pitchFamily="18" charset="0"/>
                <a:cs typeface="Times New Roman" panose="02020603050405020304" pitchFamily="18" charset="0"/>
              </a:rPr>
              <a:t> -</a:t>
            </a:r>
            <a:r>
              <a:rPr lang="en-CA" dirty="0">
                <a:ea typeface="Times New Roman" panose="02020603050405020304" pitchFamily="18" charset="0"/>
                <a:cs typeface="Times New Roman" panose="02020603050405020304" pitchFamily="18" charset="0"/>
              </a:rPr>
              <a:t> refers to information that stems from the truth but is often exaggerated in a way that misleads and causes potential harm.</a:t>
            </a:r>
            <a:endParaRPr lang="en-CA" dirty="0">
              <a:ea typeface="MS Mincho" panose="02020609040205080304" pitchFamily="49" charset="-128"/>
              <a:cs typeface="Times New Roman" panose="02020603050405020304" pitchFamily="18" charset="0"/>
            </a:endParaRPr>
          </a:p>
          <a:p>
            <a:pPr>
              <a:spcBef>
                <a:spcPts val="1019"/>
              </a:spcBef>
              <a:spcAft>
                <a:spcPts val="1019"/>
              </a:spcAft>
            </a:pPr>
            <a:r>
              <a:rPr lang="en-CA" dirty="0">
                <a:ea typeface="MS Mincho" panose="02020609040205080304" pitchFamily="49" charset="-128"/>
                <a:cs typeface="Calibri" panose="020F0502020204030204" pitchFamily="34" charset="0"/>
              </a:rPr>
              <a:t>We encourage Canadians to e</a:t>
            </a:r>
            <a:r>
              <a:rPr lang="en-CA" dirty="0">
                <a:ea typeface="Times New Roman" panose="02020603050405020304" pitchFamily="18" charset="0"/>
                <a:cs typeface="Times New Roman" panose="02020603050405020304" pitchFamily="18" charset="0"/>
              </a:rPr>
              <a:t>valuate the information landscape critically and take the time to review the sources and messaging… and ask themselves the following questions:</a:t>
            </a:r>
          </a:p>
          <a:p>
            <a:pPr>
              <a:spcAft>
                <a:spcPts val="1019"/>
              </a:spcAft>
            </a:pPr>
            <a:r>
              <a:rPr lang="en-CA" b="1" dirty="0">
                <a:ea typeface="Times New Roman" panose="02020603050405020304" pitchFamily="18" charset="0"/>
                <a:cs typeface="Times New Roman" panose="02020603050405020304" pitchFamily="18" charset="0"/>
              </a:rPr>
              <a:t>Does it provoke an emotional response/ Does it make a bold statement on a controversial issue / Is it an extraordinary claim?/ Does it contain clickbait? Has it spread virally on unvetted or loosely vetted platforms?</a:t>
            </a:r>
            <a:endParaRPr lang="en-CA" b="1" dirty="0">
              <a:ea typeface="MS Mincho" panose="02020609040205080304" pitchFamily="49" charset="-128"/>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346D107-05B2-4514-8AC1-FD13E463356F}" type="slidenum">
              <a:rPr lang="en-CA" smtClean="0"/>
              <a:t>13</a:t>
            </a:fld>
            <a:endParaRPr lang="en-CA" dirty="0"/>
          </a:p>
        </p:txBody>
      </p:sp>
    </p:spTree>
    <p:extLst>
      <p:ext uri="{BB962C8B-B14F-4D97-AF65-F5344CB8AC3E}">
        <p14:creationId xmlns:p14="http://schemas.microsoft.com/office/powerpoint/2010/main" val="24946176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B7A172A-F981-4550-9914-AD5A84BB99FA}" type="slidenum">
              <a:rPr lang="en-US" smtClean="0"/>
              <a:t>14</a:t>
            </a:fld>
            <a:endParaRPr lang="en-US"/>
          </a:p>
        </p:txBody>
      </p:sp>
    </p:spTree>
    <p:extLst>
      <p:ext uri="{BB962C8B-B14F-4D97-AF65-F5344CB8AC3E}">
        <p14:creationId xmlns:p14="http://schemas.microsoft.com/office/powerpoint/2010/main" val="36351704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0774F95D-854F-4BFA-877E-697CF6F4D112}" type="slidenum">
              <a:rPr lang="en-CA" smtClean="0"/>
              <a:t>15</a:t>
            </a:fld>
            <a:endParaRPr lang="en-CA" dirty="0"/>
          </a:p>
        </p:txBody>
      </p:sp>
    </p:spTree>
    <p:extLst>
      <p:ext uri="{BB962C8B-B14F-4D97-AF65-F5344CB8AC3E}">
        <p14:creationId xmlns:p14="http://schemas.microsoft.com/office/powerpoint/2010/main" val="7358424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b="1"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So when it comes to protecting your organization, </a:t>
            </a:r>
            <a:r>
              <a:rPr lang="en-US" sz="1200"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Effective security controls (implemented by your IT Sec teams or your Managed service providers) help protect your organization from potential threats.</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CA" sz="1200"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200"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The </a:t>
            </a:r>
            <a:r>
              <a:rPr lang="en-US" sz="1200" b="1"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CCCS Baseline Security Controls for small / medium business provides a list of security controls that should be implemented</a:t>
            </a:r>
            <a:r>
              <a:rPr lang="en-US" sz="1200"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 however we all recognize that many SMOs are not resourced to do so.  For that reason, there is a new national Standard for Baseline Controls for SMB that identifies a Level 1 and a Level 2 implementation for each baseline control.</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CA" sz="1200"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Arial" panose="020B0604020202020204" pitchFamily="34" charset="0"/>
              <a:buChar char="•"/>
            </a:pPr>
            <a:r>
              <a:rPr lang="en-US" sz="1200"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ISED’s </a:t>
            </a:r>
            <a:r>
              <a:rPr lang="en-US" sz="1200" dirty="0" err="1">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CyberSecure</a:t>
            </a:r>
            <a:r>
              <a:rPr lang="en-US" sz="1200"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 Canada program ( which provides a voluntary certification program for SMOs) has an on-line e-learning module for each control and some HOW TO documentation</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07000"/>
              </a:lnSpc>
            </a:pPr>
            <a:r>
              <a:rPr lang="en-CA" sz="1200"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07000"/>
              </a:lnSpc>
              <a:spcAft>
                <a:spcPts val="800"/>
              </a:spcAft>
              <a:buFont typeface="Arial" panose="020B0604020202020204" pitchFamily="34" charset="0"/>
              <a:buNone/>
            </a:pPr>
            <a:r>
              <a:rPr lang="en-US" sz="1200"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Understand and prioritize critical assets…Secure those assets that are critical for your institution (you do not need to secure everything)</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200"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200" b="1"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For those assets…. Do the following – </a:t>
            </a:r>
            <a:endParaRPr lang="en-CA"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CA" sz="1200"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 </a:t>
            </a:r>
            <a:endParaRPr lang="en-CA" sz="1200" i="1"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en-US" sz="1200" i="1"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Backup data, IP …! </a:t>
            </a:r>
            <a:r>
              <a:rPr lang="en-US" sz="1200" b="1" i="1"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Organizations should have at least two backups,</a:t>
            </a:r>
            <a:r>
              <a:rPr lang="en-US" sz="1200" i="1"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 and they should be of different types. So for example, if one of the backups is in the cloud, then the other should be offline.</a:t>
            </a:r>
          </a:p>
          <a:p>
            <a:pPr marL="342900" marR="0" lvl="0" indent="-342900" algn="l" defTabSz="914400" rtl="0" eaLnBrk="1" fontAlgn="auto" latinLnBrk="0" hangingPunct="1">
              <a:lnSpc>
                <a:spcPct val="107000"/>
              </a:lnSpc>
              <a:spcBef>
                <a:spcPts val="0"/>
              </a:spcBef>
              <a:spcAft>
                <a:spcPts val="800"/>
              </a:spcAft>
              <a:buClrTx/>
              <a:buSzTx/>
              <a:buFont typeface="+mj-lt"/>
              <a:buAutoNum type="arabicPeriod"/>
              <a:tabLst/>
              <a:defRPr/>
            </a:pPr>
            <a:r>
              <a:rPr lang="en-US" sz="1200" i="1"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Ensure </a:t>
            </a:r>
            <a:r>
              <a:rPr lang="en-US" sz="1200" b="1" i="1"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strong authentication</a:t>
            </a:r>
            <a:r>
              <a:rPr lang="en-US" sz="1200" i="1"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 is implemented on the institutions critical systems. You should use longer </a:t>
            </a:r>
            <a:r>
              <a:rPr lang="en-US" sz="1200" b="1" i="1"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passwords</a:t>
            </a:r>
            <a:r>
              <a:rPr lang="en-US" sz="1200" i="1"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 that have at least 15 characters, including capital letters, numbers, and symbols. And never use the same password twice. You can use a trusted password manager to help make sure that you’re safely storing all your passwords. Make sure you enable multi-factor authentication too when it’s available.</a:t>
            </a:r>
          </a:p>
          <a:p>
            <a:pPr marL="342900" marR="0" lvl="0" indent="-342900" algn="l" defTabSz="914400" rtl="0" eaLnBrk="1" fontAlgn="auto" latinLnBrk="0" hangingPunct="1">
              <a:lnSpc>
                <a:spcPct val="107000"/>
              </a:lnSpc>
              <a:spcBef>
                <a:spcPts val="0"/>
              </a:spcBef>
              <a:spcAft>
                <a:spcPts val="800"/>
              </a:spcAft>
              <a:buClrTx/>
              <a:buSzTx/>
              <a:buFont typeface="+mj-lt"/>
              <a:buAutoNum type="arabicPeriod"/>
              <a:tabLst/>
              <a:defRPr/>
            </a:pPr>
            <a:r>
              <a:rPr lang="en-US" sz="1200" b="1" i="1"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Ensure devices are being updated</a:t>
            </a:r>
            <a:r>
              <a:rPr lang="en-US" sz="1200" i="1"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 via an </a:t>
            </a:r>
            <a:r>
              <a:rPr lang="en-US" sz="1200" b="1" i="1"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Auto</a:t>
            </a:r>
            <a:r>
              <a:rPr lang="en-US" sz="1200" i="1"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 </a:t>
            </a:r>
            <a:r>
              <a:rPr lang="en-US" sz="1200" b="1" i="1"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Patching</a:t>
            </a:r>
            <a:r>
              <a:rPr lang="en-US" sz="1200" i="1"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 process (applying updates is not just for new features)</a:t>
            </a:r>
          </a:p>
          <a:p>
            <a:pPr marL="342900" marR="0" lvl="0" indent="-342900" algn="l" defTabSz="914400" rtl="0" eaLnBrk="1" fontAlgn="auto" latinLnBrk="0" hangingPunct="1">
              <a:lnSpc>
                <a:spcPct val="107000"/>
              </a:lnSpc>
              <a:spcBef>
                <a:spcPts val="0"/>
              </a:spcBef>
              <a:spcAft>
                <a:spcPts val="800"/>
              </a:spcAft>
              <a:buClrTx/>
              <a:buSzTx/>
              <a:buFont typeface="+mj-lt"/>
              <a:buAutoNum type="arabicPeriod"/>
              <a:tabLst/>
              <a:defRPr/>
            </a:pPr>
            <a:r>
              <a:rPr lang="en-US" sz="1200" i="1"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Develop an </a:t>
            </a:r>
            <a:r>
              <a:rPr lang="en-US" sz="1200" b="1" i="1"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incident response plan</a:t>
            </a:r>
            <a:r>
              <a:rPr lang="en-US" sz="1200" i="1"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 - It’s really the cornerstone of any organization’s cyber risk mitigation strategy. The incident response plan helps detect and respond to cyber security incidents, helping organizations recover from any incident as quickly and effectively as possible. The incident response plan has four key phases: </a:t>
            </a:r>
            <a:r>
              <a:rPr lang="en-US" sz="1200" b="1" i="1"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preparation, observation, resolution, and analysis</a:t>
            </a:r>
            <a:r>
              <a:rPr lang="en-US" sz="1200" i="1"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 Together, they allow any organization to fully address a ransomware attack from start to finish, and integrate any lessons to future responses to an attack.</a:t>
            </a:r>
          </a:p>
          <a:p>
            <a:pPr marL="342900" marR="0" lvl="0" indent="-342900" algn="l" defTabSz="914400" rtl="0" eaLnBrk="1" fontAlgn="auto" latinLnBrk="0" hangingPunct="1">
              <a:lnSpc>
                <a:spcPct val="107000"/>
              </a:lnSpc>
              <a:spcBef>
                <a:spcPts val="0"/>
              </a:spcBef>
              <a:spcAft>
                <a:spcPts val="800"/>
              </a:spcAft>
              <a:buClrTx/>
              <a:buSzTx/>
              <a:buFont typeface="+mj-lt"/>
              <a:buAutoNum type="arabicPeriod"/>
              <a:tabLst/>
              <a:defRPr/>
            </a:pPr>
            <a:r>
              <a:rPr lang="en-US" sz="1200" i="1"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Install </a:t>
            </a:r>
            <a:r>
              <a:rPr lang="en-US" sz="1200" b="1" i="1"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AV in endpoints / IDS</a:t>
            </a:r>
            <a:endParaRPr lang="en-CA" sz="1200" i="1" dirty="0">
              <a:solidFill>
                <a:srgbClr val="44546A"/>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800"/>
              </a:spcAft>
              <a:buClrTx/>
              <a:buSzTx/>
              <a:buFont typeface="+mj-lt"/>
              <a:buAutoNum type="arabicPeriod"/>
              <a:tabLst/>
              <a:defRPr/>
            </a:pPr>
            <a:endParaRPr lang="en-US" sz="1200" i="1"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pPr>
            <a:r>
              <a:rPr lang="en-US" sz="1200" i="1"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Train your staff…Instruct </a:t>
            </a:r>
            <a:r>
              <a:rPr lang="en-US" sz="1200" b="1" i="1" u="sng"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NOT </a:t>
            </a:r>
            <a:r>
              <a:rPr lang="en-US" sz="1200" b="1" i="1"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to click on promotional links</a:t>
            </a:r>
            <a:r>
              <a:rPr lang="en-US" sz="1200" i="1" dirty="0">
                <a:solidFill>
                  <a:srgbClr val="44546A"/>
                </a:solidFill>
                <a:effectLst/>
                <a:latin typeface="Rajdhani" panose="02000000000000000000" pitchFamily="2" charset="0"/>
                <a:ea typeface="Calibri" panose="020F0502020204030204" pitchFamily="34" charset="0"/>
                <a:cs typeface="Times New Roman" panose="02020603050405020304" pitchFamily="18" charset="0"/>
              </a:rPr>
              <a:t> in emails..</a:t>
            </a:r>
          </a:p>
          <a:p>
            <a:pPr marL="0" lvl="0" indent="0">
              <a:lnSpc>
                <a:spcPct val="107000"/>
              </a:lnSpc>
              <a:spcAft>
                <a:spcPts val="800"/>
              </a:spcAft>
              <a:buFont typeface="+mj-lt"/>
              <a:buNone/>
            </a:pPr>
            <a:endParaRPr lang="en-CA" sz="1200" dirty="0">
              <a:solidFill>
                <a:srgbClr val="44546A"/>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346D107-05B2-4514-8AC1-FD13E463356F}"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89737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30"/>
              </a:spcAft>
            </a:pPr>
            <a:endParaRPr lang="en-CA" sz="11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774F95D-854F-4BFA-877E-697CF6F4D112}" type="slidenum">
              <a:rPr lang="en-CA" smtClean="0"/>
              <a:t>17</a:t>
            </a:fld>
            <a:endParaRPr lang="en-CA" dirty="0"/>
          </a:p>
        </p:txBody>
      </p:sp>
    </p:spTree>
    <p:extLst>
      <p:ext uri="{BB962C8B-B14F-4D97-AF65-F5344CB8AC3E}">
        <p14:creationId xmlns:p14="http://schemas.microsoft.com/office/powerpoint/2010/main" val="37253687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0774F95D-854F-4BFA-877E-697CF6F4D112}" type="slidenum">
              <a:rPr lang="en-CA" smtClean="0"/>
              <a:t>18</a:t>
            </a:fld>
            <a:endParaRPr lang="en-CA" dirty="0"/>
          </a:p>
        </p:txBody>
      </p:sp>
    </p:spTree>
    <p:extLst>
      <p:ext uri="{BB962C8B-B14F-4D97-AF65-F5344CB8AC3E}">
        <p14:creationId xmlns:p14="http://schemas.microsoft.com/office/powerpoint/2010/main" val="42096673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80864" y="4360168"/>
            <a:ext cx="6197600" cy="4824536"/>
          </a:xfrm>
        </p:spPr>
        <p:txBody>
          <a:bodyPr/>
          <a:lstStyle/>
          <a:p>
            <a:pPr marL="358102" indent="-349415">
              <a:lnSpc>
                <a:spcPct val="107000"/>
              </a:lnSpc>
              <a:tabLst>
                <a:tab pos="465887" algn="l"/>
              </a:tabLst>
            </a:pPr>
            <a:r>
              <a:rPr lang="en-US" b="1" dirty="0">
                <a:solidFill>
                  <a:srgbClr val="44546A"/>
                </a:solidFill>
                <a:ea typeface="Calibri" panose="020F0502020204030204" pitchFamily="34" charset="0"/>
                <a:cs typeface="Times New Roman" panose="02020603050405020304" pitchFamily="18" charset="0"/>
              </a:rPr>
              <a:t>Incident Handling Support  </a:t>
            </a:r>
            <a:endParaRPr lang="en-CA" dirty="0">
              <a:ea typeface="Calibri" panose="020F0502020204030204" pitchFamily="34" charset="0"/>
              <a:cs typeface="Times New Roman" panose="02020603050405020304" pitchFamily="18" charset="0"/>
            </a:endParaRPr>
          </a:p>
          <a:p>
            <a:pPr marL="308553" indent="-291179">
              <a:lnSpc>
                <a:spcPct val="107000"/>
              </a:lnSpc>
              <a:buFont typeface="Arial" panose="020B0604020202020204" pitchFamily="34" charset="0"/>
              <a:buChar char="•"/>
              <a:tabLst>
                <a:tab pos="931774" algn="l"/>
              </a:tabLst>
            </a:pPr>
            <a:r>
              <a:rPr lang="en-US" dirty="0">
                <a:solidFill>
                  <a:srgbClr val="44546A"/>
                </a:solidFill>
                <a:ea typeface="Calibri" panose="020F0502020204030204" pitchFamily="34" charset="0"/>
                <a:cs typeface="Times New Roman" panose="02020603050405020304" pitchFamily="18" charset="0"/>
              </a:rPr>
              <a:t>This includes services such as forensics and mitigation and analyzing suspected malware with our malware analysis tools. </a:t>
            </a:r>
            <a:endParaRPr lang="en-CA" dirty="0">
              <a:ea typeface="Calibri" panose="020F0502020204030204" pitchFamily="34" charset="0"/>
              <a:cs typeface="Times New Roman" panose="02020603050405020304" pitchFamily="18" charset="0"/>
            </a:endParaRPr>
          </a:p>
          <a:p>
            <a:pPr marL="358102" indent="-349415">
              <a:lnSpc>
                <a:spcPct val="107000"/>
              </a:lnSpc>
              <a:tabLst>
                <a:tab pos="465887" algn="l"/>
              </a:tabLst>
            </a:pPr>
            <a:r>
              <a:rPr lang="en-US" b="1" dirty="0">
                <a:solidFill>
                  <a:srgbClr val="44546A"/>
                </a:solidFill>
                <a:ea typeface="Calibri" panose="020F0502020204030204" pitchFamily="34" charset="0"/>
                <a:cs typeface="Times New Roman" panose="02020603050405020304" pitchFamily="18" charset="0"/>
              </a:rPr>
              <a:t>Threat Intelligence</a:t>
            </a:r>
            <a:endParaRPr lang="en-CA" dirty="0">
              <a:ea typeface="Calibri" panose="020F0502020204030204" pitchFamily="34" charset="0"/>
              <a:cs typeface="Times New Roman" panose="02020603050405020304" pitchFamily="18" charset="0"/>
            </a:endParaRPr>
          </a:p>
          <a:p>
            <a:pPr marL="308553" indent="-291179">
              <a:lnSpc>
                <a:spcPct val="107000"/>
              </a:lnSpc>
              <a:buFont typeface="Arial" panose="020B0604020202020204" pitchFamily="34" charset="0"/>
              <a:buChar char="•"/>
              <a:tabLst>
                <a:tab pos="931774" algn="l"/>
              </a:tabLst>
            </a:pPr>
            <a:r>
              <a:rPr lang="en-US" dirty="0">
                <a:solidFill>
                  <a:srgbClr val="44546A"/>
                </a:solidFill>
                <a:ea typeface="Calibri" panose="020F0502020204030204" pitchFamily="34" charset="0"/>
                <a:cs typeface="Times New Roman" panose="02020603050405020304" pitchFamily="18" charset="0"/>
              </a:rPr>
              <a:t>This includes receiving our alerts and flashes, vulnerability notifications and indicators of compromise…and being invited to our bi-weekly threat briefings</a:t>
            </a:r>
            <a:endParaRPr lang="en-CA" dirty="0">
              <a:ea typeface="Calibri" panose="020F0502020204030204" pitchFamily="34" charset="0"/>
              <a:cs typeface="Times New Roman" panose="02020603050405020304" pitchFamily="18" charset="0"/>
            </a:endParaRPr>
          </a:p>
          <a:p>
            <a:pPr marL="308553" indent="-291179">
              <a:lnSpc>
                <a:spcPct val="107000"/>
              </a:lnSpc>
              <a:buFont typeface="Arial" panose="020B0604020202020204" pitchFamily="34" charset="0"/>
              <a:buChar char="•"/>
              <a:tabLst>
                <a:tab pos="931774" algn="l"/>
              </a:tabLst>
            </a:pPr>
            <a:r>
              <a:rPr lang="en-US" dirty="0">
                <a:solidFill>
                  <a:srgbClr val="44546A"/>
                </a:solidFill>
                <a:ea typeface="Calibri" panose="020F0502020204030204" pitchFamily="34" charset="0"/>
                <a:cs typeface="Times New Roman" panose="02020603050405020304" pitchFamily="18" charset="0"/>
              </a:rPr>
              <a:t>Example: CCCS has released many bulletins specific to Russian threats, some only available to members of our CI communities</a:t>
            </a:r>
            <a:endParaRPr lang="en-CA" dirty="0">
              <a:ea typeface="Calibri" panose="020F0502020204030204" pitchFamily="34" charset="0"/>
              <a:cs typeface="Times New Roman" panose="02020603050405020304" pitchFamily="18" charset="0"/>
            </a:endParaRPr>
          </a:p>
          <a:p>
            <a:pPr marL="308553" indent="-291179">
              <a:lnSpc>
                <a:spcPct val="107000"/>
              </a:lnSpc>
              <a:buFont typeface="Arial" panose="020B0604020202020204" pitchFamily="34" charset="0"/>
              <a:buChar char="•"/>
              <a:tabLst>
                <a:tab pos="931774" algn="l"/>
              </a:tabLst>
            </a:pPr>
            <a:r>
              <a:rPr lang="en-US" dirty="0">
                <a:solidFill>
                  <a:srgbClr val="44546A"/>
                </a:solidFill>
                <a:ea typeface="Calibri" panose="020F0502020204030204" pitchFamily="34" charset="0"/>
                <a:cs typeface="Times New Roman" panose="02020603050405020304" pitchFamily="18" charset="0"/>
              </a:rPr>
              <a:t>Another free service is our National Cyber Threat Notification Service (NCTNS), where we notify partners on the cyber threats seen across their external IP space. </a:t>
            </a:r>
            <a:endParaRPr lang="en-CA" dirty="0">
              <a:ea typeface="Calibri" panose="020F0502020204030204" pitchFamily="34" charset="0"/>
              <a:cs typeface="Times New Roman" panose="02020603050405020304" pitchFamily="18" charset="0"/>
            </a:endParaRPr>
          </a:p>
          <a:p>
            <a:pPr marL="358102" indent="-349415">
              <a:lnSpc>
                <a:spcPct val="107000"/>
              </a:lnSpc>
              <a:tabLst>
                <a:tab pos="465887" algn="l"/>
              </a:tabLst>
            </a:pPr>
            <a:r>
              <a:rPr lang="en-US" b="1" dirty="0">
                <a:solidFill>
                  <a:srgbClr val="44546A"/>
                </a:solidFill>
                <a:ea typeface="Calibri" panose="020F0502020204030204" pitchFamily="34" charset="0"/>
                <a:cs typeface="Times New Roman" panose="02020603050405020304" pitchFamily="18" charset="0"/>
              </a:rPr>
              <a:t>Community Building</a:t>
            </a:r>
            <a:endParaRPr lang="en-CA" dirty="0">
              <a:ea typeface="Calibri" panose="020F0502020204030204" pitchFamily="34" charset="0"/>
              <a:cs typeface="Times New Roman" panose="02020603050405020304" pitchFamily="18" charset="0"/>
            </a:endParaRPr>
          </a:p>
          <a:p>
            <a:pPr marL="308553" indent="-291179">
              <a:lnSpc>
                <a:spcPct val="107000"/>
              </a:lnSpc>
              <a:buFont typeface="Arial" panose="020B0604020202020204" pitchFamily="34" charset="0"/>
              <a:buChar char="•"/>
              <a:tabLst>
                <a:tab pos="931774" algn="l"/>
              </a:tabLst>
            </a:pPr>
            <a:r>
              <a:rPr lang="en-US" dirty="0">
                <a:solidFill>
                  <a:srgbClr val="44546A"/>
                </a:solidFill>
                <a:ea typeface="Calibri" panose="020F0502020204030204" pitchFamily="34" charset="0"/>
                <a:cs typeface="Times New Roman" panose="02020603050405020304" pitchFamily="18" charset="0"/>
              </a:rPr>
              <a:t>This includes sector-specific threat calls for Canadian organizations, the Walk the Talk seminar series, and our public </a:t>
            </a:r>
            <a:r>
              <a:rPr lang="en-US" i="1" dirty="0" err="1">
                <a:solidFill>
                  <a:srgbClr val="44546A"/>
                </a:solidFill>
                <a:ea typeface="Calibri" panose="020F0502020204030204" pitchFamily="34" charset="0"/>
                <a:cs typeface="Times New Roman" panose="02020603050405020304" pitchFamily="18" charset="0"/>
              </a:rPr>
              <a:t>GeekWeek</a:t>
            </a:r>
            <a:r>
              <a:rPr lang="en-US" dirty="0">
                <a:solidFill>
                  <a:srgbClr val="44546A"/>
                </a:solidFill>
                <a:ea typeface="Calibri" panose="020F0502020204030204" pitchFamily="34" charset="0"/>
                <a:cs typeface="Times New Roman" panose="02020603050405020304" pitchFamily="18" charset="0"/>
              </a:rPr>
              <a:t> annual workshop. </a:t>
            </a:r>
            <a:r>
              <a:rPr lang="en-US" dirty="0" err="1">
                <a:solidFill>
                  <a:srgbClr val="44546A"/>
                </a:solidFill>
                <a:ea typeface="Calibri" panose="020F0502020204030204" pitchFamily="34" charset="0"/>
                <a:cs typeface="Times New Roman" panose="02020603050405020304" pitchFamily="18" charset="0"/>
              </a:rPr>
              <a:t>GeekWeek</a:t>
            </a:r>
            <a:r>
              <a:rPr lang="en-US" dirty="0">
                <a:solidFill>
                  <a:srgbClr val="44546A"/>
                </a:solidFill>
                <a:ea typeface="Calibri" panose="020F0502020204030204" pitchFamily="34" charset="0"/>
                <a:cs typeface="Times New Roman" panose="02020603050405020304" pitchFamily="18" charset="0"/>
              </a:rPr>
              <a:t> brings partners together to work on </a:t>
            </a:r>
            <a:r>
              <a:rPr lang="en-US" dirty="0"/>
              <a:t>ideas they have that relate to prevention, identification, analysis or mitigation of cyber-attacks</a:t>
            </a:r>
            <a:endParaRPr lang="en-CA" dirty="0">
              <a:ea typeface="Calibri" panose="020F0502020204030204" pitchFamily="34" charset="0"/>
              <a:cs typeface="Times New Roman" panose="02020603050405020304" pitchFamily="18" charset="0"/>
            </a:endParaRPr>
          </a:p>
          <a:p>
            <a:pPr marL="358102" indent="-349415">
              <a:lnSpc>
                <a:spcPct val="107000"/>
              </a:lnSpc>
              <a:tabLst>
                <a:tab pos="465887" algn="l"/>
              </a:tabLst>
            </a:pPr>
            <a:r>
              <a:rPr lang="en-US" b="1" dirty="0">
                <a:solidFill>
                  <a:srgbClr val="44546A"/>
                </a:solidFill>
                <a:ea typeface="Calibri" panose="020F0502020204030204" pitchFamily="34" charset="0"/>
                <a:cs typeface="Times New Roman" panose="02020603050405020304" pitchFamily="18" charset="0"/>
              </a:rPr>
              <a:t>Advice &amp; Guidance</a:t>
            </a:r>
            <a:endParaRPr lang="en-CA" dirty="0">
              <a:ea typeface="Calibri" panose="020F0502020204030204" pitchFamily="34" charset="0"/>
              <a:cs typeface="Times New Roman" panose="02020603050405020304" pitchFamily="18" charset="0"/>
            </a:endParaRPr>
          </a:p>
          <a:p>
            <a:pPr marL="308553" indent="-291179">
              <a:lnSpc>
                <a:spcPct val="107000"/>
              </a:lnSpc>
              <a:buFont typeface="Arial" panose="020B0604020202020204" pitchFamily="34" charset="0"/>
              <a:buChar char="•"/>
              <a:tabLst>
                <a:tab pos="931774" algn="l"/>
              </a:tabLst>
            </a:pPr>
            <a:r>
              <a:rPr lang="en-US" dirty="0">
                <a:solidFill>
                  <a:srgbClr val="44546A"/>
                </a:solidFill>
                <a:ea typeface="Calibri" panose="020F0502020204030204" pitchFamily="34" charset="0"/>
                <a:cs typeface="Times New Roman" panose="02020603050405020304" pitchFamily="18" charset="0"/>
              </a:rPr>
              <a:t>This includes everything from generic advice that you can find on our website, to private guidance we give CI partners, to tailored guidance on topics such as supply chain cyber security</a:t>
            </a:r>
            <a:endParaRPr lang="en-CA" dirty="0">
              <a:ea typeface="Calibri" panose="020F0502020204030204" pitchFamily="34" charset="0"/>
              <a:cs typeface="Times New Roman" panose="02020603050405020304" pitchFamily="18" charset="0"/>
            </a:endParaRPr>
          </a:p>
          <a:p>
            <a:pPr marL="358102" indent="-349415">
              <a:lnSpc>
                <a:spcPct val="107000"/>
              </a:lnSpc>
              <a:tabLst>
                <a:tab pos="465887" algn="l"/>
              </a:tabLst>
            </a:pPr>
            <a:r>
              <a:rPr lang="en-US" b="1" dirty="0">
                <a:solidFill>
                  <a:srgbClr val="44546A"/>
                </a:solidFill>
                <a:ea typeface="Calibri" panose="020F0502020204030204" pitchFamily="34" charset="0"/>
                <a:cs typeface="Times New Roman" panose="02020603050405020304" pitchFamily="18" charset="0"/>
              </a:rPr>
              <a:t>Cyber </a:t>
            </a:r>
            <a:r>
              <a:rPr lang="en-US" b="1" dirty="0" err="1">
                <a:solidFill>
                  <a:srgbClr val="44546A"/>
                </a:solidFill>
                <a:ea typeface="Calibri" panose="020F0502020204030204" pitchFamily="34" charset="0"/>
                <a:cs typeface="Times New Roman" panose="02020603050405020304" pitchFamily="18" charset="0"/>
              </a:rPr>
              <a:t>Defence</a:t>
            </a:r>
            <a:r>
              <a:rPr lang="en-US" b="1" dirty="0">
                <a:solidFill>
                  <a:srgbClr val="44546A"/>
                </a:solidFill>
                <a:ea typeface="Calibri" panose="020F0502020204030204" pitchFamily="34" charset="0"/>
                <a:cs typeface="Times New Roman" panose="02020603050405020304" pitchFamily="18" charset="0"/>
              </a:rPr>
              <a:t> Services</a:t>
            </a:r>
            <a:endParaRPr lang="en-CA" dirty="0">
              <a:ea typeface="Calibri" panose="020F0502020204030204" pitchFamily="34" charset="0"/>
              <a:cs typeface="Times New Roman" panose="02020603050405020304" pitchFamily="18" charset="0"/>
            </a:endParaRPr>
          </a:p>
          <a:p>
            <a:pPr marL="308553" indent="-291179">
              <a:lnSpc>
                <a:spcPct val="107000"/>
              </a:lnSpc>
              <a:buFont typeface="Arial" panose="020B0604020202020204" pitchFamily="34" charset="0"/>
              <a:buChar char="•"/>
              <a:tabLst>
                <a:tab pos="931774" algn="l"/>
              </a:tabLst>
            </a:pPr>
            <a:r>
              <a:rPr lang="en-US" dirty="0">
                <a:solidFill>
                  <a:srgbClr val="44546A"/>
                </a:solidFill>
                <a:ea typeface="Times New Roman" panose="02020603050405020304" pitchFamily="18" charset="0"/>
                <a:cs typeface="Times New Roman" panose="02020603050405020304" pitchFamily="18" charset="0"/>
              </a:rPr>
              <a:t>This includes services such as </a:t>
            </a:r>
            <a:r>
              <a:rPr lang="en-US" dirty="0">
                <a:solidFill>
                  <a:srgbClr val="44546A"/>
                </a:solidFill>
                <a:ea typeface="Calibri" panose="020F0502020204030204" pitchFamily="34" charset="0"/>
                <a:cs typeface="Times New Roman" panose="02020603050405020304" pitchFamily="18" charset="0"/>
              </a:rPr>
              <a:t>access to our security log analysis and monitoring service (SLAMS) </a:t>
            </a:r>
            <a:endParaRPr lang="en-CA" dirty="0">
              <a:ea typeface="Calibri" panose="020F0502020204030204" pitchFamily="34" charset="0"/>
              <a:cs typeface="Times New Roman" panose="02020603050405020304" pitchFamily="18" charset="0"/>
            </a:endParaRPr>
          </a:p>
          <a:p>
            <a:pPr>
              <a:lnSpc>
                <a:spcPct val="107000"/>
              </a:lnSpc>
            </a:pPr>
            <a:r>
              <a:rPr lang="en-US" b="1" dirty="0">
                <a:solidFill>
                  <a:srgbClr val="44546A"/>
                </a:solidFill>
                <a:ea typeface="Calibri" panose="020F0502020204030204" pitchFamily="34" charset="0"/>
                <a:cs typeface="Times New Roman" panose="02020603050405020304" pitchFamily="18" charset="0"/>
              </a:rPr>
              <a:t>If your IT teams are not yet engaged with us, please tell them to </a:t>
            </a:r>
            <a:r>
              <a:rPr lang="en-US" b="1" u="sng" dirty="0">
                <a:solidFill>
                  <a:srgbClr val="0000FF"/>
                </a:solidFill>
                <a:ea typeface="Calibri" panose="020F0502020204030204" pitchFamily="34" charset="0"/>
                <a:cs typeface="Times New Roman" panose="02020603050405020304" pitchFamily="18" charset="0"/>
                <a:hlinkClick r:id="rId3"/>
              </a:rPr>
              <a:t>contact@cyber.gc.ca</a:t>
            </a:r>
            <a:r>
              <a:rPr lang="en-US" dirty="0">
                <a:solidFill>
                  <a:srgbClr val="44546A"/>
                </a:solidFill>
                <a:ea typeface="Calibri" panose="020F0502020204030204" pitchFamily="34" charset="0"/>
                <a:cs typeface="Times New Roman" panose="02020603050405020304" pitchFamily="18" charset="0"/>
              </a:rPr>
              <a:t>! </a:t>
            </a:r>
            <a:r>
              <a:rPr lang="en-US" b="1" dirty="0">
                <a:solidFill>
                  <a:srgbClr val="FF0000"/>
                </a:solidFill>
                <a:ea typeface="Calibri" panose="020F0502020204030204" pitchFamily="34" charset="0"/>
                <a:cs typeface="Times New Roman" panose="02020603050405020304" pitchFamily="18" charset="0"/>
              </a:rPr>
              <a:t>(you can see it on the slide) </a:t>
            </a:r>
            <a:endParaRPr lang="en-CA" dirty="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B7A172A-F981-4550-9914-AD5A84BB99FA}" type="slidenum">
              <a:rPr lang="en-US" smtClean="0"/>
              <a:t>20</a:t>
            </a:fld>
            <a:endParaRPr lang="en-US"/>
          </a:p>
        </p:txBody>
      </p:sp>
    </p:spTree>
    <p:extLst>
      <p:ext uri="{BB962C8B-B14F-4D97-AF65-F5344CB8AC3E}">
        <p14:creationId xmlns:p14="http://schemas.microsoft.com/office/powerpoint/2010/main" val="3505392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defTabSz="931774">
              <a:defRPr/>
            </a:pPr>
            <a:endParaRPr lang="en-CA" noProof="0" dirty="0"/>
          </a:p>
        </p:txBody>
      </p:sp>
      <p:sp>
        <p:nvSpPr>
          <p:cNvPr id="4" name="Espace réservé du numéro de diapositive 3"/>
          <p:cNvSpPr>
            <a:spLocks noGrp="1"/>
          </p:cNvSpPr>
          <p:nvPr>
            <p:ph type="sldNum" sz="quarter" idx="5"/>
          </p:nvPr>
        </p:nvSpPr>
        <p:spPr/>
        <p:txBody>
          <a:bodyPr/>
          <a:lstStyle/>
          <a:p>
            <a:fld id="{6006DCC7-78CD-41A9-AA2E-D4ACDE687204}" type="slidenum">
              <a:rPr lang="fr-CA" smtClean="0"/>
              <a:t>2</a:t>
            </a:fld>
            <a:endParaRPr lang="fr-CA"/>
          </a:p>
        </p:txBody>
      </p:sp>
    </p:spTree>
    <p:extLst>
      <p:ext uri="{BB962C8B-B14F-4D97-AF65-F5344CB8AC3E}">
        <p14:creationId xmlns:p14="http://schemas.microsoft.com/office/powerpoint/2010/main" val="5348840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CA" dirty="0"/>
              <a:t>As always, if your organization experiences a cyber incident, we urge you to report it to us by either using the portal or by sending an email to our cyber incident team or our contact centre. The portal and the email inboxes are monitored 24/7. </a:t>
            </a:r>
          </a:p>
          <a:p>
            <a:pPr defTabSz="931774">
              <a:defRPr/>
            </a:pPr>
            <a:endParaRPr lang="en-CA" dirty="0"/>
          </a:p>
          <a:p>
            <a:pPr>
              <a:lnSpc>
                <a:spcPct val="107000"/>
              </a:lnSpc>
              <a:spcAft>
                <a:spcPts val="815"/>
              </a:spcAft>
              <a:buFontTx/>
              <a:buChar char="•"/>
            </a:pPr>
            <a:r>
              <a:rPr lang="en-US" altLang="en-US" dirty="0">
                <a:ea typeface="Calibri" panose="020F0502020204030204" pitchFamily="34" charset="0"/>
                <a:cs typeface="Times New Roman" panose="02020603050405020304" pitchFamily="18" charset="0"/>
              </a:rPr>
              <a:t>The Cyber Centre has unique access to information as Canada’s national Computer Security Incident Response Team (</a:t>
            </a:r>
            <a:r>
              <a:rPr lang="en-US" altLang="en-US" dirty="0" err="1">
                <a:ea typeface="Calibri" panose="020F0502020204030204" pitchFamily="34" charset="0"/>
                <a:cs typeface="Times New Roman" panose="02020603050405020304" pitchFamily="18" charset="0"/>
              </a:rPr>
              <a:t>CSIRT</a:t>
            </a:r>
            <a:r>
              <a:rPr lang="en-US" altLang="en-US" dirty="0">
                <a:ea typeface="Calibri" panose="020F0502020204030204" pitchFamily="34" charset="0"/>
                <a:cs typeface="Times New Roman" panose="02020603050405020304" pitchFamily="18" charset="0"/>
              </a:rPr>
              <a:t>) and as a part of the Communications Security Establishment (CSE). </a:t>
            </a:r>
          </a:p>
          <a:p>
            <a:pPr>
              <a:lnSpc>
                <a:spcPct val="107000"/>
              </a:lnSpc>
              <a:spcAft>
                <a:spcPts val="815"/>
              </a:spcAft>
              <a:buFontTx/>
              <a:buChar char="•"/>
            </a:pPr>
            <a:r>
              <a:rPr lang="en-CA" altLang="en-US" dirty="0">
                <a:ea typeface="Calibri" panose="020F0502020204030204" pitchFamily="34" charset="0"/>
                <a:cs typeface="Times New Roman" panose="02020603050405020304" pitchFamily="18" charset="0"/>
              </a:rPr>
              <a:t>Sharing information with the Cyber Centre is voluntary, free, and confidential. </a:t>
            </a:r>
          </a:p>
          <a:p>
            <a:pPr>
              <a:lnSpc>
                <a:spcPct val="107000"/>
              </a:lnSpc>
              <a:spcAft>
                <a:spcPts val="815"/>
              </a:spcAft>
              <a:buFontTx/>
              <a:buChar char="•"/>
            </a:pPr>
            <a:r>
              <a:rPr lang="en-CA" altLang="en-US" dirty="0">
                <a:ea typeface="Calibri" panose="020F0502020204030204" pitchFamily="34" charset="0"/>
                <a:cs typeface="Times New Roman" panose="02020603050405020304" pitchFamily="18" charset="0"/>
              </a:rPr>
              <a:t>With permission, we do share non-attributable information to help protect others  from experiencing the same incident. </a:t>
            </a:r>
          </a:p>
          <a:p>
            <a:pPr>
              <a:lnSpc>
                <a:spcPct val="107000"/>
              </a:lnSpc>
              <a:spcAft>
                <a:spcPts val="815"/>
              </a:spcAft>
              <a:buFontTx/>
              <a:buChar char="•"/>
            </a:pPr>
            <a:r>
              <a:rPr lang="en-CA" altLang="en-US" dirty="0">
                <a:ea typeface="Calibri" panose="020F0502020204030204" pitchFamily="34" charset="0"/>
                <a:cs typeface="Times New Roman" panose="02020603050405020304" pitchFamily="18" charset="0"/>
              </a:rPr>
              <a:t>Any information we receive </a:t>
            </a:r>
            <a:r>
              <a:rPr lang="en-US" altLang="en-US" dirty="0">
                <a:ea typeface="Calibri" panose="020F0502020204030204" pitchFamily="34" charset="0"/>
                <a:cs typeface="Times New Roman" panose="02020603050405020304" pitchFamily="18" charset="0"/>
              </a:rPr>
              <a:t>helps the Cyber Centre understand what is happening in Canada, how it is happening, and what we can do to help.</a:t>
            </a:r>
            <a:endParaRPr lang="en-CA" altLang="en-US" dirty="0">
              <a:ea typeface="Calibri" panose="020F0502020204030204" pitchFamily="34" charset="0"/>
              <a:cs typeface="Times New Roman" panose="02020603050405020304" pitchFamily="18" charset="0"/>
            </a:endParaRPr>
          </a:p>
          <a:p>
            <a:pPr defTabSz="931774">
              <a:defRPr/>
            </a:pPr>
            <a:endParaRPr lang="en-CA" dirty="0"/>
          </a:p>
          <a:p>
            <a:endParaRPr lang="en-US" dirty="0">
              <a:ea typeface="Calibri" panose="020F0502020204030204" pitchFamily="34" charset="0"/>
            </a:endParaRPr>
          </a:p>
        </p:txBody>
      </p:sp>
      <p:sp>
        <p:nvSpPr>
          <p:cNvPr id="4" name="Slide Number Placeholder 3"/>
          <p:cNvSpPr>
            <a:spLocks noGrp="1"/>
          </p:cNvSpPr>
          <p:nvPr>
            <p:ph type="sldNum" sz="quarter" idx="5"/>
          </p:nvPr>
        </p:nvSpPr>
        <p:spPr/>
        <p:txBody>
          <a:bodyPr/>
          <a:lstStyle/>
          <a:p>
            <a:fld id="{0774F95D-854F-4BFA-877E-697CF6F4D112}" type="slidenum">
              <a:rPr lang="en-CA" smtClean="0"/>
              <a:t>21</a:t>
            </a:fld>
            <a:endParaRPr lang="en-CA"/>
          </a:p>
        </p:txBody>
      </p:sp>
    </p:spTree>
    <p:extLst>
      <p:ext uri="{BB962C8B-B14F-4D97-AF65-F5344CB8AC3E}">
        <p14:creationId xmlns:p14="http://schemas.microsoft.com/office/powerpoint/2010/main" val="2510272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a:extLst>
              <a:ext uri="{FF2B5EF4-FFF2-40B4-BE49-F238E27FC236}">
                <a16:creationId xmlns:a16="http://schemas.microsoft.com/office/drawing/2014/main" id="{9FD175E7-13E0-4EDB-A6FE-203A6AD57CD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a:extLst>
              <a:ext uri="{FF2B5EF4-FFF2-40B4-BE49-F238E27FC236}">
                <a16:creationId xmlns:a16="http://schemas.microsoft.com/office/drawing/2014/main" id="{B18A84CD-D88A-47E9-9917-E8FD7A3880E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200" dirty="0">
                <a:cs typeface="Arial" panose="020B0604020202020204" pitchFamily="34" charset="0"/>
              </a:rPr>
              <a:t>Developed in </a:t>
            </a:r>
            <a:r>
              <a:rPr lang="en-US" altLang="en-US" sz="1200" b="1" dirty="0">
                <a:cs typeface="Arial" panose="020B0604020202020204" pitchFamily="34" charset="0"/>
              </a:rPr>
              <a:t>collaboration with Public Safety</a:t>
            </a:r>
          </a:p>
          <a:p>
            <a:r>
              <a:rPr lang="en-US" altLang="en-US" sz="1200" dirty="0">
                <a:cs typeface="Arial" panose="020B0604020202020204" pitchFamily="34" charset="0"/>
              </a:rPr>
              <a:t>Questions assessing:</a:t>
            </a:r>
          </a:p>
          <a:p>
            <a:pPr marL="137156" lvl="1" indent="-137156">
              <a:lnSpc>
                <a:spcPct val="120000"/>
              </a:lnSpc>
              <a:buClr>
                <a:schemeClr val="accent2"/>
              </a:buClr>
              <a:buFont typeface="Wingdings" panose="05000000000000000000" pitchFamily="2" charset="2"/>
              <a:buChar char="ü"/>
              <a:defRPr/>
            </a:pPr>
            <a:r>
              <a:rPr lang="en-US" sz="1200" dirty="0">
                <a:solidFill>
                  <a:schemeClr val="accent4"/>
                </a:solidFill>
                <a:latin typeface="Roboto Condensed" panose="02000000000000000000" pitchFamily="2" charset="0"/>
                <a:ea typeface="Roboto Condensed" panose="02000000000000000000" pitchFamily="2" charset="0"/>
              </a:rPr>
              <a:t>Organizational information</a:t>
            </a:r>
          </a:p>
          <a:p>
            <a:pPr marL="137156" lvl="1" indent="-137156">
              <a:lnSpc>
                <a:spcPct val="120000"/>
              </a:lnSpc>
              <a:buClr>
                <a:schemeClr val="accent2"/>
              </a:buClr>
              <a:buFont typeface="Wingdings" panose="05000000000000000000" pitchFamily="2" charset="2"/>
              <a:buChar char="ü"/>
              <a:defRPr/>
            </a:pPr>
            <a:r>
              <a:rPr lang="en-US" sz="1200" dirty="0">
                <a:solidFill>
                  <a:schemeClr val="accent4"/>
                </a:solidFill>
                <a:latin typeface="Roboto Condensed" panose="02000000000000000000" pitchFamily="2" charset="0"/>
                <a:ea typeface="Roboto Condensed" panose="02000000000000000000" pitchFamily="2" charset="0"/>
              </a:rPr>
              <a:t>Cyber incidents</a:t>
            </a:r>
          </a:p>
          <a:p>
            <a:pPr marL="137156" lvl="1" indent="-137156">
              <a:lnSpc>
                <a:spcPct val="120000"/>
              </a:lnSpc>
              <a:buClr>
                <a:schemeClr val="accent2"/>
              </a:buClr>
              <a:buFont typeface="Wingdings" panose="05000000000000000000" pitchFamily="2" charset="2"/>
              <a:buChar char="ü"/>
              <a:defRPr/>
            </a:pPr>
            <a:r>
              <a:rPr lang="en-US" sz="1200" dirty="0">
                <a:solidFill>
                  <a:schemeClr val="accent4"/>
                </a:solidFill>
                <a:latin typeface="Roboto Condensed" panose="02000000000000000000" pitchFamily="2" charset="0"/>
                <a:ea typeface="Roboto Condensed" panose="02000000000000000000" pitchFamily="2" charset="0"/>
              </a:rPr>
              <a:t>Incident reporting</a:t>
            </a:r>
            <a:endParaRPr lang="en-US" sz="1200" dirty="0">
              <a:latin typeface="Roboto Condensed" panose="02000000000000000000" pitchFamily="2" charset="0"/>
              <a:ea typeface="Roboto Condensed" panose="02000000000000000000" pitchFamily="2" charset="0"/>
            </a:endParaRPr>
          </a:p>
          <a:p>
            <a:pPr marL="137156" lvl="1" indent="-137156">
              <a:lnSpc>
                <a:spcPct val="120000"/>
              </a:lnSpc>
              <a:buClr>
                <a:schemeClr val="accent2"/>
              </a:buClr>
              <a:buFont typeface="Wingdings" panose="05000000000000000000" pitchFamily="2" charset="2"/>
              <a:buChar char="ü"/>
              <a:defRPr/>
            </a:pPr>
            <a:r>
              <a:rPr lang="en-US" sz="1200" dirty="0">
                <a:solidFill>
                  <a:schemeClr val="accent4"/>
                </a:solidFill>
                <a:latin typeface="Roboto Condensed" panose="02000000000000000000" pitchFamily="2" charset="0"/>
                <a:ea typeface="Roboto Condensed" panose="02000000000000000000" pitchFamily="2" charset="0"/>
              </a:rPr>
              <a:t>Technical resilience </a:t>
            </a:r>
          </a:p>
          <a:p>
            <a:pPr marL="137156" lvl="1" indent="-137156">
              <a:lnSpc>
                <a:spcPct val="120000"/>
              </a:lnSpc>
              <a:buClr>
                <a:schemeClr val="accent2"/>
              </a:buClr>
              <a:buFont typeface="Wingdings" panose="05000000000000000000" pitchFamily="2" charset="2"/>
              <a:buChar char="ü"/>
              <a:defRPr/>
            </a:pPr>
            <a:r>
              <a:rPr lang="en-US" sz="1200" dirty="0">
                <a:solidFill>
                  <a:schemeClr val="accent4"/>
                </a:solidFill>
                <a:latin typeface="Roboto Condensed" panose="02000000000000000000" pitchFamily="2" charset="0"/>
                <a:ea typeface="Roboto Condensed" panose="02000000000000000000" pitchFamily="2" charset="0"/>
              </a:rPr>
              <a:t>Program resilience</a:t>
            </a:r>
          </a:p>
          <a:p>
            <a:pPr>
              <a:buFont typeface="Arial" panose="020B0604020202020204" pitchFamily="34" charset="0"/>
              <a:buChar char="•"/>
            </a:pPr>
            <a:endParaRPr lang="en-US" altLang="en-US" sz="1200" dirty="0">
              <a:cs typeface="Arial" panose="020B0604020202020204" pitchFamily="34" charset="0"/>
            </a:endParaRPr>
          </a:p>
          <a:p>
            <a:r>
              <a:rPr lang="en-US" altLang="en-US" sz="1200" dirty="0">
                <a:cs typeface="Arial" panose="020B0604020202020204" pitchFamily="34" charset="0"/>
              </a:rPr>
              <a:t>Approximately 2 hours to complete</a:t>
            </a:r>
          </a:p>
          <a:p>
            <a:r>
              <a:rPr lang="en-US" altLang="en-US" sz="1200" dirty="0">
                <a:cs typeface="Arial" panose="020B0604020202020204" pitchFamily="34" charset="0"/>
              </a:rPr>
              <a:t>Scores based on NIST pillars</a:t>
            </a:r>
          </a:p>
          <a:p>
            <a:r>
              <a:rPr lang="en-US" altLang="en-US" sz="1200" dirty="0">
                <a:cs typeface="Arial" panose="020B0604020202020204" pitchFamily="34" charset="0"/>
              </a:rPr>
              <a:t>Receive </a:t>
            </a:r>
            <a:r>
              <a:rPr lang="en-US" altLang="en-US" sz="1200" b="1" dirty="0">
                <a:cs typeface="Arial" panose="020B0604020202020204" pitchFamily="34" charset="0"/>
              </a:rPr>
              <a:t>a report </a:t>
            </a:r>
            <a:r>
              <a:rPr lang="en-US" altLang="en-US" sz="1200" dirty="0">
                <a:cs typeface="Arial" panose="020B0604020202020204" pitchFamily="34" charset="0"/>
              </a:rPr>
              <a:t>with </a:t>
            </a:r>
            <a:r>
              <a:rPr lang="en-US" altLang="en-US" sz="1200" b="1" dirty="0">
                <a:cs typeface="Arial" panose="020B0604020202020204" pitchFamily="34" charset="0"/>
              </a:rPr>
              <a:t>a score and advice and guidance</a:t>
            </a:r>
            <a:endParaRPr lang="en-US" altLang="en-US" sz="1200" dirty="0">
              <a:cs typeface="Arial" panose="020B0604020202020204" pitchFamily="34" charset="0"/>
            </a:endParaRPr>
          </a:p>
          <a:p>
            <a:endParaRPr lang="en-US" altLang="en-US" dirty="0"/>
          </a:p>
          <a:p>
            <a:endParaRPr lang="en-US" altLang="en-US" dirty="0"/>
          </a:p>
          <a:p>
            <a:r>
              <a:rPr lang="en-US" dirty="0"/>
              <a:t>Template to help critical infrastructure organizations develop their cyber security plans based on their CCST self-assessment results.</a:t>
            </a:r>
          </a:p>
          <a:p>
            <a:r>
              <a:rPr lang="en-US" dirty="0"/>
              <a:t>Organizations can use the template to summarize results and identify priority initiatives to address gaps or vulnerabilities.</a:t>
            </a:r>
          </a:p>
          <a:p>
            <a:endParaRPr lang="en-US"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Results inform our business plans for new services</a:t>
            </a:r>
          </a:p>
          <a:p>
            <a:endParaRPr lang="en-CA" dirty="0"/>
          </a:p>
        </p:txBody>
      </p:sp>
      <p:sp>
        <p:nvSpPr>
          <p:cNvPr id="4" name="Slide Number Placeholder 3"/>
          <p:cNvSpPr>
            <a:spLocks noGrp="1"/>
          </p:cNvSpPr>
          <p:nvPr>
            <p:ph type="sldNum" sz="quarter" idx="5"/>
          </p:nvPr>
        </p:nvSpPr>
        <p:spPr/>
        <p:txBody>
          <a:bodyPr/>
          <a:lstStyle/>
          <a:p>
            <a:fld id="{0774F95D-854F-4BFA-877E-697CF6F4D112}" type="slidenum">
              <a:rPr lang="en-CA" smtClean="0"/>
              <a:t>23</a:t>
            </a:fld>
            <a:endParaRPr lang="en-CA"/>
          </a:p>
        </p:txBody>
      </p:sp>
    </p:spTree>
    <p:extLst>
      <p:ext uri="{BB962C8B-B14F-4D97-AF65-F5344CB8AC3E}">
        <p14:creationId xmlns:p14="http://schemas.microsoft.com/office/powerpoint/2010/main" val="42546644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CA" sz="1800" dirty="0">
                <a:solidFill>
                  <a:srgbClr val="44546A"/>
                </a:solidFill>
                <a:effectLst/>
                <a:latin typeface="Rajdhani" panose="02000000000000000000" pitchFamily="2" charset="0"/>
                <a:ea typeface="Times New Roman" panose="02020603050405020304" pitchFamily="18" charset="0"/>
                <a:cs typeface="Times New Roman" panose="02020603050405020304" pitchFamily="18" charset="0"/>
              </a:rPr>
              <a:t>You can also check out all our cyber security guidance on our website at </a:t>
            </a:r>
            <a:r>
              <a:rPr lang="en-CA" sz="1800" u="sng" dirty="0">
                <a:solidFill>
                  <a:srgbClr val="44546A"/>
                </a:solidFill>
                <a:effectLst/>
                <a:latin typeface="Rajdhani" panose="02000000000000000000" pitchFamily="2" charset="0"/>
                <a:ea typeface="Times New Roman" panose="02020603050405020304" pitchFamily="18" charset="0"/>
                <a:cs typeface="Times New Roman" panose="02020603050405020304" pitchFamily="18" charset="0"/>
              </a:rPr>
              <a:t>cyber.gc.ca</a:t>
            </a:r>
            <a:r>
              <a:rPr lang="en-CA" sz="1800" dirty="0">
                <a:solidFill>
                  <a:srgbClr val="44546A"/>
                </a:solidFill>
                <a:effectLst/>
                <a:latin typeface="Rajdhani" panose="02000000000000000000" pitchFamily="2" charset="0"/>
                <a:ea typeface="Times New Roman" panose="02020603050405020304" pitchFamily="18" charset="0"/>
                <a:cs typeface="Times New Roman" panose="02020603050405020304" pitchFamily="18" charset="0"/>
              </a:rPr>
              <a:t> – there you can find various types of publications: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CA" sz="1800" dirty="0">
                <a:solidFill>
                  <a:srgbClr val="FF0000"/>
                </a:solidFill>
                <a:effectLst/>
                <a:latin typeface="Rajdhani" panose="02000000000000000000" pitchFamily="2" charset="0"/>
                <a:ea typeface="Times New Roman" panose="02020603050405020304" pitchFamily="18" charset="0"/>
                <a:cs typeface="Times New Roman" panose="02020603050405020304" pitchFamily="18"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u="sng" dirty="0">
                <a:solidFill>
                  <a:srgbClr val="0000FF"/>
                </a:solidFill>
                <a:effectLst/>
                <a:latin typeface="Rajdhani" panose="02000000000000000000" pitchFamily="2" charset="0"/>
                <a:ea typeface="Times New Roman" panose="02020603050405020304" pitchFamily="18" charset="0"/>
                <a:cs typeface="Times New Roman" panose="02020603050405020304" pitchFamily="18" charset="0"/>
                <a:hlinkClick r:id="rId3"/>
              </a:rPr>
              <a:t>Security considerations for industrial control systems (ITSAP.00.050)</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u="sng" dirty="0">
                <a:solidFill>
                  <a:srgbClr val="0000FF"/>
                </a:solidFill>
                <a:effectLst/>
                <a:latin typeface="Rajdhani" panose="02000000000000000000" pitchFamily="2" charset="0"/>
                <a:ea typeface="Times New Roman" panose="02020603050405020304" pitchFamily="18" charset="0"/>
                <a:cs typeface="Times New Roman" panose="02020603050405020304" pitchFamily="18" charset="0"/>
                <a:hlinkClick r:id="rId4"/>
              </a:rPr>
              <a:t>Security considerations for critical infrastructure (ITSAP.10.100)</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u="sng" dirty="0">
                <a:solidFill>
                  <a:srgbClr val="0000FF"/>
                </a:solidFill>
                <a:effectLst/>
                <a:latin typeface="Rajdhani" panose="02000000000000000000" pitchFamily="2" charset="0"/>
                <a:ea typeface="Times New Roman" panose="02020603050405020304" pitchFamily="18" charset="0"/>
                <a:cs typeface="Times New Roman" panose="02020603050405020304" pitchFamily="18" charset="0"/>
                <a:hlinkClick r:id="rId5"/>
              </a:rPr>
              <a:t>Ransomware: How to prevent and recover (ITSAP.00.099)</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u="sng" dirty="0">
                <a:solidFill>
                  <a:srgbClr val="0000FF"/>
                </a:solidFill>
                <a:effectLst/>
                <a:latin typeface="Rajdhani" panose="02000000000000000000" pitchFamily="2" charset="0"/>
                <a:ea typeface="Times New Roman" panose="02020603050405020304" pitchFamily="18" charset="0"/>
                <a:cs typeface="Times New Roman" panose="02020603050405020304" pitchFamily="18" charset="0"/>
                <a:hlinkClick r:id="rId6"/>
              </a:rPr>
              <a:t>How to protect your organization from insider threats (ITSAP.10.003)</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u="sng" dirty="0">
                <a:solidFill>
                  <a:srgbClr val="0000FF"/>
                </a:solidFill>
                <a:effectLst/>
                <a:latin typeface="Rajdhani" panose="02000000000000000000" pitchFamily="2" charset="0"/>
                <a:ea typeface="Times New Roman" panose="02020603050405020304" pitchFamily="18" charset="0"/>
                <a:cs typeface="Times New Roman" panose="02020603050405020304" pitchFamily="18" charset="0"/>
                <a:hlinkClick r:id="rId7"/>
              </a:rPr>
              <a:t>Protecting your organization against denial of service attacks (ITSAP.80.100)</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u="sng" dirty="0">
                <a:solidFill>
                  <a:srgbClr val="0000FF"/>
                </a:solidFill>
                <a:effectLst/>
                <a:latin typeface="Rajdhani" panose="02000000000000000000" pitchFamily="2" charset="0"/>
                <a:ea typeface="Times New Roman" panose="02020603050405020304" pitchFamily="18" charset="0"/>
                <a:cs typeface="Times New Roman" panose="02020603050405020304" pitchFamily="18" charset="0"/>
                <a:hlinkClick r:id="rId8"/>
              </a:rPr>
              <a:t>Protect your organization from malware (ITSAP.00.057)</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u="sng" dirty="0">
                <a:solidFill>
                  <a:srgbClr val="0000FF"/>
                </a:solidFill>
                <a:effectLst/>
                <a:latin typeface="Rajdhani" panose="02000000000000000000" pitchFamily="2" charset="0"/>
                <a:ea typeface="Times New Roman" panose="02020603050405020304" pitchFamily="18" charset="0"/>
                <a:cs typeface="Times New Roman" panose="02020603050405020304" pitchFamily="18" charset="0"/>
                <a:hlinkClick r:id="rId9"/>
              </a:rPr>
              <a:t>Managing and controlling administrative privileges (ITSM.10.094)</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u="sng" dirty="0">
                <a:solidFill>
                  <a:srgbClr val="0000FF"/>
                </a:solidFill>
                <a:effectLst/>
                <a:latin typeface="Rajdhani" panose="02000000000000000000" pitchFamily="2" charset="0"/>
                <a:ea typeface="Times New Roman" panose="02020603050405020304" pitchFamily="18" charset="0"/>
                <a:cs typeface="Times New Roman" panose="02020603050405020304" pitchFamily="18" charset="0"/>
                <a:hlinkClick r:id="rId10"/>
              </a:rPr>
              <a:t>Secure your accounts and devices with multi-factor authentication (ITSAP.30.030)</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u="sng" dirty="0">
                <a:solidFill>
                  <a:srgbClr val="0000FF"/>
                </a:solidFill>
                <a:effectLst/>
                <a:latin typeface="Rajdhani" panose="02000000000000000000" pitchFamily="2" charset="0"/>
                <a:ea typeface="Times New Roman" panose="02020603050405020304" pitchFamily="18" charset="0"/>
                <a:cs typeface="Times New Roman" panose="02020603050405020304" pitchFamily="18" charset="0"/>
                <a:hlinkClick r:id="rId11"/>
              </a:rPr>
              <a:t>Baseline security requirements for network security zoning (version 2.0) (ITSP.80.022)</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US" sz="1800" u="sng" dirty="0">
                <a:solidFill>
                  <a:srgbClr val="0000FF"/>
                </a:solidFill>
                <a:effectLst/>
                <a:latin typeface="Rajdhani" panose="02000000000000000000" pitchFamily="2" charset="0"/>
                <a:ea typeface="Times New Roman" panose="02020603050405020304" pitchFamily="18" charset="0"/>
                <a:cs typeface="Times New Roman" panose="02020603050405020304" pitchFamily="18" charset="0"/>
                <a:hlinkClick r:id="rId12"/>
              </a:rPr>
              <a:t>Preventative security tools (ITSAP.00.058)</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CA" sz="1800" dirty="0">
                <a:solidFill>
                  <a:srgbClr val="FF0000"/>
                </a:solidFill>
                <a:effectLst/>
                <a:latin typeface="Rajdhani" panose="02000000000000000000" pitchFamily="2" charset="0"/>
                <a:ea typeface="Times New Roman" panose="02020603050405020304" pitchFamily="18" charset="0"/>
                <a:cs typeface="Times New Roman" panose="02020603050405020304" pitchFamily="18" charset="0"/>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0346D107-05B2-4514-8AC1-FD13E463356F}" type="slidenum">
              <a:rPr lang="en-CA" smtClean="0"/>
              <a:t>24</a:t>
            </a:fld>
            <a:endParaRPr lang="en-CA"/>
          </a:p>
        </p:txBody>
      </p:sp>
    </p:spTree>
    <p:extLst>
      <p:ext uri="{BB962C8B-B14F-4D97-AF65-F5344CB8AC3E}">
        <p14:creationId xmlns:p14="http://schemas.microsoft.com/office/powerpoint/2010/main" val="32334925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484188" y="731838"/>
            <a:ext cx="6508750" cy="3660775"/>
          </a:xfrm>
        </p:spPr>
      </p:sp>
      <p:sp>
        <p:nvSpPr>
          <p:cNvPr id="3" name="Espace réservé des commentaires 2"/>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38924799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0774F95D-854F-4BFA-877E-697CF6F4D112}" type="slidenum">
              <a:rPr lang="en-CA" smtClean="0"/>
              <a:t>27</a:t>
            </a:fld>
            <a:endParaRPr lang="en-CA"/>
          </a:p>
        </p:txBody>
      </p:sp>
    </p:spTree>
    <p:extLst>
      <p:ext uri="{BB962C8B-B14F-4D97-AF65-F5344CB8AC3E}">
        <p14:creationId xmlns:p14="http://schemas.microsoft.com/office/powerpoint/2010/main" val="23109689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t>Here are some additional resources that may also be useful to you….</a:t>
            </a:r>
          </a:p>
          <a:p>
            <a:pPr marL="0" marR="0">
              <a:lnSpc>
                <a:spcPct val="107000"/>
              </a:lnSpc>
              <a:spcBef>
                <a:spcPts val="0"/>
              </a:spcBef>
              <a:spcAft>
                <a:spcPts val="800"/>
              </a:spcAft>
            </a:pPr>
            <a:endParaRPr lang="en-US" sz="180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74F95D-854F-4BFA-877E-697CF6F4D112}" type="slidenum">
              <a:rPr kumimoji="0" lang="en-CA"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CA"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176818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First up, Incident Handling – This is a service available to Canadian critical infrastructure sectors, including democratic institutions. This service provides assistance with general guidance (incident handling), threat intelligence, digital forensics and malicious content take downs.</a:t>
            </a:r>
          </a:p>
          <a:p>
            <a:endParaRPr lang="en-CA" dirty="0"/>
          </a:p>
          <a:p>
            <a:r>
              <a:rPr lang="en-CA" dirty="0"/>
              <a:t>You can report incidents through our incident handling portal. </a:t>
            </a:r>
          </a:p>
        </p:txBody>
      </p:sp>
      <p:sp>
        <p:nvSpPr>
          <p:cNvPr id="4" name="Slide Number Placeholder 3"/>
          <p:cNvSpPr>
            <a:spLocks noGrp="1"/>
          </p:cNvSpPr>
          <p:nvPr>
            <p:ph type="sldNum" sz="quarter" idx="5"/>
          </p:nvPr>
        </p:nvSpPr>
        <p:spPr/>
        <p:txBody>
          <a:bodyPr/>
          <a:lstStyle/>
          <a:p>
            <a:fld id="{0774F95D-854F-4BFA-877E-697CF6F4D112}" type="slidenum">
              <a:rPr lang="en-CA" smtClean="0"/>
              <a:t>29</a:t>
            </a:fld>
            <a:endParaRPr lang="en-CA" dirty="0"/>
          </a:p>
        </p:txBody>
      </p:sp>
    </p:spTree>
    <p:extLst>
      <p:ext uri="{BB962C8B-B14F-4D97-AF65-F5344CB8AC3E}">
        <p14:creationId xmlns:p14="http://schemas.microsoft.com/office/powerpoint/2010/main" val="5451617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endParaRPr lang="en-US" sz="1800" b="0" i="0" u="none" strike="noStrike" dirty="0">
              <a:effectLst/>
              <a:latin typeface="Calibri" panose="020F0502020204030204" pitchFamily="34" charset="0"/>
            </a:endParaRPr>
          </a:p>
          <a:p>
            <a:pPr marL="365760" marR="0" algn="just" fontAlgn="base">
              <a:spcBef>
                <a:spcPts val="1000"/>
              </a:spcBef>
              <a:spcAft>
                <a:spcPts val="1000"/>
              </a:spcAft>
            </a:pPr>
            <a:r>
              <a:rPr lang="en-US" sz="1800" b="0" dirty="0">
                <a:effectLst/>
                <a:highlight>
                  <a:srgbClr val="FFFF00"/>
                </a:highlight>
                <a:latin typeface="Roboto Condensed" panose="02000000000000000000" pitchFamily="2" charset="0"/>
                <a:ea typeface="Times New Roman" panose="02020603050405020304" pitchFamily="18" charset="0"/>
                <a:cs typeface="Calibri" panose="020F0502020204030204" pitchFamily="34" charset="0"/>
              </a:rPr>
              <a:t>Next for the discussion, is our suspicious file analysis platform available at </a:t>
            </a:r>
            <a:r>
              <a:rPr lang="en-US" sz="1800" b="0" u="sng" dirty="0">
                <a:effectLst/>
                <a:highlight>
                  <a:srgbClr val="FFFF00"/>
                </a:highlight>
                <a:latin typeface="Roboto Condensed" panose="02000000000000000000" pitchFamily="2" charset="0"/>
                <a:ea typeface="Times New Roman" panose="02020603050405020304" pitchFamily="18" charset="0"/>
                <a:cs typeface="Calibri" panose="020F0502020204030204" pitchFamily="34" charset="0"/>
              </a:rPr>
              <a:t>Malware.cyber.gc.ca</a:t>
            </a:r>
            <a:r>
              <a:rPr lang="en-US" sz="1800" b="0" u="none" dirty="0">
                <a:effectLst/>
                <a:highlight>
                  <a:srgbClr val="FFFF00"/>
                </a:highlight>
                <a:latin typeface="Roboto Condensed" panose="02000000000000000000" pitchFamily="2" charset="0"/>
                <a:ea typeface="Times New Roman" panose="02020603050405020304" pitchFamily="18" charset="0"/>
                <a:cs typeface="Calibri" panose="020F0502020204030204" pitchFamily="34" charset="0"/>
              </a:rPr>
              <a:t>. This is a suspicious file analysis service. </a:t>
            </a:r>
          </a:p>
          <a:p>
            <a:pPr marL="365760" marR="0" algn="just" fontAlgn="base">
              <a:spcBef>
                <a:spcPts val="1000"/>
              </a:spcBef>
              <a:spcAft>
                <a:spcPts val="1000"/>
              </a:spcAft>
            </a:pPr>
            <a:endParaRPr lang="en-US" sz="1800" b="0" u="none" dirty="0">
              <a:effectLst/>
              <a:highlight>
                <a:srgbClr val="FFFF00"/>
              </a:highlight>
              <a:latin typeface="Roboto Condensed" panose="02000000000000000000" pitchFamily="2" charset="0"/>
              <a:ea typeface="Times New Roman" panose="02020603050405020304" pitchFamily="18" charset="0"/>
              <a:cs typeface="Calibri" panose="020F0502020204030204" pitchFamily="34" charset="0"/>
            </a:endParaRPr>
          </a:p>
          <a:p>
            <a:pPr marL="365760" marR="0" algn="just" fontAlgn="base">
              <a:spcBef>
                <a:spcPts val="1000"/>
              </a:spcBef>
              <a:spcAft>
                <a:spcPts val="1000"/>
              </a:spcAft>
            </a:pPr>
            <a:r>
              <a:rPr lang="en-US" sz="1800" b="0" u="none" dirty="0">
                <a:effectLst/>
                <a:highlight>
                  <a:srgbClr val="FFFF00"/>
                </a:highlight>
                <a:latin typeface="Roboto Condensed" panose="02000000000000000000" pitchFamily="2" charset="0"/>
                <a:ea typeface="Times New Roman" panose="02020603050405020304" pitchFamily="18" charset="0"/>
                <a:cs typeface="Calibri" panose="020F0502020204030204" pitchFamily="34" charset="0"/>
              </a:rPr>
              <a:t>If you receive an email or communication which includes a suspicious link or file attachment, </a:t>
            </a:r>
            <a:r>
              <a:rPr lang="en-US" sz="1800" b="0" u="sng" dirty="0">
                <a:effectLst/>
                <a:highlight>
                  <a:srgbClr val="FFFF00"/>
                </a:highlight>
                <a:latin typeface="Roboto Condensed" panose="02000000000000000000" pitchFamily="2" charset="0"/>
                <a:ea typeface="Times New Roman" panose="02020603050405020304" pitchFamily="18" charset="0"/>
                <a:cs typeface="Calibri" panose="020F0502020204030204" pitchFamily="34" charset="0"/>
              </a:rPr>
              <a:t>you can upload that file to the website </a:t>
            </a:r>
            <a:r>
              <a:rPr lang="en-US" sz="1800" b="0" u="none" dirty="0">
                <a:effectLst/>
                <a:highlight>
                  <a:srgbClr val="FFFF00"/>
                </a:highlight>
                <a:latin typeface="Roboto Condensed" panose="02000000000000000000" pitchFamily="2" charset="0"/>
                <a:ea typeface="Times New Roman" panose="02020603050405020304" pitchFamily="18" charset="0"/>
                <a:cs typeface="Calibri" panose="020F0502020204030204" pitchFamily="34" charset="0"/>
              </a:rPr>
              <a:t>for analysis.</a:t>
            </a:r>
          </a:p>
          <a:p>
            <a:pPr marL="365760" marR="0" algn="just" fontAlgn="base">
              <a:spcBef>
                <a:spcPts val="1000"/>
              </a:spcBef>
              <a:spcAft>
                <a:spcPts val="1000"/>
              </a:spcAft>
            </a:pPr>
            <a:endParaRPr lang="en-US" sz="1800" b="0" u="none" dirty="0">
              <a:effectLst/>
              <a:highlight>
                <a:srgbClr val="FFFF00"/>
              </a:highlight>
              <a:latin typeface="Roboto Condensed" panose="02000000000000000000" pitchFamily="2" charset="0"/>
              <a:ea typeface="Times New Roman" panose="02020603050405020304" pitchFamily="18" charset="0"/>
              <a:cs typeface="Calibri" panose="020F0502020204030204" pitchFamily="34" charset="0"/>
            </a:endParaRPr>
          </a:p>
          <a:p>
            <a:pPr marL="365760" marR="0" algn="just" fontAlgn="base">
              <a:spcBef>
                <a:spcPts val="1000"/>
              </a:spcBef>
              <a:spcAft>
                <a:spcPts val="1000"/>
              </a:spcAft>
            </a:pPr>
            <a:r>
              <a:rPr lang="en-US" sz="1800" b="0" u="none" dirty="0">
                <a:effectLst/>
                <a:highlight>
                  <a:srgbClr val="FFFF00"/>
                </a:highlight>
                <a:latin typeface="Roboto Condensed" panose="02000000000000000000" pitchFamily="2" charset="0"/>
                <a:ea typeface="Times New Roman" panose="02020603050405020304" pitchFamily="18" charset="0"/>
                <a:cs typeface="Calibri" panose="020F0502020204030204" pitchFamily="34" charset="0"/>
              </a:rPr>
              <a:t>The result from the analysis will show whether the file is a malicious or not and what would be a recommended next step. </a:t>
            </a:r>
            <a:endParaRPr lang="en-US" sz="1800" b="0" i="0" u="none" dirty="0">
              <a:effectLst/>
              <a:highlight>
                <a:srgbClr val="FFFF00"/>
              </a:highlight>
              <a:latin typeface="Roboto Condensed" panose="02000000000000000000" pitchFamily="2" charset="0"/>
              <a:ea typeface="Times New Roman" panose="02020603050405020304" pitchFamily="18" charset="0"/>
              <a:cs typeface="Calibri" panose="020F0502020204030204" pitchFamily="34" charset="0"/>
            </a:endParaRPr>
          </a:p>
          <a:p>
            <a:pPr marL="365760" marR="0" algn="just" fontAlgn="base">
              <a:spcBef>
                <a:spcPts val="1000"/>
              </a:spcBef>
              <a:spcAft>
                <a:spcPts val="1000"/>
              </a:spcAft>
            </a:pPr>
            <a:r>
              <a:rPr lang="en-US" sz="1800" b="0" i="0" u="none" dirty="0">
                <a:effectLst/>
                <a:highlight>
                  <a:srgbClr val="FFFF00"/>
                </a:highlight>
                <a:latin typeface="Roboto Condensed" panose="02000000000000000000" pitchFamily="2" charset="0"/>
                <a:ea typeface="Times New Roman" panose="02020603050405020304" pitchFamily="18" charset="0"/>
                <a:cs typeface="Calibri" panose="020F0502020204030204" pitchFamily="34" charset="0"/>
              </a:rPr>
              <a:t>To sign up for this service, you can contact the Cyber Centre at </a:t>
            </a:r>
            <a:r>
              <a:rPr lang="en-US" sz="1800" b="1" i="0" u="none" dirty="0">
                <a:effectLst/>
                <a:highlight>
                  <a:srgbClr val="FFFF00"/>
                </a:highlight>
                <a:latin typeface="Roboto Condensed" panose="02000000000000000000" pitchFamily="2" charset="0"/>
                <a:ea typeface="Times New Roman" panose="02020603050405020304" pitchFamily="18" charset="0"/>
                <a:cs typeface="Calibri" panose="020F0502020204030204" pitchFamily="34" charset="0"/>
              </a:rPr>
              <a:t>contact@cyber.gc.ca</a:t>
            </a:r>
          </a:p>
          <a:p>
            <a:pPr marL="365760" marR="0" algn="just" fontAlgn="base">
              <a:spcBef>
                <a:spcPts val="1000"/>
              </a:spcBef>
              <a:spcAft>
                <a:spcPts val="1000"/>
              </a:spcAft>
            </a:pPr>
            <a:endParaRPr lang="en-US" sz="1800" b="1" i="0" u="none" dirty="0">
              <a:effectLst/>
              <a:highlight>
                <a:srgbClr val="FFFF00"/>
              </a:highlight>
              <a:latin typeface="Roboto Condensed" panose="02000000000000000000" pitchFamily="2" charset="0"/>
              <a:ea typeface="Times New Roman" panose="02020603050405020304" pitchFamily="18"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0774F95D-854F-4BFA-877E-697CF6F4D112}" type="slidenum">
              <a:rPr lang="en-CA" smtClean="0"/>
              <a:t>30</a:t>
            </a:fld>
            <a:endParaRPr lang="en-CA" dirty="0"/>
          </a:p>
        </p:txBody>
      </p:sp>
    </p:spTree>
    <p:extLst>
      <p:ext uri="{BB962C8B-B14F-4D97-AF65-F5344CB8AC3E}">
        <p14:creationId xmlns:p14="http://schemas.microsoft.com/office/powerpoint/2010/main" val="5869693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Next up are our scheduled presentation series titled “ Walk-the-talk” sessions. These sessions feature a subject matter expert which will provide information on a topic of interest and answer related questions. </a:t>
            </a:r>
          </a:p>
          <a:p>
            <a:endParaRPr lang="en-CA" dirty="0"/>
          </a:p>
          <a:p>
            <a:pPr marL="0" marR="0" lvl="0" indent="0" algn="l" defTabSz="914400" rtl="0" eaLnBrk="1" fontAlgn="auto" latinLnBrk="0" hangingPunct="1">
              <a:lnSpc>
                <a:spcPct val="100000"/>
              </a:lnSpc>
              <a:spcBef>
                <a:spcPts val="0"/>
              </a:spcBef>
              <a:spcAft>
                <a:spcPts val="0"/>
              </a:spcAft>
              <a:buClrTx/>
              <a:buSzTx/>
              <a:buFontTx/>
              <a:buNone/>
              <a:tabLst/>
              <a:defRPr/>
            </a:pPr>
            <a:r>
              <a:rPr lang="en-CA" dirty="0"/>
              <a:t>Session 1 – 31</a:t>
            </a:r>
            <a:r>
              <a:rPr lang="en-CA" baseline="30000" dirty="0"/>
              <a:t>st</a:t>
            </a:r>
            <a:r>
              <a:rPr lang="en-CA" dirty="0"/>
              <a:t> March 2022 at 13h00  on AVENTAIL Ask Us Anything!</a:t>
            </a:r>
          </a:p>
          <a:p>
            <a:r>
              <a:rPr lang="en-CA" dirty="0"/>
              <a:t>Session 2 - 6</a:t>
            </a:r>
            <a:r>
              <a:rPr lang="en-CA" baseline="30000" dirty="0"/>
              <a:t>th</a:t>
            </a:r>
            <a:r>
              <a:rPr lang="en-CA" dirty="0"/>
              <a:t> April 2022 at 14h00 on Incident Analysis and Response Team Interchange</a:t>
            </a:r>
          </a:p>
        </p:txBody>
      </p:sp>
      <p:sp>
        <p:nvSpPr>
          <p:cNvPr id="4" name="Slide Number Placeholder 3"/>
          <p:cNvSpPr>
            <a:spLocks noGrp="1"/>
          </p:cNvSpPr>
          <p:nvPr>
            <p:ph type="sldNum" sz="quarter" idx="5"/>
          </p:nvPr>
        </p:nvSpPr>
        <p:spPr/>
        <p:txBody>
          <a:bodyPr/>
          <a:lstStyle/>
          <a:p>
            <a:fld id="{0774F95D-854F-4BFA-877E-697CF6F4D112}" type="slidenum">
              <a:rPr lang="en-CA" smtClean="0"/>
              <a:t>31</a:t>
            </a:fld>
            <a:endParaRPr lang="en-CA" dirty="0"/>
          </a:p>
        </p:txBody>
      </p:sp>
    </p:spTree>
    <p:extLst>
      <p:ext uri="{BB962C8B-B14F-4D97-AF65-F5344CB8AC3E}">
        <p14:creationId xmlns:p14="http://schemas.microsoft.com/office/powerpoint/2010/main" val="2167841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E7496802-C774-495C-AB9A-FCB016BEA58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5E783BC5-C2E6-4D0F-8511-BEB397106D99}"/>
              </a:ext>
            </a:extLst>
          </p:cNvPr>
          <p:cNvSpPr>
            <a:spLocks noGrp="1"/>
          </p:cNvSpPr>
          <p:nvPr>
            <p:ph type="body" idx="1"/>
          </p:nvPr>
        </p:nvSpPr>
        <p:spPr/>
        <p:txBody>
          <a:bodyPr/>
          <a:lstStyle/>
          <a:p>
            <a:pPr>
              <a:defRPr/>
            </a:pPr>
            <a:r>
              <a:rPr lang="en-CA" b="0" dirty="0">
                <a:solidFill>
                  <a:srgbClr val="000000"/>
                </a:solidFill>
                <a:latin typeface="Segoe UI" panose="020B0502040204020203" pitchFamily="34" charset="0"/>
                <a:ea typeface="Times New Roman" panose="02020603050405020304" pitchFamily="18" charset="0"/>
              </a:rPr>
              <a:t>The Cyber Centre is a business line of the CSE, we are a federal entity and are headquartered in Ottawa</a:t>
            </a:r>
          </a:p>
          <a:p>
            <a:pPr>
              <a:defRPr/>
            </a:pPr>
            <a:endParaRPr lang="en-US" dirty="0"/>
          </a:p>
          <a:p>
            <a:pPr>
              <a:defRPr/>
            </a:pPr>
            <a:r>
              <a:rPr lang="en-US" dirty="0"/>
              <a:t>The Cyber Centre is Canada’s federal authority on cybersecurity – same way you go to Environment Canada for weather or Health Canada for the food guide… you come to Cyber Centre for Cyber!</a:t>
            </a:r>
          </a:p>
          <a:p>
            <a:pPr>
              <a:defRPr/>
            </a:pPr>
            <a:endParaRPr lang="en-US" dirty="0"/>
          </a:p>
          <a:p>
            <a:pPr>
              <a:defRPr/>
            </a:pPr>
            <a:r>
              <a:rPr lang="en-US" dirty="0"/>
              <a:t>We support CI (hospitals) and SMOs!</a:t>
            </a:r>
            <a:endParaRPr lang="en-CA" sz="1100" kern="1200" dirty="0">
              <a:solidFill>
                <a:schemeClr val="tx1"/>
              </a:solidFill>
              <a:effectLst/>
              <a:latin typeface="+mn-lt"/>
              <a:ea typeface="+mn-ea"/>
              <a:cs typeface="+mn-cs"/>
            </a:endParaRPr>
          </a:p>
          <a:p>
            <a:endParaRPr lang="en-US" dirty="0"/>
          </a:p>
          <a:p>
            <a:r>
              <a:rPr lang="en-US" dirty="0"/>
              <a:t>As you can imagine, each of these sectors </a:t>
            </a:r>
            <a:r>
              <a:rPr lang="en-US" b="1" dirty="0"/>
              <a:t>faces unique cyber security challenges</a:t>
            </a:r>
            <a:r>
              <a:rPr lang="en-US" dirty="0"/>
              <a:t>, and each have </a:t>
            </a:r>
            <a:r>
              <a:rPr lang="en-US" b="1" dirty="0"/>
              <a:t>unique operational environments </a:t>
            </a:r>
            <a:r>
              <a:rPr lang="en-US" dirty="0"/>
              <a:t>to take into account when providing cyber protections.  The Research Labs are certainly no exception to that!!!</a:t>
            </a:r>
          </a:p>
          <a:p>
            <a:endParaRPr lang="en-US" dirty="0"/>
          </a:p>
          <a:p>
            <a:r>
              <a:rPr lang="en-US" dirty="0"/>
              <a:t>Working closely with our partners in these sectors helps us understand the operational environments and the challenges that each sector faces.</a:t>
            </a:r>
          </a:p>
          <a:p>
            <a:endParaRPr lang="en-US" dirty="0"/>
          </a:p>
          <a:p>
            <a:pPr>
              <a:defRPr/>
            </a:pPr>
            <a:r>
              <a:rPr lang="en-US" dirty="0"/>
              <a:t>We are NOT</a:t>
            </a:r>
          </a:p>
          <a:p>
            <a:pPr marL="628650" lvl="1" indent="-171450">
              <a:buFont typeface="Arial" panose="020B0604020202020204" pitchFamily="34" charset="0"/>
              <a:buChar char="•"/>
            </a:pPr>
            <a:r>
              <a:rPr lang="en-CA" sz="1200" kern="1200" dirty="0">
                <a:solidFill>
                  <a:schemeClr val="tx1"/>
                </a:solidFill>
                <a:effectLst/>
                <a:latin typeface="+mn-lt"/>
                <a:ea typeface="+mn-ea"/>
                <a:cs typeface="+mn-cs"/>
              </a:rPr>
              <a:t>Not a regulator </a:t>
            </a:r>
          </a:p>
          <a:p>
            <a:pPr marL="628650" lvl="1" indent="-171450">
              <a:buFont typeface="Arial" panose="020B0604020202020204" pitchFamily="34" charset="0"/>
              <a:buChar char="•"/>
            </a:pPr>
            <a:r>
              <a:rPr lang="en-CA" sz="1200" kern="1200" dirty="0">
                <a:solidFill>
                  <a:schemeClr val="tx1"/>
                </a:solidFill>
                <a:effectLst/>
                <a:latin typeface="+mn-lt"/>
                <a:ea typeface="+mn-ea"/>
                <a:cs typeface="+mn-cs"/>
              </a:rPr>
              <a:t>Not law enforcement – That is the job of the RCMP or police of jurisdiction. </a:t>
            </a:r>
          </a:p>
          <a:p>
            <a:pPr marL="628650" lvl="1" indent="-171450">
              <a:buFont typeface="Arial" panose="020B0604020202020204" pitchFamily="34" charset="0"/>
              <a:buChar char="•"/>
            </a:pPr>
            <a:r>
              <a:rPr lang="en-CA" sz="1200" kern="1200" dirty="0">
                <a:solidFill>
                  <a:schemeClr val="tx1"/>
                </a:solidFill>
                <a:effectLst/>
                <a:latin typeface="+mn-lt"/>
                <a:ea typeface="+mn-ea"/>
                <a:cs typeface="+mn-cs"/>
              </a:rPr>
              <a:t>Not a news room – we do not share the names or incident details of companies or organizations that work with us or report cyber incidents to us. </a:t>
            </a:r>
            <a:endParaRPr lang="en-CA" dirty="0"/>
          </a:p>
        </p:txBody>
      </p:sp>
      <p:sp>
        <p:nvSpPr>
          <p:cNvPr id="22532" name="Slide Number Placeholder 3">
            <a:extLst>
              <a:ext uri="{FF2B5EF4-FFF2-40B4-BE49-F238E27FC236}">
                <a16:creationId xmlns:a16="http://schemas.microsoft.com/office/drawing/2014/main" id="{158B9BCF-F6BB-49E2-8C13-1EA4FB99256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2F62A3B4-CCEF-4465-8C1A-AE4EF7F51C9A}" type="slidenum">
              <a:rPr lang="en-CA" altLang="en-US"/>
              <a:pPr/>
              <a:t>3</a:t>
            </a:fld>
            <a:endParaRPr lang="en-CA" altLang="en-US"/>
          </a:p>
        </p:txBody>
      </p:sp>
    </p:spTree>
    <p:extLst>
      <p:ext uri="{BB962C8B-B14F-4D97-AF65-F5344CB8AC3E}">
        <p14:creationId xmlns:p14="http://schemas.microsoft.com/office/powerpoint/2010/main" val="35805950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Next Up is AVENTAIL.</a:t>
            </a:r>
          </a:p>
          <a:p>
            <a:endParaRPr lang="en-CA" dirty="0"/>
          </a:p>
          <a:p>
            <a:r>
              <a:rPr lang="en-CA" dirty="0"/>
              <a:t>What is AVENTAIL – AVENTAIL is the Cyber Centre’s automated cyber threat intelligence sharing platform. The service is for distributing indicators to our partners. The IoC shared through the platform are high-confidence and vetted indicators.</a:t>
            </a:r>
          </a:p>
          <a:p>
            <a:endParaRPr lang="en-CA" dirty="0"/>
          </a:p>
          <a:p>
            <a:r>
              <a:rPr lang="en-CA" dirty="0"/>
              <a:t>To receive these indicators, your would need a TAXII platform or MISP open-source platform. </a:t>
            </a:r>
          </a:p>
          <a:p>
            <a:r>
              <a:rPr lang="en-CA" dirty="0"/>
              <a:t> If you need more information, please reach out to us and we will help you get started.</a:t>
            </a:r>
          </a:p>
          <a:p>
            <a:endParaRPr lang="en-CA" dirty="0"/>
          </a:p>
        </p:txBody>
      </p:sp>
      <p:sp>
        <p:nvSpPr>
          <p:cNvPr id="4" name="Slide Number Placeholder 3"/>
          <p:cNvSpPr>
            <a:spLocks noGrp="1"/>
          </p:cNvSpPr>
          <p:nvPr>
            <p:ph type="sldNum" sz="quarter" idx="5"/>
          </p:nvPr>
        </p:nvSpPr>
        <p:spPr/>
        <p:txBody>
          <a:bodyPr/>
          <a:lstStyle/>
          <a:p>
            <a:fld id="{0774F95D-854F-4BFA-877E-697CF6F4D112}" type="slidenum">
              <a:rPr lang="en-CA" smtClean="0"/>
              <a:t>32</a:t>
            </a:fld>
            <a:endParaRPr lang="en-CA" dirty="0"/>
          </a:p>
        </p:txBody>
      </p:sp>
    </p:spTree>
    <p:extLst>
      <p:ext uri="{BB962C8B-B14F-4D97-AF65-F5344CB8AC3E}">
        <p14:creationId xmlns:p14="http://schemas.microsoft.com/office/powerpoint/2010/main" val="20393060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NCTNS – Our cyber threat notification system (NCTNS) is a system that notifies your organization if we detect any misconfigured services, vulnerabilities and compromised assets based on information you provide to us.</a:t>
            </a:r>
          </a:p>
          <a:p>
            <a:endParaRPr lang="en-CA" dirty="0"/>
          </a:p>
          <a:p>
            <a:r>
              <a:rPr lang="en-CA" dirty="0"/>
              <a:t>We will only provide information based on information on your assets that you have provided. We provide you reports based on IP information, domain name and our threat feeds. </a:t>
            </a:r>
          </a:p>
          <a:p>
            <a:endParaRPr lang="en-CA" dirty="0"/>
          </a:p>
          <a:p>
            <a:r>
              <a:rPr lang="en-CA" dirty="0"/>
              <a:t>Important point to note, a NCTNS des not confirm a data breach but only alerts of a potential infection or a misuse.</a:t>
            </a:r>
          </a:p>
          <a:p>
            <a:endParaRPr lang="en-CA" dirty="0"/>
          </a:p>
          <a:p>
            <a:r>
              <a:rPr lang="en-CA" dirty="0"/>
              <a:t>Please feel free to reach out if you would like to know more.</a:t>
            </a:r>
          </a:p>
        </p:txBody>
      </p:sp>
      <p:sp>
        <p:nvSpPr>
          <p:cNvPr id="4" name="Slide Number Placeholder 3"/>
          <p:cNvSpPr>
            <a:spLocks noGrp="1"/>
          </p:cNvSpPr>
          <p:nvPr>
            <p:ph type="sldNum" sz="quarter" idx="5"/>
          </p:nvPr>
        </p:nvSpPr>
        <p:spPr/>
        <p:txBody>
          <a:bodyPr/>
          <a:lstStyle/>
          <a:p>
            <a:fld id="{0774F95D-854F-4BFA-877E-697CF6F4D112}" type="slidenum">
              <a:rPr lang="en-CA" smtClean="0"/>
              <a:t>33</a:t>
            </a:fld>
            <a:endParaRPr lang="en-CA" dirty="0"/>
          </a:p>
        </p:txBody>
      </p:sp>
    </p:spTree>
    <p:extLst>
      <p:ext uri="{BB962C8B-B14F-4D97-AF65-F5344CB8AC3E}">
        <p14:creationId xmlns:p14="http://schemas.microsoft.com/office/powerpoint/2010/main" val="15772130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Times New Roman" panose="02020603050405020304" pitchFamily="18" charset="0"/>
              </a:rPr>
              <a:t>We all have a role to play in cybersecurity, and leaders can lead the way.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Times New Roman" panose="02020603050405020304" pitchFamily="18" charset="0"/>
              </a:rPr>
              <a:t>Among other things, your role as a leader is to make cyber security a part of your institutions culture, to promote cyber security programs and awareness campaigns!  Campaigns such as the annual Cyber Security Awareness Month (CSAM) in October or the Security Awareness Week at the start of the year are truly important and help promote the implementation of a basic but effective cybersecurity control such as multifactor authentication!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Times New Roman" panose="02020603050405020304" pitchFamily="18" charset="0"/>
              </a:rPr>
              <a:t>The Get Cyber Safe team at the Cyber Centre provides an amazing CSAM toolkit and resources each year before October. Make sure to take advantage of it while planning your next CSAM.</a:t>
            </a:r>
          </a:p>
          <a:p>
            <a:r>
              <a:rPr lang="en-US" sz="180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Times New Roman" panose="02020603050405020304" pitchFamily="18" charset="0"/>
              </a:rPr>
              <a:t>You can also ensure there is funding and resourcing available to implement cyber security controls.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800" dirty="0">
                <a:effectLst/>
                <a:latin typeface="Calibri" panose="020F0502020204030204" pitchFamily="34" charset="0"/>
                <a:ea typeface="Times New Roman" panose="02020603050405020304" pitchFamily="18" charset="0"/>
              </a:rPr>
              <a:t>Additionally, it is essential that your institution has a </a:t>
            </a:r>
            <a:r>
              <a:rPr lang="en-CA" sz="1800" b="1" dirty="0">
                <a:effectLst/>
                <a:latin typeface="Calibri" panose="020F0502020204030204" pitchFamily="34" charset="0"/>
                <a:ea typeface="Times New Roman" panose="02020603050405020304" pitchFamily="18" charset="0"/>
              </a:rPr>
              <a:t>Cybersecurity Policy</a:t>
            </a:r>
            <a:r>
              <a:rPr lang="en-CA" sz="1800" dirty="0">
                <a:effectLst/>
                <a:latin typeface="Calibri" panose="020F0502020204030204" pitchFamily="34" charset="0"/>
                <a:ea typeface="Times New Roman" panose="02020603050405020304" pitchFamily="18" charset="0"/>
              </a:rPr>
              <a:t>, a </a:t>
            </a:r>
            <a:r>
              <a:rPr lang="en-CA" sz="1800" b="1" dirty="0">
                <a:effectLst/>
                <a:latin typeface="Calibri" panose="020F0502020204030204" pitchFamily="34" charset="0"/>
                <a:ea typeface="Times New Roman" panose="02020603050405020304" pitchFamily="18" charset="0"/>
              </a:rPr>
              <a:t>Cybersecurity Plan </a:t>
            </a:r>
            <a:r>
              <a:rPr lang="en-CA" sz="1800" dirty="0">
                <a:effectLst/>
                <a:latin typeface="Calibri" panose="020F0502020204030204" pitchFamily="34" charset="0"/>
                <a:ea typeface="Times New Roman" panose="02020603050405020304" pitchFamily="18" charset="0"/>
              </a:rPr>
              <a:t>for the short and medium term as well as an </a:t>
            </a:r>
            <a:r>
              <a:rPr lang="en-CA" sz="1800" b="1" dirty="0">
                <a:effectLst/>
                <a:latin typeface="Calibri" panose="020F0502020204030204" pitchFamily="34" charset="0"/>
                <a:ea typeface="Times New Roman" panose="02020603050405020304" pitchFamily="18" charset="0"/>
              </a:rPr>
              <a:t>Incident Response Plan</a:t>
            </a:r>
            <a:r>
              <a:rPr lang="en-CA" sz="1800" dirty="0">
                <a:effectLst/>
                <a:latin typeface="Calibri" panose="020F0502020204030204" pitchFamily="34" charset="0"/>
                <a:ea typeface="Times New Roman" panose="02020603050405020304" pitchFamily="18" charset="0"/>
              </a:rPr>
              <a:t>.  These three things should not be optional.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sz="1800" dirty="0"/>
          </a:p>
          <a:p>
            <a:pPr marL="0" lvl="0" indent="0" fontAlgn="ctr">
              <a:buFont typeface="+mj-lt"/>
              <a:buNone/>
              <a:tabLst>
                <a:tab pos="457200" algn="l"/>
              </a:tabLst>
            </a:pPr>
            <a:r>
              <a:rPr lang="en-CA" sz="1800" dirty="0">
                <a:effectLst/>
                <a:latin typeface="Calibri" panose="020F0502020204030204" pitchFamily="34" charset="0"/>
                <a:ea typeface="Calibri" panose="020F0502020204030204" pitchFamily="34" charset="0"/>
              </a:rPr>
              <a:t>(1:00)</a:t>
            </a:r>
          </a:p>
        </p:txBody>
      </p:sp>
      <p:sp>
        <p:nvSpPr>
          <p:cNvPr id="6" name="Slide Number Placeholder 5">
            <a:extLst>
              <a:ext uri="{FF2B5EF4-FFF2-40B4-BE49-F238E27FC236}">
                <a16:creationId xmlns:a16="http://schemas.microsoft.com/office/drawing/2014/main" id="{4F60B30E-D471-4760-B0D5-9B844A236919}"/>
              </a:ext>
            </a:extLst>
          </p:cNvPr>
          <p:cNvSpPr>
            <a:spLocks noGrp="1"/>
          </p:cNvSpPr>
          <p:nvPr>
            <p:ph type="sldNum" sz="quarter" idx="5"/>
          </p:nvPr>
        </p:nvSpPr>
        <p:spPr/>
        <p:txBody>
          <a:bodyPr/>
          <a:lstStyle/>
          <a:p>
            <a:fld id="{47AA5280-0F6B-428E-9362-330A6F387839}" type="slidenum">
              <a:rPr lang="en-US" smtClean="0"/>
              <a:t>34</a:t>
            </a:fld>
            <a:endParaRPr lang="en-US"/>
          </a:p>
        </p:txBody>
      </p:sp>
      <p:sp>
        <p:nvSpPr>
          <p:cNvPr id="7" name="Footer Placeholder 6">
            <a:extLst>
              <a:ext uri="{FF2B5EF4-FFF2-40B4-BE49-F238E27FC236}">
                <a16:creationId xmlns:a16="http://schemas.microsoft.com/office/drawing/2014/main" id="{1DB5950E-FA36-412D-9C18-D6F89D3504D9}"/>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28515863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Finally, we also have a number of publications on our webpage that you can take advantage of!</a:t>
            </a:r>
          </a:p>
          <a:p>
            <a:endParaRPr lang="en-US" dirty="0"/>
          </a:p>
          <a:p>
            <a:r>
              <a:rPr lang="en-US" dirty="0"/>
              <a:t>There are many cyber threat bulletin publications, some specific to ransomware.</a:t>
            </a:r>
          </a:p>
          <a:p>
            <a:endParaRPr lang="en-US" dirty="0"/>
          </a:p>
          <a:p>
            <a:r>
              <a:rPr lang="en-US" dirty="0"/>
              <a:t>There is guidance for researchers on how to stay cyber safe as well as tips for remote workers.</a:t>
            </a:r>
          </a:p>
          <a:p>
            <a:endParaRPr lang="en-US" dirty="0"/>
          </a:p>
          <a:p>
            <a:r>
              <a:rPr lang="en-US" dirty="0"/>
              <a:t>I have included some of them on the slide here, but there are many more!</a:t>
            </a:r>
          </a:p>
          <a:p>
            <a:endParaRPr lang="en-US" dirty="0"/>
          </a:p>
          <a:p>
            <a:r>
              <a:rPr lang="en-US" dirty="0"/>
              <a:t>(0:25)</a:t>
            </a:r>
          </a:p>
        </p:txBody>
      </p:sp>
      <p:sp>
        <p:nvSpPr>
          <p:cNvPr id="4" name="Slide Number Placeholder 3"/>
          <p:cNvSpPr>
            <a:spLocks noGrp="1"/>
          </p:cNvSpPr>
          <p:nvPr>
            <p:ph type="sldNum" sz="quarter" idx="5"/>
          </p:nvPr>
        </p:nvSpPr>
        <p:spPr/>
        <p:txBody>
          <a:bodyPr/>
          <a:lstStyle/>
          <a:p>
            <a:fld id="{0774F95D-854F-4BFA-877E-697CF6F4D112}" type="slidenum">
              <a:rPr lang="en-CA" smtClean="0"/>
              <a:t>35</a:t>
            </a:fld>
            <a:endParaRPr lang="en-CA" dirty="0"/>
          </a:p>
        </p:txBody>
      </p:sp>
    </p:spTree>
    <p:extLst>
      <p:ext uri="{BB962C8B-B14F-4D97-AF65-F5344CB8AC3E}">
        <p14:creationId xmlns:p14="http://schemas.microsoft.com/office/powerpoint/2010/main" val="12787149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774F95D-854F-4BFA-877E-697CF6F4D112}" type="slidenum">
              <a:rPr lang="en-CA" smtClean="0"/>
              <a:t>36</a:t>
            </a:fld>
            <a:endParaRPr lang="en-CA" dirty="0"/>
          </a:p>
        </p:txBody>
      </p:sp>
    </p:spTree>
    <p:extLst>
      <p:ext uri="{BB962C8B-B14F-4D97-AF65-F5344CB8AC3E}">
        <p14:creationId xmlns:p14="http://schemas.microsoft.com/office/powerpoint/2010/main" val="28123763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15"/>
              </a:spcAft>
            </a:pPr>
            <a:r>
              <a:rPr lang="en-CA" dirty="0">
                <a:solidFill>
                  <a:srgbClr val="44546A"/>
                </a:solidFill>
                <a:ea typeface="Times New Roman" panose="02020603050405020304" pitchFamily="18" charset="0"/>
                <a:cs typeface="Times New Roman" panose="02020603050405020304" pitchFamily="18" charset="0"/>
              </a:rPr>
              <a:t>You can also check out all our cyber security guidance on our website at </a:t>
            </a:r>
            <a:r>
              <a:rPr lang="en-CA" u="sng" dirty="0">
                <a:solidFill>
                  <a:srgbClr val="44546A"/>
                </a:solidFill>
                <a:ea typeface="Times New Roman" panose="02020603050405020304" pitchFamily="18" charset="0"/>
                <a:cs typeface="Times New Roman" panose="02020603050405020304" pitchFamily="18" charset="0"/>
              </a:rPr>
              <a:t>cyber.gc.ca</a:t>
            </a:r>
            <a:r>
              <a:rPr lang="en-CA" dirty="0">
                <a:solidFill>
                  <a:srgbClr val="44546A"/>
                </a:solidFill>
                <a:ea typeface="Times New Roman" panose="02020603050405020304" pitchFamily="18" charset="0"/>
                <a:cs typeface="Times New Roman" panose="02020603050405020304" pitchFamily="18" charset="0"/>
              </a:rPr>
              <a:t> – there you can find various types of publications: </a:t>
            </a:r>
            <a:endParaRPr lang="en-CA" dirty="0">
              <a:ea typeface="Calibri" panose="020F0502020204030204" pitchFamily="34" charset="0"/>
              <a:cs typeface="Times New Roman" panose="02020603050405020304" pitchFamily="18" charset="0"/>
            </a:endParaRPr>
          </a:p>
          <a:p>
            <a:pPr>
              <a:lnSpc>
                <a:spcPct val="107000"/>
              </a:lnSpc>
              <a:spcAft>
                <a:spcPts val="815"/>
              </a:spcAft>
            </a:pPr>
            <a:r>
              <a:rPr lang="en-CA" dirty="0">
                <a:solidFill>
                  <a:srgbClr val="FF0000"/>
                </a:solidFill>
                <a:ea typeface="Times New Roman" panose="02020603050405020304" pitchFamily="18" charset="0"/>
                <a:cs typeface="Times New Roman" panose="02020603050405020304" pitchFamily="18" charset="0"/>
              </a:rPr>
              <a:t> </a:t>
            </a:r>
            <a:r>
              <a:rPr lang="en-US" u="sng" dirty="0">
                <a:solidFill>
                  <a:srgbClr val="0000FF"/>
                </a:solidFill>
                <a:ea typeface="Times New Roman" panose="02020603050405020304" pitchFamily="18" charset="0"/>
                <a:cs typeface="Times New Roman" panose="02020603050405020304" pitchFamily="18" charset="0"/>
                <a:hlinkClick r:id="rId3"/>
              </a:rPr>
              <a:t>Security considerations for industrial control systems (ITSAP.00.050)</a:t>
            </a:r>
            <a:endParaRPr lang="en-CA" dirty="0">
              <a:ea typeface="Calibri" panose="020F0502020204030204" pitchFamily="34" charset="0"/>
              <a:cs typeface="Times New Roman" panose="02020603050405020304" pitchFamily="18" charset="0"/>
            </a:endParaRPr>
          </a:p>
          <a:p>
            <a:pPr marL="349415" indent="-349415">
              <a:lnSpc>
                <a:spcPct val="107000"/>
              </a:lnSpc>
              <a:spcAft>
                <a:spcPts val="815"/>
              </a:spcAft>
              <a:buFont typeface="Arial" panose="020B0604020202020204" pitchFamily="34" charset="0"/>
              <a:buChar char="•"/>
              <a:tabLst>
                <a:tab pos="465887" algn="l"/>
              </a:tabLst>
            </a:pPr>
            <a:r>
              <a:rPr lang="en-US" u="sng" dirty="0">
                <a:solidFill>
                  <a:srgbClr val="0000FF"/>
                </a:solidFill>
                <a:ea typeface="Times New Roman" panose="02020603050405020304" pitchFamily="18" charset="0"/>
                <a:cs typeface="Times New Roman" panose="02020603050405020304" pitchFamily="18" charset="0"/>
                <a:hlinkClick r:id="rId4"/>
              </a:rPr>
              <a:t>Security considerations for critical infrastructure (ITSAP.10.100)</a:t>
            </a:r>
            <a:endParaRPr lang="en-CA" dirty="0">
              <a:ea typeface="Calibri" panose="020F0502020204030204" pitchFamily="34" charset="0"/>
              <a:cs typeface="Times New Roman" panose="02020603050405020304" pitchFamily="18" charset="0"/>
            </a:endParaRPr>
          </a:p>
          <a:p>
            <a:pPr marL="349415" indent="-349415">
              <a:lnSpc>
                <a:spcPct val="107000"/>
              </a:lnSpc>
              <a:spcAft>
                <a:spcPts val="815"/>
              </a:spcAft>
              <a:buFont typeface="Arial" panose="020B0604020202020204" pitchFamily="34" charset="0"/>
              <a:buChar char="•"/>
              <a:tabLst>
                <a:tab pos="465887" algn="l"/>
              </a:tabLst>
            </a:pPr>
            <a:r>
              <a:rPr lang="en-US" u="sng" dirty="0">
                <a:solidFill>
                  <a:srgbClr val="0000FF"/>
                </a:solidFill>
                <a:ea typeface="Times New Roman" panose="02020603050405020304" pitchFamily="18" charset="0"/>
                <a:cs typeface="Times New Roman" panose="02020603050405020304" pitchFamily="18" charset="0"/>
                <a:hlinkClick r:id="rId5"/>
              </a:rPr>
              <a:t>Ransomware: How to prevent and recover (ITSAP.00.099)</a:t>
            </a:r>
            <a:endParaRPr lang="en-CA" dirty="0">
              <a:ea typeface="Calibri" panose="020F0502020204030204" pitchFamily="34" charset="0"/>
              <a:cs typeface="Times New Roman" panose="02020603050405020304" pitchFamily="18" charset="0"/>
            </a:endParaRPr>
          </a:p>
          <a:p>
            <a:pPr marL="349415" indent="-349415">
              <a:lnSpc>
                <a:spcPct val="107000"/>
              </a:lnSpc>
              <a:spcAft>
                <a:spcPts val="815"/>
              </a:spcAft>
              <a:buFont typeface="Arial" panose="020B0604020202020204" pitchFamily="34" charset="0"/>
              <a:buChar char="•"/>
              <a:tabLst>
                <a:tab pos="465887" algn="l"/>
              </a:tabLst>
            </a:pPr>
            <a:r>
              <a:rPr lang="en-US" u="sng" dirty="0">
                <a:solidFill>
                  <a:srgbClr val="0000FF"/>
                </a:solidFill>
                <a:ea typeface="Times New Roman" panose="02020603050405020304" pitchFamily="18" charset="0"/>
                <a:cs typeface="Times New Roman" panose="02020603050405020304" pitchFamily="18" charset="0"/>
                <a:hlinkClick r:id="rId6"/>
              </a:rPr>
              <a:t>How to protect your organization from insider threats (ITSAP.10.003)</a:t>
            </a:r>
            <a:endParaRPr lang="en-CA" dirty="0">
              <a:ea typeface="Calibri" panose="020F0502020204030204" pitchFamily="34" charset="0"/>
              <a:cs typeface="Times New Roman" panose="02020603050405020304" pitchFamily="18" charset="0"/>
            </a:endParaRPr>
          </a:p>
          <a:p>
            <a:pPr marL="349415" indent="-349415">
              <a:lnSpc>
                <a:spcPct val="107000"/>
              </a:lnSpc>
              <a:spcAft>
                <a:spcPts val="815"/>
              </a:spcAft>
              <a:buFont typeface="Arial" panose="020B0604020202020204" pitchFamily="34" charset="0"/>
              <a:buChar char="•"/>
              <a:tabLst>
                <a:tab pos="465887" algn="l"/>
              </a:tabLst>
            </a:pPr>
            <a:r>
              <a:rPr lang="en-US" u="sng" dirty="0">
                <a:solidFill>
                  <a:srgbClr val="0000FF"/>
                </a:solidFill>
                <a:ea typeface="Times New Roman" panose="02020603050405020304" pitchFamily="18" charset="0"/>
                <a:cs typeface="Times New Roman" panose="02020603050405020304" pitchFamily="18" charset="0"/>
                <a:hlinkClick r:id="rId7"/>
              </a:rPr>
              <a:t>Protecting your organization against denial of service attacks (ITSAP.80.100)</a:t>
            </a:r>
            <a:endParaRPr lang="en-CA" dirty="0">
              <a:ea typeface="Calibri" panose="020F0502020204030204" pitchFamily="34" charset="0"/>
              <a:cs typeface="Times New Roman" panose="02020603050405020304" pitchFamily="18" charset="0"/>
            </a:endParaRPr>
          </a:p>
          <a:p>
            <a:pPr marL="349415" indent="-349415">
              <a:lnSpc>
                <a:spcPct val="107000"/>
              </a:lnSpc>
              <a:spcAft>
                <a:spcPts val="815"/>
              </a:spcAft>
              <a:buFont typeface="Arial" panose="020B0604020202020204" pitchFamily="34" charset="0"/>
              <a:buChar char="•"/>
              <a:tabLst>
                <a:tab pos="465887" algn="l"/>
              </a:tabLst>
            </a:pPr>
            <a:r>
              <a:rPr lang="en-US" u="sng" dirty="0">
                <a:solidFill>
                  <a:srgbClr val="0000FF"/>
                </a:solidFill>
                <a:ea typeface="Times New Roman" panose="02020603050405020304" pitchFamily="18" charset="0"/>
                <a:cs typeface="Times New Roman" panose="02020603050405020304" pitchFamily="18" charset="0"/>
                <a:hlinkClick r:id="rId8"/>
              </a:rPr>
              <a:t>Protect your organization from malware (ITSAP.00.057)</a:t>
            </a:r>
            <a:endParaRPr lang="en-CA" dirty="0">
              <a:ea typeface="Calibri" panose="020F0502020204030204" pitchFamily="34" charset="0"/>
              <a:cs typeface="Times New Roman" panose="02020603050405020304" pitchFamily="18" charset="0"/>
            </a:endParaRPr>
          </a:p>
          <a:p>
            <a:pPr marL="349415" indent="-349415">
              <a:lnSpc>
                <a:spcPct val="107000"/>
              </a:lnSpc>
              <a:spcAft>
                <a:spcPts val="815"/>
              </a:spcAft>
              <a:buFont typeface="Arial" panose="020B0604020202020204" pitchFamily="34" charset="0"/>
              <a:buChar char="•"/>
              <a:tabLst>
                <a:tab pos="465887" algn="l"/>
              </a:tabLst>
            </a:pPr>
            <a:r>
              <a:rPr lang="en-US" u="sng" dirty="0">
                <a:solidFill>
                  <a:srgbClr val="0000FF"/>
                </a:solidFill>
                <a:ea typeface="Times New Roman" panose="02020603050405020304" pitchFamily="18" charset="0"/>
                <a:cs typeface="Times New Roman" panose="02020603050405020304" pitchFamily="18" charset="0"/>
                <a:hlinkClick r:id="rId9"/>
              </a:rPr>
              <a:t>Managing and controlling administrative privileges (ITSM.10.094)</a:t>
            </a:r>
            <a:endParaRPr lang="en-CA" dirty="0">
              <a:ea typeface="Calibri" panose="020F0502020204030204" pitchFamily="34" charset="0"/>
              <a:cs typeface="Times New Roman" panose="02020603050405020304" pitchFamily="18" charset="0"/>
            </a:endParaRPr>
          </a:p>
          <a:p>
            <a:pPr marL="349415" indent="-349415">
              <a:lnSpc>
                <a:spcPct val="107000"/>
              </a:lnSpc>
              <a:spcAft>
                <a:spcPts val="815"/>
              </a:spcAft>
              <a:buFont typeface="Arial" panose="020B0604020202020204" pitchFamily="34" charset="0"/>
              <a:buChar char="•"/>
              <a:tabLst>
                <a:tab pos="465887" algn="l"/>
              </a:tabLst>
            </a:pPr>
            <a:r>
              <a:rPr lang="en-US" u="sng" dirty="0">
                <a:solidFill>
                  <a:srgbClr val="0000FF"/>
                </a:solidFill>
                <a:ea typeface="Times New Roman" panose="02020603050405020304" pitchFamily="18" charset="0"/>
                <a:cs typeface="Times New Roman" panose="02020603050405020304" pitchFamily="18" charset="0"/>
                <a:hlinkClick r:id="rId10"/>
              </a:rPr>
              <a:t>Secure your accounts and devices with multi-factor authentication (ITSAP.30.030)</a:t>
            </a:r>
            <a:endParaRPr lang="en-CA" dirty="0">
              <a:ea typeface="Calibri" panose="020F0502020204030204" pitchFamily="34" charset="0"/>
              <a:cs typeface="Times New Roman" panose="02020603050405020304" pitchFamily="18" charset="0"/>
            </a:endParaRPr>
          </a:p>
          <a:p>
            <a:pPr marL="349415" indent="-349415">
              <a:lnSpc>
                <a:spcPct val="107000"/>
              </a:lnSpc>
              <a:spcAft>
                <a:spcPts val="815"/>
              </a:spcAft>
              <a:buFont typeface="Arial" panose="020B0604020202020204" pitchFamily="34" charset="0"/>
              <a:buChar char="•"/>
              <a:tabLst>
                <a:tab pos="465887" algn="l"/>
              </a:tabLst>
            </a:pPr>
            <a:r>
              <a:rPr lang="en-US" u="sng" dirty="0">
                <a:solidFill>
                  <a:srgbClr val="0000FF"/>
                </a:solidFill>
                <a:ea typeface="Times New Roman" panose="02020603050405020304" pitchFamily="18" charset="0"/>
                <a:cs typeface="Times New Roman" panose="02020603050405020304" pitchFamily="18" charset="0"/>
                <a:hlinkClick r:id="rId11"/>
              </a:rPr>
              <a:t>Baseline security requirements for network security zoning (version 2.0) (ITSP.80.022)</a:t>
            </a:r>
            <a:endParaRPr lang="en-CA" dirty="0">
              <a:ea typeface="Calibri" panose="020F0502020204030204" pitchFamily="34" charset="0"/>
              <a:cs typeface="Times New Roman" panose="02020603050405020304" pitchFamily="18" charset="0"/>
            </a:endParaRPr>
          </a:p>
          <a:p>
            <a:pPr marL="349415" indent="-349415">
              <a:lnSpc>
                <a:spcPct val="107000"/>
              </a:lnSpc>
              <a:spcAft>
                <a:spcPts val="815"/>
              </a:spcAft>
              <a:buFont typeface="Arial" panose="020B0604020202020204" pitchFamily="34" charset="0"/>
              <a:buChar char="•"/>
              <a:tabLst>
                <a:tab pos="465887" algn="l"/>
              </a:tabLst>
            </a:pPr>
            <a:r>
              <a:rPr lang="en-US" u="sng" dirty="0">
                <a:solidFill>
                  <a:srgbClr val="0000FF"/>
                </a:solidFill>
                <a:ea typeface="Times New Roman" panose="02020603050405020304" pitchFamily="18" charset="0"/>
                <a:cs typeface="Times New Roman" panose="02020603050405020304" pitchFamily="18" charset="0"/>
                <a:hlinkClick r:id="rId12"/>
              </a:rPr>
              <a:t>Preventative security tools (ITSAP.00.058)</a:t>
            </a:r>
            <a:endParaRPr lang="en-CA" dirty="0"/>
          </a:p>
        </p:txBody>
      </p:sp>
      <p:sp>
        <p:nvSpPr>
          <p:cNvPr id="4" name="Slide Number Placeholder 3"/>
          <p:cNvSpPr>
            <a:spLocks noGrp="1"/>
          </p:cNvSpPr>
          <p:nvPr>
            <p:ph type="sldNum" sz="quarter" idx="5"/>
          </p:nvPr>
        </p:nvSpPr>
        <p:spPr/>
        <p:txBody>
          <a:bodyPr/>
          <a:lstStyle/>
          <a:p>
            <a:fld id="{0346D107-05B2-4514-8AC1-FD13E463356F}" type="slidenum">
              <a:rPr lang="en-CA" smtClean="0"/>
              <a:t>37</a:t>
            </a:fld>
            <a:endParaRPr lang="en-CA"/>
          </a:p>
        </p:txBody>
      </p:sp>
    </p:spTree>
    <p:extLst>
      <p:ext uri="{BB962C8B-B14F-4D97-AF65-F5344CB8AC3E}">
        <p14:creationId xmlns:p14="http://schemas.microsoft.com/office/powerpoint/2010/main" val="32334925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CA" dirty="0"/>
          </a:p>
        </p:txBody>
      </p:sp>
      <p:sp>
        <p:nvSpPr>
          <p:cNvPr id="4" name="Slide Number Placeholder 3"/>
          <p:cNvSpPr>
            <a:spLocks noGrp="1"/>
          </p:cNvSpPr>
          <p:nvPr>
            <p:ph type="sldNum" sz="quarter" idx="10"/>
          </p:nvPr>
        </p:nvSpPr>
        <p:spPr/>
        <p:txBody>
          <a:bodyPr/>
          <a:lstStyle/>
          <a:p>
            <a:fld id="{0774F95D-854F-4BFA-877E-697CF6F4D112}" type="slidenum">
              <a:rPr lang="en-CA" smtClean="0"/>
              <a:t>4</a:t>
            </a:fld>
            <a:endParaRPr lang="en-CA"/>
          </a:p>
        </p:txBody>
      </p:sp>
    </p:spTree>
    <p:extLst>
      <p:ext uri="{BB962C8B-B14F-4D97-AF65-F5344CB8AC3E}">
        <p14:creationId xmlns:p14="http://schemas.microsoft.com/office/powerpoint/2010/main" val="40256740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We have Fed Departments that we engage with to support CI sectors…but the most obvious ones are</a:t>
            </a:r>
          </a:p>
          <a:p>
            <a:endParaRPr lang="en-CA" dirty="0"/>
          </a:p>
          <a:p>
            <a:pPr marL="174708" indent="-174708">
              <a:buFont typeface="Arial" panose="020B0604020202020204" pitchFamily="34" charset="0"/>
              <a:buChar char="•"/>
            </a:pPr>
            <a:r>
              <a:rPr lang="en-CA" dirty="0"/>
              <a:t>RCMP: we collaborate on cyber crime</a:t>
            </a:r>
          </a:p>
          <a:p>
            <a:pPr marL="174708" indent="-174708">
              <a:buFont typeface="Arial" panose="020B0604020202020204" pitchFamily="34" charset="0"/>
              <a:buChar char="•"/>
            </a:pPr>
            <a:endParaRPr lang="en-CA" dirty="0"/>
          </a:p>
          <a:p>
            <a:pPr marL="174708" indent="-174708">
              <a:buFont typeface="Arial" panose="020B0604020202020204" pitchFamily="34" charset="0"/>
              <a:buChar char="•"/>
            </a:pPr>
            <a:r>
              <a:rPr lang="en-CA" dirty="0"/>
              <a:t>PS: responsible for National Security, cyber security being a key element of that</a:t>
            </a:r>
          </a:p>
          <a:p>
            <a:pPr marL="174708" indent="-174708">
              <a:buFont typeface="Arial" panose="020B0604020202020204" pitchFamily="34" charset="0"/>
              <a:buChar char="•"/>
            </a:pPr>
            <a:endParaRPr lang="en-CA" dirty="0"/>
          </a:p>
          <a:p>
            <a:pPr marL="174708" indent="-174708">
              <a:buFont typeface="Arial" panose="020B0604020202020204" pitchFamily="34" charset="0"/>
              <a:buChar char="•"/>
            </a:pPr>
            <a:r>
              <a:rPr lang="en-CA" dirty="0"/>
              <a:t>ISED: have programs to fund innovation, to improve digital adoption, </a:t>
            </a:r>
            <a:r>
              <a:rPr lang="en-CA" dirty="0" err="1"/>
              <a:t>etc</a:t>
            </a:r>
            <a:r>
              <a:rPr lang="en-CA" dirty="0"/>
              <a:t> and we are often brought into those conversations from a cyber security aspect</a:t>
            </a:r>
          </a:p>
          <a:p>
            <a:pPr marL="174708" indent="-174708">
              <a:buFont typeface="Arial" panose="020B0604020202020204" pitchFamily="34" charset="0"/>
              <a:buChar char="•"/>
            </a:pPr>
            <a:endParaRPr lang="en-CA" dirty="0"/>
          </a:p>
          <a:p>
            <a:pPr marL="174708" indent="-174708">
              <a:buFont typeface="Arial" panose="020B0604020202020204" pitchFamily="34" charset="0"/>
              <a:buChar char="•"/>
            </a:pPr>
            <a:r>
              <a:rPr lang="en-CA" dirty="0"/>
              <a:t>CSIS: they have the pulse on potential threats to the security of Canada, and we can assist </a:t>
            </a:r>
            <a:r>
              <a:rPr lang="en-CA" dirty="0" err="1"/>
              <a:t>eachother</a:t>
            </a:r>
            <a:r>
              <a:rPr lang="en-CA" dirty="0"/>
              <a:t> with our mandates</a:t>
            </a:r>
          </a:p>
        </p:txBody>
      </p:sp>
      <p:sp>
        <p:nvSpPr>
          <p:cNvPr id="4" name="Slide Number Placeholder 3"/>
          <p:cNvSpPr>
            <a:spLocks noGrp="1"/>
          </p:cNvSpPr>
          <p:nvPr>
            <p:ph type="sldNum" sz="quarter" idx="5"/>
          </p:nvPr>
        </p:nvSpPr>
        <p:spPr/>
        <p:txBody>
          <a:bodyPr/>
          <a:lstStyle/>
          <a:p>
            <a:fld id="{0774F95D-854F-4BFA-877E-697CF6F4D112}" type="slidenum">
              <a:rPr lang="en-CA" smtClean="0"/>
              <a:t>5</a:t>
            </a:fld>
            <a:endParaRPr lang="en-CA"/>
          </a:p>
        </p:txBody>
      </p:sp>
    </p:spTree>
    <p:extLst>
      <p:ext uri="{BB962C8B-B14F-4D97-AF65-F5344CB8AC3E}">
        <p14:creationId xmlns:p14="http://schemas.microsoft.com/office/powerpoint/2010/main" val="21031196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0774F95D-854F-4BFA-877E-697CF6F4D112}" type="slidenum">
              <a:rPr lang="en-CA" smtClean="0"/>
              <a:t>6</a:t>
            </a:fld>
            <a:endParaRPr lang="en-CA" dirty="0"/>
          </a:p>
        </p:txBody>
      </p:sp>
    </p:spTree>
    <p:extLst>
      <p:ext uri="{BB962C8B-B14F-4D97-AF65-F5344CB8AC3E}">
        <p14:creationId xmlns:p14="http://schemas.microsoft.com/office/powerpoint/2010/main" val="7358424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200"/>
              </a:spcAft>
            </a:pPr>
            <a:r>
              <a:rPr lang="en-US" sz="1200" dirty="0"/>
              <a:t>Hybrid work and work-from-anywhere broadens the threat surface for individuals and organizations</a:t>
            </a:r>
          </a:p>
          <a:p>
            <a:pPr>
              <a:spcAft>
                <a:spcPts val="1200"/>
              </a:spcAft>
            </a:pPr>
            <a:r>
              <a:rPr lang="en-US" sz="1200" dirty="0"/>
              <a:t>Faster, broader connections and more devices connected to the Internet</a:t>
            </a:r>
          </a:p>
          <a:p>
            <a:pPr>
              <a:spcAft>
                <a:spcPts val="1200"/>
              </a:spcAft>
            </a:pPr>
            <a:r>
              <a:rPr lang="en-US" sz="1200" dirty="0"/>
              <a:t>Cybercrime is a sophisticated threat to Canada</a:t>
            </a:r>
          </a:p>
          <a:p>
            <a:pPr>
              <a:spcBef>
                <a:spcPts val="0"/>
              </a:spcBef>
              <a:spcAft>
                <a:spcPts val="1200"/>
              </a:spcAft>
              <a:buFont typeface="Arial" panose="020B0604020202020204" pitchFamily="34" charset="0"/>
              <a:buChar char="•"/>
            </a:pPr>
            <a:endParaRPr lang="en-US" sz="1200" dirty="0"/>
          </a:p>
          <a:p>
            <a:pPr>
              <a:spcBef>
                <a:spcPts val="0"/>
              </a:spcBef>
              <a:spcAft>
                <a:spcPts val="1200"/>
              </a:spcAft>
              <a:buFont typeface="Arial" panose="020B0604020202020204" pitchFamily="34" charset="0"/>
              <a:buChar char="•"/>
            </a:pPr>
            <a:endParaRPr lang="en-US" sz="1200" dirty="0">
              <a:effectLst/>
            </a:endParaRPr>
          </a:p>
          <a:p>
            <a:pPr>
              <a:spcAft>
                <a:spcPts val="1200"/>
              </a:spcAft>
            </a:pPr>
            <a:r>
              <a:rPr lang="en-US" sz="1200" dirty="0"/>
              <a:t>Threat actors are attacking targets indirectly, exploiting vulnerabilities in supply chain and Internet infrastructure</a:t>
            </a:r>
          </a:p>
          <a:p>
            <a:pPr>
              <a:spcAft>
                <a:spcPts val="1200"/>
              </a:spcAft>
            </a:pPr>
            <a:r>
              <a:rPr lang="en-US" sz="1200" dirty="0"/>
              <a:t>Geopolitical competition in cyberspace puts everyone at risk</a:t>
            </a:r>
          </a:p>
          <a:p>
            <a:pPr>
              <a:spcAft>
                <a:spcPts val="1200"/>
              </a:spcAft>
            </a:pPr>
            <a:r>
              <a:rPr lang="en-US" sz="1200" dirty="0"/>
              <a:t>The global Internet continues to diverge</a:t>
            </a:r>
          </a:p>
          <a:p>
            <a:endParaRPr lang="en-CA" b="1" dirty="0"/>
          </a:p>
        </p:txBody>
      </p:sp>
      <p:sp>
        <p:nvSpPr>
          <p:cNvPr id="4" name="Slide Number Placeholder 3"/>
          <p:cNvSpPr>
            <a:spLocks noGrp="1"/>
          </p:cNvSpPr>
          <p:nvPr>
            <p:ph type="sldNum" sz="quarter" idx="5"/>
          </p:nvPr>
        </p:nvSpPr>
        <p:spPr/>
        <p:txBody>
          <a:bodyPr/>
          <a:lstStyle/>
          <a:p>
            <a:fld id="{0774F95D-854F-4BFA-877E-697CF6F4D112}" type="slidenum">
              <a:rPr lang="en-CA" smtClean="0"/>
              <a:t>7</a:t>
            </a:fld>
            <a:endParaRPr lang="en-CA"/>
          </a:p>
        </p:txBody>
      </p:sp>
    </p:spTree>
    <p:extLst>
      <p:ext uri="{BB962C8B-B14F-4D97-AF65-F5344CB8AC3E}">
        <p14:creationId xmlns:p14="http://schemas.microsoft.com/office/powerpoint/2010/main" val="2886172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15"/>
              </a:spcAft>
            </a:pPr>
            <a:r>
              <a:rPr lang="en-CA" dirty="0">
                <a:ea typeface="Calibri" panose="020F0502020204030204" pitchFamily="34" charset="0"/>
                <a:cs typeface="Times New Roman" panose="02020603050405020304" pitchFamily="18" charset="0"/>
              </a:rPr>
              <a:t>Lets talk about the current threat landscape:</a:t>
            </a:r>
          </a:p>
          <a:p>
            <a:pPr>
              <a:lnSpc>
                <a:spcPct val="107000"/>
              </a:lnSpc>
              <a:spcAft>
                <a:spcPts val="815"/>
              </a:spcAft>
            </a:pPr>
            <a:endParaRPr lang="en-CA" dirty="0">
              <a:ea typeface="Calibri" panose="020F0502020204030204" pitchFamily="34" charset="0"/>
              <a:cs typeface="Times New Roman" panose="02020603050405020304" pitchFamily="18" charset="0"/>
            </a:endParaRPr>
          </a:p>
          <a:p>
            <a:pPr>
              <a:lnSpc>
                <a:spcPct val="107000"/>
              </a:lnSpc>
              <a:spcAft>
                <a:spcPts val="815"/>
              </a:spcAft>
            </a:pPr>
            <a:r>
              <a:rPr lang="en-CA" dirty="0">
                <a:solidFill>
                  <a:srgbClr val="44546A"/>
                </a:solidFill>
                <a:ea typeface="Calibri" panose="020F0502020204030204" pitchFamily="34" charset="0"/>
                <a:cs typeface="Times New Roman" panose="02020603050405020304" pitchFamily="18" charset="0"/>
              </a:rPr>
              <a:t>Every second year we publish an unclassified version of our National Cyber Threat Assessment* (NCTA).  The most recent one came out Oct 26</a:t>
            </a:r>
            <a:r>
              <a:rPr lang="en-CA" baseline="30000" dirty="0">
                <a:solidFill>
                  <a:srgbClr val="44546A"/>
                </a:solidFill>
                <a:ea typeface="Calibri" panose="020F0502020204030204" pitchFamily="34" charset="0"/>
                <a:cs typeface="Times New Roman" panose="02020603050405020304" pitchFamily="18" charset="0"/>
              </a:rPr>
              <a:t>th 2022</a:t>
            </a:r>
            <a:r>
              <a:rPr lang="en-CA" dirty="0">
                <a:solidFill>
                  <a:srgbClr val="44546A"/>
                </a:solidFill>
                <a:ea typeface="Calibri" panose="020F0502020204030204" pitchFamily="34" charset="0"/>
                <a:cs typeface="Times New Roman" panose="02020603050405020304" pitchFamily="18" charset="0"/>
              </a:rPr>
              <a:t>!</a:t>
            </a:r>
          </a:p>
          <a:p>
            <a:pPr defTabSz="931774">
              <a:lnSpc>
                <a:spcPct val="107000"/>
              </a:lnSpc>
              <a:spcAft>
                <a:spcPts val="815"/>
              </a:spcAft>
              <a:defRPr/>
            </a:pPr>
            <a:r>
              <a:rPr lang="en-CA" dirty="0">
                <a:ea typeface="Calibri" panose="020F0502020204030204" pitchFamily="34" charset="0"/>
                <a:cs typeface="Times New Roman" panose="02020603050405020304" pitchFamily="18" charset="0"/>
              </a:rPr>
              <a:t>At the Cyber Centre, our aperture of classified, sensitive and open source data tells us a few interesting things that are reflected as the key judgements in this new threat assessment. </a:t>
            </a:r>
          </a:p>
          <a:p>
            <a:pPr defTabSz="931774">
              <a:lnSpc>
                <a:spcPct val="107000"/>
              </a:lnSpc>
              <a:spcAft>
                <a:spcPts val="815"/>
              </a:spcAft>
              <a:defRPr/>
            </a:pPr>
            <a:r>
              <a:rPr lang="en-CA" dirty="0">
                <a:ea typeface="Calibri" panose="020F0502020204030204" pitchFamily="34" charset="0"/>
                <a:cs typeface="Times New Roman" panose="02020603050405020304" pitchFamily="18" charset="0"/>
              </a:rPr>
              <a:t> </a:t>
            </a:r>
          </a:p>
          <a:p>
            <a:pPr>
              <a:lnSpc>
                <a:spcPct val="107000"/>
              </a:lnSpc>
              <a:spcAft>
                <a:spcPts val="815"/>
              </a:spcAft>
            </a:pPr>
            <a:r>
              <a:rPr lang="en-US" dirty="0"/>
              <a:t>The next few slides will cover the cyber threat narratives that we judge are the most dynamic and impactful and that will continue to drive cyber threat activity to 2024.</a:t>
            </a:r>
            <a:endParaRPr lang="en-CA" dirty="0">
              <a:solidFill>
                <a:srgbClr val="44546A"/>
              </a:solidFill>
              <a:ea typeface="Calibri" panose="020F0502020204030204" pitchFamily="34" charset="0"/>
              <a:cs typeface="Times New Roman" panose="02020603050405020304" pitchFamily="18" charset="0"/>
            </a:endParaRPr>
          </a:p>
          <a:p>
            <a:pPr>
              <a:lnSpc>
                <a:spcPct val="107000"/>
              </a:lnSpc>
              <a:spcAft>
                <a:spcPts val="815"/>
              </a:spcAft>
            </a:pPr>
            <a:r>
              <a:rPr lang="en-CA" b="1" dirty="0">
                <a:solidFill>
                  <a:srgbClr val="44546A"/>
                </a:solidFill>
                <a:ea typeface="Calibri" panose="020F0502020204030204" pitchFamily="34" charset="0"/>
                <a:cs typeface="Times New Roman" panose="02020603050405020304" pitchFamily="18" charset="0"/>
              </a:rPr>
              <a:t> </a:t>
            </a:r>
            <a:endParaRPr lang="en-CA" dirty="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defTabSz="931774">
              <a:defRPr/>
            </a:pPr>
            <a:fld id="{0346D107-05B2-4514-8AC1-FD13E463356F}" type="slidenum">
              <a:rPr lang="en-CA">
                <a:solidFill>
                  <a:prstClr val="black"/>
                </a:solidFill>
                <a:latin typeface="Calibri" panose="020F0502020204030204"/>
              </a:rPr>
              <a:pPr defTabSz="931774">
                <a:defRPr/>
              </a:pPr>
              <a:t>8</a:t>
            </a:fld>
            <a:endParaRPr lang="en-CA">
              <a:solidFill>
                <a:prstClr val="black"/>
              </a:solidFill>
              <a:latin typeface="Calibri" panose="020F0502020204030204"/>
            </a:endParaRPr>
          </a:p>
        </p:txBody>
      </p:sp>
    </p:spTree>
    <p:extLst>
      <p:ext uri="{BB962C8B-B14F-4D97-AF65-F5344CB8AC3E}">
        <p14:creationId xmlns:p14="http://schemas.microsoft.com/office/powerpoint/2010/main" val="18000192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06400" y="4415790"/>
            <a:ext cx="6197600" cy="4183380"/>
          </a:xfrm>
        </p:spPr>
        <p:txBody>
          <a:bodyPr/>
          <a:lstStyle/>
          <a:p>
            <a:r>
              <a:rPr lang="en-US" b="1" dirty="0"/>
              <a:t>Ransomware is a HUGE problem…</a:t>
            </a:r>
          </a:p>
          <a:p>
            <a:r>
              <a:rPr lang="en-US" b="1" dirty="0"/>
              <a:t>The ransomware threat in 2021 – another bulletin that was released by the Cyber Center in late 2021</a:t>
            </a:r>
          </a:p>
          <a:p>
            <a:endParaRPr lang="en-US" dirty="0"/>
          </a:p>
          <a:p>
            <a:r>
              <a:rPr lang="en-US" dirty="0"/>
              <a:t>In the first half of 2021, global ransomware attacks increased by 151% when compared with the first half of 2020. The increased impact and scale of ransomware operations from 2019 to 2021 has been largely fueled by the growth of the Ransomware-as-a-Service (RaaS) business model, by which developers sell ransomware to other cybercriminals. These schemes provide skilled attackers with the ability to distribute ransomware campaigns, with the developer behind the ransomware receiving a percentage of each victim’s ransom payment….lowers the bar to entry!  Anyone can now be a cyber criminal</a:t>
            </a:r>
          </a:p>
          <a:p>
            <a:endParaRPr lang="en-US" dirty="0"/>
          </a:p>
          <a:p>
            <a:pPr defTabSz="931774">
              <a:defRPr/>
            </a:pPr>
            <a:r>
              <a:rPr lang="en-US" dirty="0"/>
              <a:t>The global average total cost of recovery from a ransomware incident (i.e., the cost of paying the ransom and/or remediating the compromised network) has more than doubled this year, increasing from $970,722 CAD in 2020 to $2.3M CAD in 2021.</a:t>
            </a:r>
          </a:p>
          <a:p>
            <a:endParaRPr lang="en-US" dirty="0"/>
          </a:p>
          <a:p>
            <a:r>
              <a:rPr lang="en-US" dirty="0"/>
              <a:t>The Cyber Centre has knowledge of 305 ransomware incidents against Canadian victims from 1 January 2021 to Jan 2022. It is important to note, however, that most ransomware events remain unreported.  So a reminder to please report using the Cyber Centre portal.</a:t>
            </a:r>
          </a:p>
          <a:p>
            <a:endParaRPr lang="en-US" dirty="0"/>
          </a:p>
          <a:p>
            <a:r>
              <a:rPr lang="en-US" dirty="0"/>
              <a:t>There is also a rise in Ransom ware as a service – yup, pay me and I’ll attack anyone you want – don’t ask me how the pay works….</a:t>
            </a:r>
          </a:p>
          <a:p>
            <a:endParaRPr lang="en-US" dirty="0"/>
          </a:p>
          <a:p>
            <a:pPr defTabSz="931774"/>
            <a:endParaRPr lang="en-US" dirty="0"/>
          </a:p>
        </p:txBody>
      </p:sp>
      <p:sp>
        <p:nvSpPr>
          <p:cNvPr id="6" name="Slide Number Placeholder 5">
            <a:extLst>
              <a:ext uri="{FF2B5EF4-FFF2-40B4-BE49-F238E27FC236}">
                <a16:creationId xmlns:a16="http://schemas.microsoft.com/office/drawing/2014/main" id="{4F60B30E-D471-4760-B0D5-9B844A236919}"/>
              </a:ext>
            </a:extLst>
          </p:cNvPr>
          <p:cNvSpPr>
            <a:spLocks noGrp="1"/>
          </p:cNvSpPr>
          <p:nvPr>
            <p:ph type="sldNum" sz="quarter" idx="5"/>
          </p:nvPr>
        </p:nvSpPr>
        <p:spPr/>
        <p:txBody>
          <a:bodyPr/>
          <a:lstStyle/>
          <a:p>
            <a:fld id="{47AA5280-0F6B-428E-9362-330A6F387839}" type="slidenum">
              <a:rPr lang="en-US" smtClean="0"/>
              <a:t>9</a:t>
            </a:fld>
            <a:endParaRPr lang="en-US"/>
          </a:p>
        </p:txBody>
      </p:sp>
      <p:sp>
        <p:nvSpPr>
          <p:cNvPr id="7" name="Footer Placeholder 6">
            <a:extLst>
              <a:ext uri="{FF2B5EF4-FFF2-40B4-BE49-F238E27FC236}">
                <a16:creationId xmlns:a16="http://schemas.microsoft.com/office/drawing/2014/main" id="{1DB5950E-FA36-412D-9C18-D6F89D3504D9}"/>
              </a:ext>
            </a:extLst>
          </p:cNvPr>
          <p:cNvSpPr>
            <a:spLocks noGrp="1"/>
          </p:cNvSpPr>
          <p:nvPr>
            <p:ph type="ftr" sz="quarter" idx="4"/>
          </p:nvPr>
        </p:nvSpPr>
        <p:spPr/>
        <p:txBody>
          <a:bodyPr/>
          <a:lstStyle/>
          <a:p>
            <a:endParaRPr lang="en-US"/>
          </a:p>
        </p:txBody>
      </p:sp>
    </p:spTree>
    <p:extLst>
      <p:ext uri="{BB962C8B-B14F-4D97-AF65-F5344CB8AC3E}">
        <p14:creationId xmlns:p14="http://schemas.microsoft.com/office/powerpoint/2010/main" val="18221632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6.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8072"/>
          </a:xfrm>
          <a:prstGeom prst="rect">
            <a:avLst/>
          </a:prstGeom>
        </p:spPr>
      </p:pic>
      <p:sp>
        <p:nvSpPr>
          <p:cNvPr id="16" name="Rectangle 15"/>
          <p:cNvSpPr/>
          <p:nvPr/>
        </p:nvSpPr>
        <p:spPr>
          <a:xfrm>
            <a:off x="0" y="4722876"/>
            <a:ext cx="9144000" cy="420624"/>
          </a:xfrm>
          <a:prstGeom prst="rect">
            <a:avLst/>
          </a:prstGeom>
          <a:solidFill>
            <a:srgbClr val="1F2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Subtitle 2"/>
          <p:cNvSpPr>
            <a:spLocks noGrp="1"/>
          </p:cNvSpPr>
          <p:nvPr>
            <p:ph type="subTitle" idx="1" hasCustomPrompt="1"/>
          </p:nvPr>
        </p:nvSpPr>
        <p:spPr>
          <a:xfrm>
            <a:off x="4716016" y="2038350"/>
            <a:ext cx="4248472" cy="1829544"/>
          </a:xfrm>
          <a:prstGeom prst="rect">
            <a:avLst/>
          </a:prstGeom>
        </p:spPr>
        <p:txBody>
          <a:bodyPr>
            <a:noAutofit/>
          </a:bodyPr>
          <a:lstStyle>
            <a:lvl1pPr marL="0" indent="0" algn="ctr">
              <a:buNone/>
              <a:defRPr sz="2000" b="1" i="0">
                <a:solidFill>
                  <a:srgbClr val="DFE1DF"/>
                </a:solidFill>
                <a:latin typeface="Rajdhani" panose="02000000000000000000" pitchFamily="2" charset="0"/>
                <a:cs typeface="Rajdhani" panose="02000000000000000000" pitchFamily="2"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CA" dirty="0"/>
          </a:p>
        </p:txBody>
      </p:sp>
      <p:sp>
        <p:nvSpPr>
          <p:cNvPr id="11" name="TextBox 10"/>
          <p:cNvSpPr txBox="1"/>
          <p:nvPr/>
        </p:nvSpPr>
        <p:spPr>
          <a:xfrm>
            <a:off x="3657600" y="4876006"/>
            <a:ext cx="1828801" cy="169277"/>
          </a:xfrm>
          <a:prstGeom prst="rect">
            <a:avLst/>
          </a:prstGeom>
          <a:noFill/>
        </p:spPr>
        <p:txBody>
          <a:bodyPr wrap="square" lIns="0" tIns="0" rIns="0" bIns="0" rtlCol="0" anchor="b" anchorCtr="0">
            <a:noAutofit/>
          </a:bodyPr>
          <a:lstStyle/>
          <a:p>
            <a:pPr algn="ctr"/>
            <a:r>
              <a:rPr lang="en-CA" sz="700" b="1" dirty="0">
                <a:solidFill>
                  <a:schemeClr val="bg1"/>
                </a:solidFill>
                <a:latin typeface="Helvetica" pitchFamily="34" charset="0"/>
              </a:rPr>
              <a:t>CERRID #######</a:t>
            </a:r>
          </a:p>
        </p:txBody>
      </p:sp>
      <p:sp>
        <p:nvSpPr>
          <p:cNvPr id="12" name="TextBox 11"/>
          <p:cNvSpPr txBox="1"/>
          <p:nvPr/>
        </p:nvSpPr>
        <p:spPr>
          <a:xfrm>
            <a:off x="3657600" y="4731990"/>
            <a:ext cx="1828801" cy="169277"/>
          </a:xfrm>
          <a:prstGeom prst="rect">
            <a:avLst/>
          </a:prstGeom>
          <a:noFill/>
        </p:spPr>
        <p:txBody>
          <a:bodyPr wrap="square" lIns="0" tIns="0" rIns="0" bIns="0" rtlCol="0" anchor="b" anchorCtr="0">
            <a:noAutofit/>
          </a:bodyPr>
          <a:lstStyle/>
          <a:p>
            <a:pPr algn="ctr"/>
            <a:fld id="{35D626B2-6E6C-455B-A75E-0A26EDB1E798}" type="slidenum">
              <a:rPr lang="en-CA" sz="700" b="1" smtClean="0">
                <a:solidFill>
                  <a:schemeClr val="bg1"/>
                </a:solidFill>
                <a:latin typeface="Helvetica" pitchFamily="34" charset="0"/>
              </a:rPr>
              <a:t>‹#›</a:t>
            </a:fld>
            <a:endParaRPr lang="en-CA" sz="700" b="1" dirty="0">
              <a:solidFill>
                <a:schemeClr val="bg1"/>
              </a:solidFill>
              <a:latin typeface="Helvetica" pitchFamily="34" charset="0"/>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5124" y="4835179"/>
            <a:ext cx="887712" cy="210312"/>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3736" y="4872808"/>
            <a:ext cx="1648067" cy="162485"/>
          </a:xfrm>
          <a:prstGeom prst="rect">
            <a:avLst/>
          </a:prstGeom>
        </p:spPr>
      </p:pic>
      <p:sp>
        <p:nvSpPr>
          <p:cNvPr id="18" name="Rectangle 17"/>
          <p:cNvSpPr/>
          <p:nvPr userDrawn="1"/>
        </p:nvSpPr>
        <p:spPr>
          <a:xfrm>
            <a:off x="0" y="4722876"/>
            <a:ext cx="9144000" cy="420624"/>
          </a:xfrm>
          <a:prstGeom prst="rect">
            <a:avLst/>
          </a:prstGeom>
          <a:solidFill>
            <a:srgbClr val="1F2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24" name="Picture 2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355976" y="4324350"/>
            <a:ext cx="4511049" cy="304844"/>
          </a:xfrm>
          <a:prstGeom prst="rect">
            <a:avLst/>
          </a:prstGeom>
        </p:spPr>
      </p:pic>
      <p:pic>
        <p:nvPicPr>
          <p:cNvPr id="25" name="Picture 2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85124" y="4835179"/>
            <a:ext cx="887712" cy="210312"/>
          </a:xfrm>
          <a:prstGeom prst="rect">
            <a:avLst/>
          </a:prstGeom>
        </p:spPr>
      </p:pic>
      <p:pic>
        <p:nvPicPr>
          <p:cNvPr id="26" name="Picture 2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71732" y="4894416"/>
            <a:ext cx="2274367" cy="164592"/>
          </a:xfrm>
          <a:prstGeom prst="rect">
            <a:avLst/>
          </a:prstGeom>
        </p:spPr>
      </p:pic>
      <p:sp>
        <p:nvSpPr>
          <p:cNvPr id="2" name="MSIPCMContentMarking" descr="{&quot;HashCode&quot;:2142556788,&quot;Placement&quot;:&quot;Header&quot;,&quot;Top&quot;:0.0,&quot;Left&quot;:568.392456,&quot;SlideWidth&quot;:720,&quot;SlideHeight&quot;:405}">
            <a:extLst>
              <a:ext uri="{FF2B5EF4-FFF2-40B4-BE49-F238E27FC236}">
                <a16:creationId xmlns:a16="http://schemas.microsoft.com/office/drawing/2014/main" id="{285254BF-B85E-8723-B1AC-48175F71E841}"/>
              </a:ext>
            </a:extLst>
          </p:cNvPr>
          <p:cNvSpPr txBox="1"/>
          <p:nvPr userDrawn="1"/>
        </p:nvSpPr>
        <p:spPr>
          <a:xfrm>
            <a:off x="7206172" y="19760"/>
            <a:ext cx="1925416" cy="262344"/>
          </a:xfrm>
          <a:prstGeom prst="rect">
            <a:avLst/>
          </a:prstGeom>
          <a:noFill/>
        </p:spPr>
        <p:txBody>
          <a:bodyPr vert="horz" wrap="square" lIns="0" tIns="0" rIns="0" bIns="0" rtlCol="0" anchor="ctr" anchorCtr="1">
            <a:spAutoFit/>
          </a:bodyPr>
          <a:lstStyle/>
          <a:p>
            <a:pPr algn="r">
              <a:spcBef>
                <a:spcPts val="0"/>
              </a:spcBef>
              <a:spcAft>
                <a:spcPts val="0"/>
              </a:spcAft>
            </a:pPr>
            <a:r>
              <a:rPr lang="en-US" sz="1000" dirty="0">
                <a:solidFill>
                  <a:srgbClr val="008000"/>
                </a:solidFill>
                <a:latin typeface="Calibri" panose="020F0502020204030204" pitchFamily="34" charset="0"/>
              </a:rPr>
              <a:t>UNCLASSIFIED / NON CLASSIFIÉ</a:t>
            </a:r>
          </a:p>
        </p:txBody>
      </p:sp>
    </p:spTree>
    <p:extLst>
      <p:ext uri="{BB962C8B-B14F-4D97-AF65-F5344CB8AC3E}">
        <p14:creationId xmlns:p14="http://schemas.microsoft.com/office/powerpoint/2010/main" val="32336909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91258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8072"/>
          </a:xfrm>
          <a:prstGeom prst="rect">
            <a:avLst/>
          </a:prstGeom>
        </p:spPr>
      </p:pic>
      <p:sp>
        <p:nvSpPr>
          <p:cNvPr id="2" name="Title 1"/>
          <p:cNvSpPr>
            <a:spLocks noGrp="1"/>
          </p:cNvSpPr>
          <p:nvPr>
            <p:ph type="title" hasCustomPrompt="1"/>
          </p:nvPr>
        </p:nvSpPr>
        <p:spPr>
          <a:xfrm>
            <a:off x="137160" y="256032"/>
            <a:ext cx="8869680" cy="365760"/>
          </a:xfrm>
          <a:prstGeom prst="rect">
            <a:avLst/>
          </a:prstGeom>
        </p:spPr>
        <p:txBody>
          <a:bodyPr/>
          <a:lstStyle/>
          <a:p>
            <a:r>
              <a:rPr lang="en-US" dirty="0"/>
              <a:t>CLICK TO EDIT MASTER TITLE STYLE</a:t>
            </a:r>
            <a:endParaRPr lang="en-CA" dirty="0"/>
          </a:p>
        </p:txBody>
      </p:sp>
      <p:sp>
        <p:nvSpPr>
          <p:cNvPr id="3" name="Content Placeholder 2"/>
          <p:cNvSpPr>
            <a:spLocks noGrp="1"/>
          </p:cNvSpPr>
          <p:nvPr>
            <p:ph idx="1"/>
          </p:nvPr>
        </p:nvSpPr>
        <p:spPr>
          <a:xfrm>
            <a:off x="137160" y="768096"/>
            <a:ext cx="8869680" cy="3886200"/>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5" name="Rectangle 4"/>
          <p:cNvSpPr/>
          <p:nvPr/>
        </p:nvSpPr>
        <p:spPr>
          <a:xfrm>
            <a:off x="0" y="4722876"/>
            <a:ext cx="9144000" cy="420624"/>
          </a:xfrm>
          <a:prstGeom prst="rect">
            <a:avLst/>
          </a:prstGeom>
          <a:solidFill>
            <a:srgbClr val="1F2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TextBox 5"/>
          <p:cNvSpPr txBox="1"/>
          <p:nvPr/>
        </p:nvSpPr>
        <p:spPr>
          <a:xfrm>
            <a:off x="3657600" y="4922753"/>
            <a:ext cx="1828801" cy="169277"/>
          </a:xfrm>
          <a:prstGeom prst="rect">
            <a:avLst/>
          </a:prstGeom>
          <a:noFill/>
        </p:spPr>
        <p:txBody>
          <a:bodyPr wrap="square" lIns="0" tIns="0" rIns="0" bIns="0" rtlCol="0" anchor="b" anchorCtr="0">
            <a:noAutofit/>
          </a:bodyPr>
          <a:lstStyle/>
          <a:p>
            <a:pPr algn="ctr"/>
            <a:r>
              <a:rPr lang="en-CA" sz="800" dirty="0">
                <a:solidFill>
                  <a:schemeClr val="bg1"/>
                </a:solidFill>
                <a:latin typeface="Helvetica" pitchFamily="34" charset="0"/>
              </a:rPr>
              <a:t>CERRID #######</a:t>
            </a:r>
          </a:p>
        </p:txBody>
      </p:sp>
      <p:sp>
        <p:nvSpPr>
          <p:cNvPr id="7" name="TextBox 6"/>
          <p:cNvSpPr txBox="1"/>
          <p:nvPr/>
        </p:nvSpPr>
        <p:spPr>
          <a:xfrm>
            <a:off x="3657600" y="4778737"/>
            <a:ext cx="1828801" cy="169277"/>
          </a:xfrm>
          <a:prstGeom prst="rect">
            <a:avLst/>
          </a:prstGeom>
          <a:noFill/>
        </p:spPr>
        <p:txBody>
          <a:bodyPr wrap="square" lIns="0" tIns="0" rIns="0" bIns="0" rtlCol="0" anchor="b" anchorCtr="0">
            <a:noAutofit/>
          </a:bodyPr>
          <a:lstStyle/>
          <a:p>
            <a:pPr algn="ctr"/>
            <a:r>
              <a:rPr lang="en-CA" sz="800" dirty="0">
                <a:solidFill>
                  <a:schemeClr val="bg1"/>
                </a:solidFill>
                <a:latin typeface="Helvetica" pitchFamily="34" charset="0"/>
              </a:rPr>
              <a:t>PAGE </a:t>
            </a:r>
            <a:fld id="{35D626B2-6E6C-455B-A75E-0A26EDB1E798}" type="slidenum">
              <a:rPr lang="en-CA" sz="800" smtClean="0">
                <a:solidFill>
                  <a:schemeClr val="bg1"/>
                </a:solidFill>
                <a:latin typeface="Helvetica" pitchFamily="34" charset="0"/>
              </a:rPr>
              <a:t>‹#›</a:t>
            </a:fld>
            <a:endParaRPr lang="en-CA" sz="800" dirty="0">
              <a:solidFill>
                <a:schemeClr val="bg1"/>
              </a:solidFill>
              <a:latin typeface="Helvetica" pitchFamily="34"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5124" y="4835179"/>
            <a:ext cx="887712" cy="210312"/>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3736" y="4872808"/>
            <a:ext cx="1648067" cy="162485"/>
          </a:xfrm>
          <a:prstGeom prst="rect">
            <a:avLst/>
          </a:prstGeom>
        </p:spPr>
      </p:pic>
      <p:sp>
        <p:nvSpPr>
          <p:cNvPr id="12" name="Rectangle 11"/>
          <p:cNvSpPr/>
          <p:nvPr userDrawn="1"/>
        </p:nvSpPr>
        <p:spPr>
          <a:xfrm>
            <a:off x="0" y="4722876"/>
            <a:ext cx="9144000" cy="420624"/>
          </a:xfrm>
          <a:prstGeom prst="rect">
            <a:avLst/>
          </a:prstGeom>
          <a:solidFill>
            <a:srgbClr val="1F2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TextBox 18"/>
          <p:cNvSpPr txBox="1"/>
          <p:nvPr userDrawn="1"/>
        </p:nvSpPr>
        <p:spPr>
          <a:xfrm>
            <a:off x="3657600" y="4731990"/>
            <a:ext cx="1828801" cy="411510"/>
          </a:xfrm>
          <a:prstGeom prst="rect">
            <a:avLst/>
          </a:prstGeom>
          <a:noFill/>
        </p:spPr>
        <p:txBody>
          <a:bodyPr wrap="square" lIns="0" tIns="0" rIns="0" bIns="0" rtlCol="0" anchor="ctr" anchorCtr="0">
            <a:noAutofit/>
          </a:bodyPr>
          <a:lstStyle/>
          <a:p>
            <a:pPr algn="ctr"/>
            <a:fld id="{35D626B2-6E6C-455B-A75E-0A26EDB1E798}" type="slidenum">
              <a:rPr lang="en-CA" sz="700" b="1" smtClean="0">
                <a:solidFill>
                  <a:schemeClr val="bg1"/>
                </a:solidFill>
                <a:latin typeface="Helvetica" pitchFamily="34" charset="0"/>
              </a:rPr>
              <a:pPr/>
              <a:t>‹#›</a:t>
            </a:fld>
            <a:endParaRPr lang="en-CA" sz="700" b="1" dirty="0">
              <a:solidFill>
                <a:schemeClr val="bg1"/>
              </a:solidFill>
              <a:latin typeface="Helvetica" pitchFamily="34" charset="0"/>
            </a:endParaRPr>
          </a:p>
        </p:txBody>
      </p:sp>
      <p:pic>
        <p:nvPicPr>
          <p:cNvPr id="20" name="Picture 1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85124" y="4835179"/>
            <a:ext cx="887712" cy="210312"/>
          </a:xfrm>
          <a:prstGeom prst="rect">
            <a:avLst/>
          </a:prstGeom>
        </p:spPr>
      </p:pic>
      <p:pic>
        <p:nvPicPr>
          <p:cNvPr id="21" name="Picture 2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71732" y="4894416"/>
            <a:ext cx="2274367" cy="164592"/>
          </a:xfrm>
          <a:prstGeom prst="rect">
            <a:avLst/>
          </a:prstGeom>
        </p:spPr>
      </p:pic>
      <p:sp>
        <p:nvSpPr>
          <p:cNvPr id="11" name="MSIPCMContentMarking" descr="{&quot;HashCode&quot;:2142556788,&quot;Placement&quot;:&quot;Header&quot;,&quot;Top&quot;:0.0,&quot;Left&quot;:568.392456,&quot;SlideWidth&quot;:720,&quot;SlideHeight&quot;:405}">
            <a:extLst>
              <a:ext uri="{FF2B5EF4-FFF2-40B4-BE49-F238E27FC236}">
                <a16:creationId xmlns:a16="http://schemas.microsoft.com/office/drawing/2014/main" id="{8EDD791E-B881-B3B3-A583-DD2F50A4D818}"/>
              </a:ext>
            </a:extLst>
          </p:cNvPr>
          <p:cNvSpPr txBox="1"/>
          <p:nvPr userDrawn="1"/>
        </p:nvSpPr>
        <p:spPr>
          <a:xfrm>
            <a:off x="7206172" y="19760"/>
            <a:ext cx="1925416" cy="262344"/>
          </a:xfrm>
          <a:prstGeom prst="rect">
            <a:avLst/>
          </a:prstGeom>
          <a:noFill/>
        </p:spPr>
        <p:txBody>
          <a:bodyPr vert="horz" wrap="square" lIns="0" tIns="0" rIns="0" bIns="0" rtlCol="0" anchor="ctr" anchorCtr="1">
            <a:spAutoFit/>
          </a:bodyPr>
          <a:lstStyle/>
          <a:p>
            <a:pPr algn="r">
              <a:spcBef>
                <a:spcPts val="0"/>
              </a:spcBef>
              <a:spcAft>
                <a:spcPts val="0"/>
              </a:spcAft>
            </a:pPr>
            <a:r>
              <a:rPr lang="en-US" sz="1000" dirty="0">
                <a:solidFill>
                  <a:srgbClr val="008000"/>
                </a:solidFill>
                <a:latin typeface="Calibri" panose="020F0502020204030204" pitchFamily="34" charset="0"/>
              </a:rPr>
              <a:t>UNCLASSIFIED / NON CLASSIFIÉ</a:t>
            </a:r>
          </a:p>
        </p:txBody>
      </p:sp>
    </p:spTree>
    <p:extLst>
      <p:ext uri="{BB962C8B-B14F-4D97-AF65-F5344CB8AC3E}">
        <p14:creationId xmlns:p14="http://schemas.microsoft.com/office/powerpoint/2010/main" val="32657036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285"/>
            <a:ext cx="9144000" cy="5148071"/>
          </a:xfrm>
          <a:prstGeom prst="rect">
            <a:avLst/>
          </a:prstGeom>
        </p:spPr>
      </p:pic>
      <p:sp>
        <p:nvSpPr>
          <p:cNvPr id="2" name="Title 1"/>
          <p:cNvSpPr>
            <a:spLocks noGrp="1"/>
          </p:cNvSpPr>
          <p:nvPr>
            <p:ph type="title" hasCustomPrompt="1"/>
          </p:nvPr>
        </p:nvSpPr>
        <p:spPr>
          <a:xfrm>
            <a:off x="137160" y="256032"/>
            <a:ext cx="8869680" cy="365760"/>
          </a:xfrm>
          <a:prstGeom prst="rect">
            <a:avLst/>
          </a:prstGeom>
        </p:spPr>
        <p:txBody>
          <a:bodyPr/>
          <a:lstStyle>
            <a:lvl1pPr>
              <a:defRPr>
                <a:solidFill>
                  <a:srgbClr val="DFE1DF"/>
                </a:solidFill>
              </a:defRPr>
            </a:lvl1pPr>
          </a:lstStyle>
          <a:p>
            <a:r>
              <a:rPr lang="en-US" dirty="0"/>
              <a:t>CLICK TO EDIT MASTER TITLE STYLE</a:t>
            </a:r>
            <a:endParaRPr lang="en-CA" dirty="0"/>
          </a:p>
        </p:txBody>
      </p:sp>
      <p:sp>
        <p:nvSpPr>
          <p:cNvPr id="3" name="Content Placeholder 2"/>
          <p:cNvSpPr>
            <a:spLocks noGrp="1"/>
          </p:cNvSpPr>
          <p:nvPr>
            <p:ph idx="1"/>
          </p:nvPr>
        </p:nvSpPr>
        <p:spPr>
          <a:xfrm>
            <a:off x="137160" y="768096"/>
            <a:ext cx="8869680" cy="3886200"/>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5" name="Rectangle 4"/>
          <p:cNvSpPr/>
          <p:nvPr/>
        </p:nvSpPr>
        <p:spPr>
          <a:xfrm>
            <a:off x="0" y="4722876"/>
            <a:ext cx="9144000" cy="420624"/>
          </a:xfrm>
          <a:prstGeom prst="rect">
            <a:avLst/>
          </a:prstGeom>
          <a:solidFill>
            <a:srgbClr val="1F2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TextBox 5"/>
          <p:cNvSpPr txBox="1"/>
          <p:nvPr/>
        </p:nvSpPr>
        <p:spPr>
          <a:xfrm>
            <a:off x="3657600" y="4922753"/>
            <a:ext cx="1828801" cy="169277"/>
          </a:xfrm>
          <a:prstGeom prst="rect">
            <a:avLst/>
          </a:prstGeom>
          <a:noFill/>
        </p:spPr>
        <p:txBody>
          <a:bodyPr wrap="square" lIns="0" tIns="0" rIns="0" bIns="0" rtlCol="0" anchor="b" anchorCtr="0">
            <a:noAutofit/>
          </a:bodyPr>
          <a:lstStyle/>
          <a:p>
            <a:pPr algn="ctr"/>
            <a:r>
              <a:rPr lang="en-CA" sz="800" dirty="0">
                <a:solidFill>
                  <a:schemeClr val="bg1"/>
                </a:solidFill>
                <a:latin typeface="Helvetica" pitchFamily="34" charset="0"/>
              </a:rPr>
              <a:t>CERRID #######</a:t>
            </a:r>
          </a:p>
        </p:txBody>
      </p:sp>
      <p:sp>
        <p:nvSpPr>
          <p:cNvPr id="7" name="TextBox 6"/>
          <p:cNvSpPr txBox="1"/>
          <p:nvPr/>
        </p:nvSpPr>
        <p:spPr>
          <a:xfrm>
            <a:off x="3657600" y="4778737"/>
            <a:ext cx="1828801" cy="169277"/>
          </a:xfrm>
          <a:prstGeom prst="rect">
            <a:avLst/>
          </a:prstGeom>
          <a:noFill/>
        </p:spPr>
        <p:txBody>
          <a:bodyPr wrap="square" lIns="0" tIns="0" rIns="0" bIns="0" rtlCol="0" anchor="b" anchorCtr="0">
            <a:noAutofit/>
          </a:bodyPr>
          <a:lstStyle/>
          <a:p>
            <a:pPr algn="ctr"/>
            <a:r>
              <a:rPr lang="en-CA" sz="800" dirty="0">
                <a:solidFill>
                  <a:schemeClr val="bg1"/>
                </a:solidFill>
                <a:latin typeface="Helvetica" pitchFamily="34" charset="0"/>
              </a:rPr>
              <a:t>PAGE </a:t>
            </a:r>
            <a:fld id="{35D626B2-6E6C-455B-A75E-0A26EDB1E798}" type="slidenum">
              <a:rPr lang="en-CA" sz="800" smtClean="0">
                <a:solidFill>
                  <a:schemeClr val="bg1"/>
                </a:solidFill>
                <a:latin typeface="Helvetica" pitchFamily="34" charset="0"/>
              </a:rPr>
              <a:t>‹#›</a:t>
            </a:fld>
            <a:endParaRPr lang="en-CA" sz="800" dirty="0">
              <a:solidFill>
                <a:schemeClr val="bg1"/>
              </a:solidFill>
              <a:latin typeface="Helvetica" pitchFamily="34"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85124" y="4835179"/>
            <a:ext cx="887712" cy="210312"/>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3736" y="4872808"/>
            <a:ext cx="1648067" cy="162485"/>
          </a:xfrm>
          <a:prstGeom prst="rect">
            <a:avLst/>
          </a:prstGeom>
        </p:spPr>
      </p:pic>
      <p:sp>
        <p:nvSpPr>
          <p:cNvPr id="12" name="Rectangle 11"/>
          <p:cNvSpPr/>
          <p:nvPr userDrawn="1"/>
        </p:nvSpPr>
        <p:spPr>
          <a:xfrm>
            <a:off x="0" y="4722876"/>
            <a:ext cx="9144000" cy="420624"/>
          </a:xfrm>
          <a:prstGeom prst="rect">
            <a:avLst/>
          </a:prstGeom>
          <a:solidFill>
            <a:srgbClr val="1F2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TextBox 18"/>
          <p:cNvSpPr txBox="1"/>
          <p:nvPr userDrawn="1"/>
        </p:nvSpPr>
        <p:spPr>
          <a:xfrm>
            <a:off x="3657600" y="4731990"/>
            <a:ext cx="1828801" cy="420624"/>
          </a:xfrm>
          <a:prstGeom prst="rect">
            <a:avLst/>
          </a:prstGeom>
          <a:noFill/>
        </p:spPr>
        <p:txBody>
          <a:bodyPr wrap="square" lIns="0" tIns="0" rIns="0" bIns="0" rtlCol="0" anchor="ctr" anchorCtr="0">
            <a:noAutofit/>
          </a:bodyPr>
          <a:lstStyle/>
          <a:p>
            <a:pPr algn="ctr"/>
            <a:fld id="{35D626B2-6E6C-455B-A75E-0A26EDB1E798}" type="slidenum">
              <a:rPr lang="en-CA" sz="700" b="1" smtClean="0">
                <a:solidFill>
                  <a:schemeClr val="bg1"/>
                </a:solidFill>
                <a:latin typeface="Helvetica" pitchFamily="34" charset="0"/>
              </a:rPr>
              <a:t>‹#›</a:t>
            </a:fld>
            <a:endParaRPr lang="en-CA" sz="700" b="1" dirty="0">
              <a:solidFill>
                <a:schemeClr val="bg1"/>
              </a:solidFill>
              <a:latin typeface="Helvetica" pitchFamily="34" charset="0"/>
            </a:endParaRPr>
          </a:p>
        </p:txBody>
      </p:sp>
      <p:pic>
        <p:nvPicPr>
          <p:cNvPr id="20" name="Picture 1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85124" y="4835179"/>
            <a:ext cx="887712" cy="210312"/>
          </a:xfrm>
          <a:prstGeom prst="rect">
            <a:avLst/>
          </a:prstGeom>
        </p:spPr>
      </p:pic>
      <p:pic>
        <p:nvPicPr>
          <p:cNvPr id="21" name="Picture 2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71732" y="4894416"/>
            <a:ext cx="2274367" cy="164592"/>
          </a:xfrm>
          <a:prstGeom prst="rect">
            <a:avLst/>
          </a:prstGeom>
        </p:spPr>
      </p:pic>
      <p:sp>
        <p:nvSpPr>
          <p:cNvPr id="10" name="MSIPCMContentMarking" descr="{&quot;HashCode&quot;:2142556788,&quot;Placement&quot;:&quot;Header&quot;,&quot;Top&quot;:0.0,&quot;Left&quot;:568.392456,&quot;SlideWidth&quot;:720,&quot;SlideHeight&quot;:405}">
            <a:extLst>
              <a:ext uri="{FF2B5EF4-FFF2-40B4-BE49-F238E27FC236}">
                <a16:creationId xmlns:a16="http://schemas.microsoft.com/office/drawing/2014/main" id="{ADEAE968-2E26-9E72-83D1-A65DFE76323F}"/>
              </a:ext>
            </a:extLst>
          </p:cNvPr>
          <p:cNvSpPr txBox="1"/>
          <p:nvPr userDrawn="1"/>
        </p:nvSpPr>
        <p:spPr>
          <a:xfrm>
            <a:off x="7206172" y="19760"/>
            <a:ext cx="1925416" cy="262344"/>
          </a:xfrm>
          <a:prstGeom prst="rect">
            <a:avLst/>
          </a:prstGeom>
          <a:noFill/>
        </p:spPr>
        <p:txBody>
          <a:bodyPr vert="horz" wrap="square" lIns="0" tIns="0" rIns="0" bIns="0" rtlCol="0" anchor="ctr" anchorCtr="1">
            <a:spAutoFit/>
          </a:bodyPr>
          <a:lstStyle/>
          <a:p>
            <a:pPr algn="r">
              <a:spcBef>
                <a:spcPts val="0"/>
              </a:spcBef>
              <a:spcAft>
                <a:spcPts val="0"/>
              </a:spcAft>
            </a:pPr>
            <a:r>
              <a:rPr lang="en-US" sz="1000" dirty="0">
                <a:solidFill>
                  <a:srgbClr val="008000"/>
                </a:solidFill>
                <a:latin typeface="Calibri" panose="020F0502020204030204" pitchFamily="34" charset="0"/>
              </a:rPr>
              <a:t>UNCLASSIFIED / NON CLASSIFIÉ</a:t>
            </a:r>
          </a:p>
        </p:txBody>
      </p:sp>
    </p:spTree>
    <p:extLst>
      <p:ext uri="{BB962C8B-B14F-4D97-AF65-F5344CB8AC3E}">
        <p14:creationId xmlns:p14="http://schemas.microsoft.com/office/powerpoint/2010/main" val="18338289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0"/>
            <a:ext cx="9144000" cy="5148072"/>
          </a:xfrm>
          <a:prstGeom prst="rect">
            <a:avLst/>
          </a:prstGeom>
        </p:spPr>
      </p:pic>
      <p:sp>
        <p:nvSpPr>
          <p:cNvPr id="11" name="Title Placeholder 1"/>
          <p:cNvSpPr>
            <a:spLocks noGrp="1"/>
          </p:cNvSpPr>
          <p:nvPr>
            <p:ph type="title"/>
          </p:nvPr>
        </p:nvSpPr>
        <p:spPr>
          <a:xfrm>
            <a:off x="137160" y="256401"/>
            <a:ext cx="8869680" cy="365760"/>
          </a:xfrm>
          <a:prstGeom prst="rect">
            <a:avLst/>
          </a:prstGeom>
        </p:spPr>
        <p:txBody>
          <a:bodyPr vert="horz" lIns="91440" tIns="0" rIns="91440" bIns="0" rtlCol="0" anchor="t" anchorCtr="0">
            <a:noAutofit/>
          </a:bodyPr>
          <a:lstStyle/>
          <a:p>
            <a:r>
              <a:rPr lang="en-US"/>
              <a:t>Click to edit Master title style</a:t>
            </a:r>
            <a:endParaRPr lang="en-CA" dirty="0"/>
          </a:p>
        </p:txBody>
      </p:sp>
      <p:sp>
        <p:nvSpPr>
          <p:cNvPr id="12" name="Text Placeholder 2"/>
          <p:cNvSpPr>
            <a:spLocks noGrp="1"/>
          </p:cNvSpPr>
          <p:nvPr>
            <p:ph type="body" idx="1"/>
          </p:nvPr>
        </p:nvSpPr>
        <p:spPr>
          <a:xfrm>
            <a:off x="137160" y="771550"/>
            <a:ext cx="8869680" cy="38884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CA" dirty="0"/>
          </a:p>
        </p:txBody>
      </p:sp>
      <p:sp>
        <p:nvSpPr>
          <p:cNvPr id="13" name="Rectangle 12"/>
          <p:cNvSpPr/>
          <p:nvPr/>
        </p:nvSpPr>
        <p:spPr>
          <a:xfrm>
            <a:off x="0" y="4722876"/>
            <a:ext cx="9144000" cy="420624"/>
          </a:xfrm>
          <a:prstGeom prst="rect">
            <a:avLst/>
          </a:prstGeom>
          <a:solidFill>
            <a:srgbClr val="1F2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TextBox 13"/>
          <p:cNvSpPr txBox="1"/>
          <p:nvPr/>
        </p:nvSpPr>
        <p:spPr>
          <a:xfrm>
            <a:off x="3657600" y="4922753"/>
            <a:ext cx="1828801" cy="169277"/>
          </a:xfrm>
          <a:prstGeom prst="rect">
            <a:avLst/>
          </a:prstGeom>
          <a:noFill/>
        </p:spPr>
        <p:txBody>
          <a:bodyPr wrap="square" lIns="0" tIns="0" rIns="0" bIns="0" rtlCol="0" anchor="b" anchorCtr="0">
            <a:noAutofit/>
          </a:bodyPr>
          <a:lstStyle/>
          <a:p>
            <a:pPr algn="ctr"/>
            <a:r>
              <a:rPr lang="en-CA" sz="800" dirty="0">
                <a:solidFill>
                  <a:schemeClr val="bg1"/>
                </a:solidFill>
                <a:latin typeface="Helvetica" pitchFamily="34" charset="0"/>
              </a:rPr>
              <a:t>CERRID #######</a:t>
            </a:r>
          </a:p>
        </p:txBody>
      </p:sp>
      <p:sp>
        <p:nvSpPr>
          <p:cNvPr id="16" name="TextBox 15"/>
          <p:cNvSpPr txBox="1"/>
          <p:nvPr/>
        </p:nvSpPr>
        <p:spPr>
          <a:xfrm>
            <a:off x="3657600" y="4778737"/>
            <a:ext cx="1828801" cy="169277"/>
          </a:xfrm>
          <a:prstGeom prst="rect">
            <a:avLst/>
          </a:prstGeom>
          <a:noFill/>
        </p:spPr>
        <p:txBody>
          <a:bodyPr wrap="square" lIns="0" tIns="0" rIns="0" bIns="0" rtlCol="0" anchor="b" anchorCtr="0">
            <a:noAutofit/>
          </a:bodyPr>
          <a:lstStyle/>
          <a:p>
            <a:pPr algn="ctr"/>
            <a:r>
              <a:rPr lang="en-CA" sz="800" dirty="0">
                <a:solidFill>
                  <a:schemeClr val="bg1"/>
                </a:solidFill>
                <a:latin typeface="Helvetica" pitchFamily="34" charset="0"/>
              </a:rPr>
              <a:t>PAGE </a:t>
            </a:r>
            <a:fld id="{35D626B2-6E6C-455B-A75E-0A26EDB1E798}" type="slidenum">
              <a:rPr lang="en-CA" sz="800" smtClean="0">
                <a:solidFill>
                  <a:schemeClr val="bg1"/>
                </a:solidFill>
                <a:latin typeface="Helvetica" pitchFamily="34" charset="0"/>
              </a:rPr>
              <a:t>‹#›</a:t>
            </a:fld>
            <a:endParaRPr lang="en-CA" sz="800" dirty="0">
              <a:solidFill>
                <a:schemeClr val="bg1"/>
              </a:solidFill>
              <a:latin typeface="Helvetica" pitchFamily="34" charset="0"/>
            </a:endParaRPr>
          </a:p>
        </p:txBody>
      </p:sp>
      <p:pic>
        <p:nvPicPr>
          <p:cNvPr id="18" name="Picture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85124" y="4835179"/>
            <a:ext cx="887712" cy="210312"/>
          </a:xfrm>
          <a:prstGeom prst="rect">
            <a:avLst/>
          </a:prstGeom>
        </p:spPr>
      </p:pic>
      <p:pic>
        <p:nvPicPr>
          <p:cNvPr id="22" name="Picture 2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3736" y="4872808"/>
            <a:ext cx="1648067" cy="162485"/>
          </a:xfrm>
          <a:prstGeom prst="rect">
            <a:avLst/>
          </a:prstGeom>
        </p:spPr>
      </p:pic>
      <p:sp>
        <p:nvSpPr>
          <p:cNvPr id="17" name="Rectangle 16"/>
          <p:cNvSpPr/>
          <p:nvPr/>
        </p:nvSpPr>
        <p:spPr>
          <a:xfrm>
            <a:off x="0" y="4722876"/>
            <a:ext cx="9144000" cy="420624"/>
          </a:xfrm>
          <a:prstGeom prst="rect">
            <a:avLst/>
          </a:prstGeom>
          <a:solidFill>
            <a:srgbClr val="1F2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21" name="Picture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85124" y="4835179"/>
            <a:ext cx="887712" cy="210312"/>
          </a:xfrm>
          <a:prstGeom prst="rect">
            <a:avLst/>
          </a:prstGeom>
        </p:spPr>
      </p:pic>
      <p:sp>
        <p:nvSpPr>
          <p:cNvPr id="27" name="TextBox 26"/>
          <p:cNvSpPr txBox="1"/>
          <p:nvPr/>
        </p:nvSpPr>
        <p:spPr>
          <a:xfrm>
            <a:off x="3657600" y="4731990"/>
            <a:ext cx="1828801" cy="420624"/>
          </a:xfrm>
          <a:prstGeom prst="rect">
            <a:avLst/>
          </a:prstGeom>
          <a:noFill/>
        </p:spPr>
        <p:txBody>
          <a:bodyPr wrap="square" lIns="0" tIns="0" rIns="0" bIns="0" rtlCol="0" anchor="ctr" anchorCtr="0">
            <a:noAutofit/>
          </a:bodyPr>
          <a:lstStyle/>
          <a:p>
            <a:pPr algn="ctr"/>
            <a:fld id="{35D626B2-6E6C-455B-A75E-0A26EDB1E798}" type="slidenum">
              <a:rPr lang="en-CA" sz="700" b="1" smtClean="0">
                <a:solidFill>
                  <a:schemeClr val="bg1"/>
                </a:solidFill>
                <a:latin typeface="Helvetica" pitchFamily="34" charset="0"/>
              </a:rPr>
              <a:t>‹#›</a:t>
            </a:fld>
            <a:endParaRPr lang="en-CA" sz="700" b="1" dirty="0">
              <a:solidFill>
                <a:schemeClr val="bg1"/>
              </a:solidFill>
              <a:latin typeface="Helvetica" pitchFamily="34" charset="0"/>
            </a:endParaRPr>
          </a:p>
        </p:txBody>
      </p:sp>
      <p:pic>
        <p:nvPicPr>
          <p:cNvPr id="19" name="Picture 1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71732" y="4894416"/>
            <a:ext cx="2274367" cy="164592"/>
          </a:xfrm>
          <a:prstGeom prst="rect">
            <a:avLst/>
          </a:prstGeom>
        </p:spPr>
      </p:pic>
      <p:sp>
        <p:nvSpPr>
          <p:cNvPr id="4" name="MSIPCMContentMarking" descr="{&quot;HashCode&quot;:2142556788,&quot;Placement&quot;:&quot;Header&quot;,&quot;Top&quot;:0.0,&quot;Left&quot;:568.392456,&quot;SlideWidth&quot;:720,&quot;SlideHeight&quot;:405}">
            <a:extLst>
              <a:ext uri="{FF2B5EF4-FFF2-40B4-BE49-F238E27FC236}">
                <a16:creationId xmlns:a16="http://schemas.microsoft.com/office/drawing/2014/main" id="{C79A4953-5175-4742-89D5-CE8CFE9BE0AD}"/>
              </a:ext>
            </a:extLst>
          </p:cNvPr>
          <p:cNvSpPr txBox="1"/>
          <p:nvPr userDrawn="1"/>
        </p:nvSpPr>
        <p:spPr>
          <a:xfrm>
            <a:off x="7206172" y="19760"/>
            <a:ext cx="1925416" cy="262344"/>
          </a:xfrm>
          <a:prstGeom prst="rect">
            <a:avLst/>
          </a:prstGeom>
          <a:noFill/>
        </p:spPr>
        <p:txBody>
          <a:bodyPr vert="horz" wrap="square" lIns="0" tIns="0" rIns="0" bIns="0" rtlCol="0" anchor="ctr" anchorCtr="1">
            <a:spAutoFit/>
          </a:bodyPr>
          <a:lstStyle/>
          <a:p>
            <a:pPr algn="r">
              <a:spcBef>
                <a:spcPts val="0"/>
              </a:spcBef>
              <a:spcAft>
                <a:spcPts val="0"/>
              </a:spcAft>
            </a:pPr>
            <a:r>
              <a:rPr lang="en-US" sz="1000" dirty="0">
                <a:solidFill>
                  <a:srgbClr val="008000"/>
                </a:solidFill>
                <a:latin typeface="Calibri" panose="020F0502020204030204" pitchFamily="34" charset="0"/>
              </a:rPr>
              <a:t>UNCLASSIFIED / NON CLASSIFIÉ</a:t>
            </a:r>
          </a:p>
        </p:txBody>
      </p:sp>
    </p:spTree>
    <p:extLst>
      <p:ext uri="{BB962C8B-B14F-4D97-AF65-F5344CB8AC3E}">
        <p14:creationId xmlns:p14="http://schemas.microsoft.com/office/powerpoint/2010/main" val="3022546991"/>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Lst>
  <p:txStyles>
    <p:titleStyle>
      <a:lvl1pPr algn="l" defTabSz="914400" rtl="0" eaLnBrk="1" latinLnBrk="0" hangingPunct="1">
        <a:spcBef>
          <a:spcPct val="0"/>
        </a:spcBef>
        <a:buNone/>
        <a:defRPr sz="2800" b="1" kern="1200">
          <a:solidFill>
            <a:srgbClr val="1F2A44"/>
          </a:solidFill>
          <a:latin typeface="Rajdhani" panose="02000000000000000000" pitchFamily="2" charset="0"/>
          <a:ea typeface="+mj-ea"/>
          <a:cs typeface="Rajdhani" panose="02000000000000000000" pitchFamily="2" charset="0"/>
        </a:defRPr>
      </a:lvl1pPr>
    </p:titleStyle>
    <p:bodyStyle>
      <a:lvl1pPr marL="342900" indent="-342900" algn="l" defTabSz="914400" rtl="0" eaLnBrk="1" latinLnBrk="0" hangingPunct="1">
        <a:spcBef>
          <a:spcPct val="20000"/>
        </a:spcBef>
        <a:buClr>
          <a:srgbClr val="DE4B20"/>
        </a:buClr>
        <a:buFont typeface="Wingdings" panose="05000000000000000000" pitchFamily="2" charset="2"/>
        <a:buChar char=""/>
        <a:defRPr sz="2400" kern="1200">
          <a:solidFill>
            <a:srgbClr val="1F2A44"/>
          </a:solidFill>
          <a:latin typeface="Roboto Condensed" panose="02000000000000000000" pitchFamily="2" charset="0"/>
          <a:ea typeface="Roboto Condensed" panose="02000000000000000000" pitchFamily="2" charset="0"/>
          <a:cs typeface="+mn-cs"/>
        </a:defRPr>
      </a:lvl1pPr>
      <a:lvl2pPr marL="742950" indent="-285750" algn="l" defTabSz="914400" rtl="0" eaLnBrk="1" latinLnBrk="0" hangingPunct="1">
        <a:spcBef>
          <a:spcPct val="20000"/>
        </a:spcBef>
        <a:buClr>
          <a:srgbClr val="4891BC"/>
        </a:buClr>
        <a:buFont typeface="Arial" panose="020B0604020202020204" pitchFamily="34" charset="0"/>
        <a:buChar char="●"/>
        <a:defRPr sz="2000" kern="1200">
          <a:solidFill>
            <a:srgbClr val="1F2A44"/>
          </a:solidFill>
          <a:latin typeface="Roboto Condensed" panose="02000000000000000000" pitchFamily="2" charset="0"/>
          <a:ea typeface="Roboto Condensed" panose="02000000000000000000" pitchFamily="2" charset="0"/>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rgbClr val="1F2A44"/>
          </a:solidFill>
          <a:latin typeface="Roboto Condensed" panose="02000000000000000000" pitchFamily="2" charset="0"/>
          <a:ea typeface="Roboto Condensed" panose="02000000000000000000" pitchFamily="2" charset="0"/>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rgbClr val="1F2A44"/>
          </a:solidFill>
          <a:latin typeface="Roboto Condensed" panose="02000000000000000000" pitchFamily="2" charset="0"/>
          <a:ea typeface="Roboto Condensed" panose="02000000000000000000" pitchFamily="2" charset="0"/>
          <a:cs typeface="+mn-cs"/>
        </a:defRPr>
      </a:lvl4pPr>
      <a:lvl5pPr marL="2057400" indent="-228600" algn="l" defTabSz="914400" rtl="0" eaLnBrk="1" latinLnBrk="0" hangingPunct="1">
        <a:spcBef>
          <a:spcPct val="20000"/>
        </a:spcBef>
        <a:buFont typeface="Arial" panose="020B0604020202020204" pitchFamily="34" charset="0"/>
        <a:buChar char="»"/>
        <a:defRPr sz="1200" kern="1200">
          <a:solidFill>
            <a:srgbClr val="1F2A44"/>
          </a:solidFill>
          <a:latin typeface="Roboto Condensed" panose="02000000000000000000" pitchFamily="2" charset="0"/>
          <a:ea typeface="Roboto Condensed" panose="02000000000000000000" pitchFamily="2" charset="0"/>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angela.mcallister@cyber.gc.ca"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cyber.gc.ca/en/ransomware" TargetMode="External"/><Relationship Id="rId3" Type="http://schemas.openxmlformats.org/officeDocument/2006/relationships/image" Target="../media/image44.png"/><Relationship Id="rId7" Type="http://schemas.openxmlformats.org/officeDocument/2006/relationships/image" Target="../media/image47.jp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46.svg"/><Relationship Id="rId5" Type="http://schemas.openxmlformats.org/officeDocument/2006/relationships/image" Target="../media/image41.png"/><Relationship Id="rId4" Type="http://schemas.openxmlformats.org/officeDocument/2006/relationships/image" Target="../media/image45.svg"/></Relationships>
</file>

<file path=ppt/slides/_rels/slide11.xml.rels><?xml version="1.0" encoding="UTF-8" standalone="yes"?>
<Relationships xmlns="http://schemas.openxmlformats.org/package/2006/relationships"><Relationship Id="rId3" Type="http://schemas.openxmlformats.org/officeDocument/2006/relationships/hyperlink" Target="https://cyber.gc.ca/en/guidance/cyber-threat-bulletin-cyber-centre-urges-canadian-critical-infrastructure-operators-raise" TargetMode="External"/><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49.png"/><Relationship Id="rId4" Type="http://schemas.openxmlformats.org/officeDocument/2006/relationships/image" Target="../media/image48.png"/></Relationships>
</file>

<file path=ppt/slides/_rels/slide12.xml.rels><?xml version="1.0" encoding="UTF-8" standalone="yes"?>
<Relationships xmlns="http://schemas.openxmlformats.org/package/2006/relationships"><Relationship Id="rId3" Type="http://schemas.openxmlformats.org/officeDocument/2006/relationships/hyperlink" Target="https://cyber.gc.ca/en/guidance/cyber-threat-bulletin-cyber-centre-urges-canadian-critical-infrastructure-operators-raise"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51.jpg"/><Relationship Id="rId4" Type="http://schemas.openxmlformats.org/officeDocument/2006/relationships/image" Target="../media/image50.png"/></Relationships>
</file>

<file path=ppt/slides/_rels/slide13.xml.rels><?xml version="1.0" encoding="UTF-8" standalone="yes"?>
<Relationships xmlns="http://schemas.openxmlformats.org/package/2006/relationships"><Relationship Id="rId3" Type="http://schemas.openxmlformats.org/officeDocument/2006/relationships/hyperlink" Target="https://www.cyber.gc.ca/en/guidance/how-identify-misinformation-disinformation-and-malinformation-itsap00300" TargetMode="External"/><Relationship Id="rId7" Type="http://schemas.openxmlformats.org/officeDocument/2006/relationships/image" Target="../media/image55.jp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54.jpg"/><Relationship Id="rId5" Type="http://schemas.openxmlformats.org/officeDocument/2006/relationships/image" Target="../media/image53.jpg"/><Relationship Id="rId4" Type="http://schemas.openxmlformats.org/officeDocument/2006/relationships/image" Target="../media/image52.png"/></Relationships>
</file>

<file path=ppt/slides/_rels/slide14.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59.svg"/><Relationship Id="rId5" Type="http://schemas.openxmlformats.org/officeDocument/2006/relationships/image" Target="../media/image58.png"/><Relationship Id="rId4" Type="http://schemas.openxmlformats.org/officeDocument/2006/relationships/image" Target="../media/image5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openxmlformats.org/officeDocument/2006/relationships/hyperlink" Target="https://cyber.gc.ca/en/guidance/baseline-cyber-security-controls-small-and-medium-organizations" TargetMode="External"/><Relationship Id="rId3" Type="http://schemas.openxmlformats.org/officeDocument/2006/relationships/hyperlink" Target="https://cyber.gc.ca/en/guidance/tips-backing-your-information-itsap40002" TargetMode="External"/><Relationship Id="rId7" Type="http://schemas.openxmlformats.org/officeDocument/2006/relationships/hyperlink" Target="https://cyber.gc.ca/en/guidance/preventative-security-tools-itsap00058" TargetMode="External"/><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hyperlink" Target="https://cyber.gc.ca/en/guidance/developing-your-it-recovery-plan-itsap40004" TargetMode="External"/><Relationship Id="rId5" Type="http://schemas.openxmlformats.org/officeDocument/2006/relationships/hyperlink" Target="https://cyber.gc.ca/en/guidance/how-updates-secure-your-device-itsap10096" TargetMode="External"/><Relationship Id="rId10" Type="http://schemas.openxmlformats.org/officeDocument/2006/relationships/hyperlink" Target="https://www.ic.gc.ca/eic/site/137.nsf/eng/h_00017.html" TargetMode="External"/><Relationship Id="rId4" Type="http://schemas.openxmlformats.org/officeDocument/2006/relationships/hyperlink" Target="https://cyber.gc.ca/en/guidance/secure-your-accounts-and-devices-multi-factor-authentication-itsap30030" TargetMode="External"/><Relationship Id="rId9" Type="http://schemas.openxmlformats.org/officeDocument/2006/relationships/hyperlink" Target="https://ciostrategycouncil.com/standards/cybersecurity-smes/"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hyperlink" Target="mailto:contact@cyber.gc.ca" TargetMode="External"/><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2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hyperlink" Target="https://cyber.gc.ca/fr/cyberincidents" TargetMode="External"/><Relationship Id="rId5" Type="http://schemas.openxmlformats.org/officeDocument/2006/relationships/hyperlink" Target="https://cyber.gc.ca/en/incident-management" TargetMode="External"/><Relationship Id="rId4" Type="http://schemas.openxmlformats.org/officeDocument/2006/relationships/image" Target="../media/image69.png"/></Relationships>
</file>

<file path=ppt/slides/_rels/slide22.xml.rels><?xml version="1.0" encoding="UTF-8" standalone="yes"?>
<Relationships xmlns="http://schemas.openxmlformats.org/package/2006/relationships"><Relationship Id="rId3" Type="http://schemas.openxmlformats.org/officeDocument/2006/relationships/hyperlink" Target="mailto:cyberassessments-evaluationscyber@ps-sp.gc.ca" TargetMode="External"/><Relationship Id="rId2" Type="http://schemas.openxmlformats.org/officeDocument/2006/relationships/notesSlide" Target="../notesSlides/notesSlide21.xml"/><Relationship Id="rId1" Type="http://schemas.openxmlformats.org/officeDocument/2006/relationships/slideLayout" Target="../slideLayouts/slideLayout3.xml"/><Relationship Id="rId5" Type="http://schemas.openxmlformats.org/officeDocument/2006/relationships/image" Target="../media/image71.png"/><Relationship Id="rId4" Type="http://schemas.openxmlformats.org/officeDocument/2006/relationships/image" Target="../media/image70.png"/></Relationships>
</file>

<file path=ppt/slides/_rels/slide2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73.jpeg"/></Relationships>
</file>

<file path=ppt/slides/_rels/slide2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2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8" Type="http://schemas.openxmlformats.org/officeDocument/2006/relationships/hyperlink" Target="http://www.rcmp-grc.gc.ca/" TargetMode="External"/><Relationship Id="rId3" Type="http://schemas.openxmlformats.org/officeDocument/2006/relationships/image" Target="../media/image80.png"/><Relationship Id="rId7" Type="http://schemas.openxmlformats.org/officeDocument/2006/relationships/hyperlink" Target="http://www.antifraudcentre-centreantifraude.ca/" TargetMode="External"/><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69.png"/><Relationship Id="rId9" Type="http://schemas.openxmlformats.org/officeDocument/2006/relationships/hyperlink" Target="https://cyber.gc.ca/"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microsoft.com/office/2007/relationships/hdphoto" Target="../media/hdphoto2.wdp"/></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18" Type="http://schemas.openxmlformats.org/officeDocument/2006/relationships/image" Target="../media/image23.png"/><Relationship Id="rId3" Type="http://schemas.openxmlformats.org/officeDocument/2006/relationships/image" Target="../media/image9.png"/><Relationship Id="rId21" Type="http://schemas.openxmlformats.org/officeDocument/2006/relationships/image" Target="../media/image26.png"/><Relationship Id="rId7" Type="http://schemas.openxmlformats.org/officeDocument/2006/relationships/image" Target="../media/image12.png"/><Relationship Id="rId12" Type="http://schemas.openxmlformats.org/officeDocument/2006/relationships/image" Target="../media/image17.png"/><Relationship Id="rId17" Type="http://schemas.openxmlformats.org/officeDocument/2006/relationships/image" Target="../media/image22.png"/><Relationship Id="rId2" Type="http://schemas.openxmlformats.org/officeDocument/2006/relationships/notesSlide" Target="../notesSlides/notesSlide3.xml"/><Relationship Id="rId16" Type="http://schemas.openxmlformats.org/officeDocument/2006/relationships/image" Target="../media/image21.png"/><Relationship Id="rId20" Type="http://schemas.openxmlformats.org/officeDocument/2006/relationships/image" Target="../media/image25.png"/><Relationship Id="rId1" Type="http://schemas.openxmlformats.org/officeDocument/2006/relationships/slideLayout" Target="../slideLayouts/slideLayout3.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hyperlink" Target="https://www.cse-cst.gc.ca/en" TargetMode="External"/><Relationship Id="rId15" Type="http://schemas.openxmlformats.org/officeDocument/2006/relationships/image" Target="../media/image20.png"/><Relationship Id="rId10" Type="http://schemas.openxmlformats.org/officeDocument/2006/relationships/image" Target="../media/image15.png"/><Relationship Id="rId19" Type="http://schemas.openxmlformats.org/officeDocument/2006/relationships/image" Target="../media/image24.png"/><Relationship Id="rId4" Type="http://schemas.openxmlformats.org/officeDocument/2006/relationships/image" Target="../media/image10.jpeg"/><Relationship Id="rId9" Type="http://schemas.openxmlformats.org/officeDocument/2006/relationships/image" Target="../media/image14.png"/><Relationship Id="rId14" Type="http://schemas.openxmlformats.org/officeDocument/2006/relationships/image" Target="../media/image19.png"/><Relationship Id="rId22" Type="http://schemas.openxmlformats.org/officeDocument/2006/relationships/image" Target="../media/image27.png"/></Relationships>
</file>

<file path=ppt/slides/_rels/slide3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hyperlink" Target="https://www.getcybersafe.gc.ca/en/cyber-security-awareness-month-partners" TargetMode="External"/><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89.png"/></Relationships>
</file>

<file path=ppt/slides/_rels/slide35.xml.rels><?xml version="1.0" encoding="UTF-8" standalone="yes"?>
<Relationships xmlns="http://schemas.openxmlformats.org/package/2006/relationships"><Relationship Id="rId8" Type="http://schemas.openxmlformats.org/officeDocument/2006/relationships/hyperlink" Target="https://cyber.gc.ca/en/guidance/security-considerations-research-and-development-itsap00130" TargetMode="External"/><Relationship Id="rId3" Type="http://schemas.openxmlformats.org/officeDocument/2006/relationships/hyperlink" Target="https://cyber.gc.ca/en/guidance/cyber-threat-bulletin-impact-covid-19-cyber-threat-activity" TargetMode="External"/><Relationship Id="rId7" Type="http://schemas.openxmlformats.org/officeDocument/2006/relationships/hyperlink" Target="https://cyber.gc.ca/en/guidance/using-virtual-desktop-home-and-office-itsap70111" TargetMode="External"/><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hyperlink" Target="https://cyber.gc.ca/en/guidance/national-cyber-threat-assessment-2020" TargetMode="External"/><Relationship Id="rId11" Type="http://schemas.openxmlformats.org/officeDocument/2006/relationships/hyperlink" Target="https://cyber.gc.ca/en/guidance/video-teleconferencing-itsap10216" TargetMode="External"/><Relationship Id="rId5" Type="http://schemas.openxmlformats.org/officeDocument/2006/relationships/hyperlink" Target="https://cyber.gc.ca/en/guidance/cyber-threat-bulletin-ransomware-threat-2021" TargetMode="External"/><Relationship Id="rId10" Type="http://schemas.openxmlformats.org/officeDocument/2006/relationships/hyperlink" Target="https://cyber.gc.ca/en/guidance/cyber-security-tips-remote-work-itsap10116" TargetMode="External"/><Relationship Id="rId4" Type="http://schemas.openxmlformats.org/officeDocument/2006/relationships/hyperlink" Target="https://cyber.gc.ca/en/guidance/cyber-threat-bulletin-modern-ransomware-and-its-evolution" TargetMode="External"/><Relationship Id="rId9" Type="http://schemas.openxmlformats.org/officeDocument/2006/relationships/hyperlink" Target="https://cyber.gc.ca/en/guidance/dont-take-bait-recognize-and-avoid-phishing-attacks" TargetMode="External"/></Relationships>
</file>

<file path=ppt/slides/_rels/slide36.xml.rels><?xml version="1.0" encoding="UTF-8" standalone="yes"?>
<Relationships xmlns="http://schemas.openxmlformats.org/package/2006/relationships"><Relationship Id="rId8" Type="http://schemas.openxmlformats.org/officeDocument/2006/relationships/hyperlink" Target="https://cyber.gc.ca/en/" TargetMode="External"/><Relationship Id="rId3" Type="http://schemas.openxmlformats.org/officeDocument/2006/relationships/hyperlink" Target="https://www.canada.ca/en/public-safety-canada/campaigns/cyberbullying.html?utm_campaign=not-applicable&amp;utm_medium=vanity-url&amp;utm_source=canada-ca_cyberbullying" TargetMode="External"/><Relationship Id="rId7" Type="http://schemas.openxmlformats.org/officeDocument/2006/relationships/hyperlink" Target="https://www.getcybersafe.gc.ca/en" TargetMode="External"/><Relationship Id="rId2" Type="http://schemas.openxmlformats.org/officeDocument/2006/relationships/notesSlide" Target="../notesSlides/notesSlide34.xml"/><Relationship Id="rId1" Type="http://schemas.openxmlformats.org/officeDocument/2006/relationships/slideLayout" Target="../slideLayouts/slideLayout3.xml"/><Relationship Id="rId6" Type="http://schemas.openxmlformats.org/officeDocument/2006/relationships/hyperlink" Target="https://cyber.gc.ca/en/incident-management" TargetMode="External"/><Relationship Id="rId11" Type="http://schemas.openxmlformats.org/officeDocument/2006/relationships/image" Target="../media/image92.png"/><Relationship Id="rId5" Type="http://schemas.openxmlformats.org/officeDocument/2006/relationships/hyperlink" Target="https://www.fightspam.gc.ca/eic/site/030.nsf/frm-eng/MMCN-9EZV6S" TargetMode="External"/><Relationship Id="rId10" Type="http://schemas.openxmlformats.org/officeDocument/2006/relationships/image" Target="../media/image91.png"/><Relationship Id="rId4" Type="http://schemas.openxmlformats.org/officeDocument/2006/relationships/hyperlink" Target="https://www.antifraudcentre-centreantifraude.ca/index-eng.htm" TargetMode="External"/><Relationship Id="rId9" Type="http://schemas.openxmlformats.org/officeDocument/2006/relationships/image" Target="../media/image90.png"/></Relationships>
</file>

<file path=ppt/slides/_rels/slide37.xml.rels><?xml version="1.0" encoding="UTF-8" standalone="yes"?>
<Relationships xmlns="http://schemas.openxmlformats.org/package/2006/relationships"><Relationship Id="rId8" Type="http://schemas.openxmlformats.org/officeDocument/2006/relationships/hyperlink" Target="https://cyber.gc.ca/en/guidance/managing-and-controlling-administrative-privileges-itsap10094" TargetMode="External"/><Relationship Id="rId13" Type="http://schemas.openxmlformats.org/officeDocument/2006/relationships/image" Target="../media/image75.png"/><Relationship Id="rId3" Type="http://schemas.openxmlformats.org/officeDocument/2006/relationships/hyperlink" Target="cyber.gc.ca" TargetMode="External"/><Relationship Id="rId7" Type="http://schemas.openxmlformats.org/officeDocument/2006/relationships/hyperlink" Target="https://cyber.gc.ca/en/guidance/protect-your-organization-malware-itsap00057" TargetMode="External"/><Relationship Id="rId12" Type="http://schemas.openxmlformats.org/officeDocument/2006/relationships/image" Target="../media/image74.png"/><Relationship Id="rId2" Type="http://schemas.openxmlformats.org/officeDocument/2006/relationships/notesSlide" Target="../notesSlides/notesSlide35.xml"/><Relationship Id="rId1" Type="http://schemas.openxmlformats.org/officeDocument/2006/relationships/slideLayout" Target="../slideLayouts/slideLayout3.xml"/><Relationship Id="rId6" Type="http://schemas.openxmlformats.org/officeDocument/2006/relationships/hyperlink" Target="https://cyber.gc.ca/en/guidance/protecting-your-organization-against-denial-service-attacks-itsap80100" TargetMode="External"/><Relationship Id="rId11" Type="http://schemas.openxmlformats.org/officeDocument/2006/relationships/hyperlink" Target="https://cyber.gc.ca/en/guidance/preventative-security-tools-itsap00058" TargetMode="External"/><Relationship Id="rId5" Type="http://schemas.openxmlformats.org/officeDocument/2006/relationships/hyperlink" Target="https://cyber.gc.ca/en/guidance/security-considerations-critical-infrastructure-itsap10100" TargetMode="External"/><Relationship Id="rId10" Type="http://schemas.openxmlformats.org/officeDocument/2006/relationships/hyperlink" Target="https://cyber.gc.ca/en/guidance/baseline-security-requirements-network-security-zones-version-20-itsp80022" TargetMode="External"/><Relationship Id="rId4" Type="http://schemas.openxmlformats.org/officeDocument/2006/relationships/hyperlink" Target="https://cyber.gc.ca/en/guidance/security-considerations-industrial-control-systems-itsap00050" TargetMode="External"/><Relationship Id="rId9" Type="http://schemas.openxmlformats.org/officeDocument/2006/relationships/hyperlink" Target="https://cyber.gc.ca/en/guidance/secure-your-accounts-and-devices-multi-factor-authentication-itsap30030" TargetMode="External"/><Relationship Id="rId14" Type="http://schemas.openxmlformats.org/officeDocument/2006/relationships/image" Target="../media/image7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hyperlink" Target="https://www.rcmp-grc.gc.ca/en" TargetMode="External"/><Relationship Id="rId7" Type="http://schemas.openxmlformats.org/officeDocument/2006/relationships/image" Target="../media/image28.jpe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hyperlink" Target="https://www.ic.gc.ca/eic/site/icgc.nsf/eng/home" TargetMode="External"/><Relationship Id="rId5" Type="http://schemas.openxmlformats.org/officeDocument/2006/relationships/hyperlink" Target="https://www.canada.ca/en/security-intelligence-service.html" TargetMode="External"/><Relationship Id="rId4" Type="http://schemas.openxmlformats.org/officeDocument/2006/relationships/hyperlink" Target="https://www.publicsafety.gc.ca/index-en.aspx"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32.png"/><Relationship Id="rId4" Type="http://schemas.openxmlformats.org/officeDocument/2006/relationships/image" Target="../media/image31.png"/></Relationships>
</file>

<file path=ppt/slides/_rels/slide8.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hyperlink" Target="https://www.cyber.gc.ca/en/guidance/national-cyber-threat-assessment-2023-2024" TargetMode="External"/><Relationship Id="rId7"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 Id="rId9" Type="http://schemas.openxmlformats.org/officeDocument/2006/relationships/image" Target="../media/image38.png"/></Relationships>
</file>

<file path=ppt/slides/_rels/slide9.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hyperlink" Target="https://www.cyber.gc.ca/en/guidance/cyber-threat-bulletin-ransomware-threat-2021" TargetMode="External"/><Relationship Id="rId7" Type="http://schemas.openxmlformats.org/officeDocument/2006/relationships/image" Target="../media/image42.sv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41.png"/><Relationship Id="rId11" Type="http://schemas.openxmlformats.org/officeDocument/2006/relationships/image" Target="../media/image46.svg"/><Relationship Id="rId5" Type="http://schemas.openxmlformats.org/officeDocument/2006/relationships/image" Target="../media/image40.svg"/><Relationship Id="rId10" Type="http://schemas.openxmlformats.org/officeDocument/2006/relationships/image" Target="../media/image45.svg"/><Relationship Id="rId4" Type="http://schemas.openxmlformats.org/officeDocument/2006/relationships/image" Target="../media/image39.png"/><Relationship Id="rId9" Type="http://schemas.openxmlformats.org/officeDocument/2006/relationships/image" Target="../media/image4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4"/>
          <p:cNvSpPr>
            <a:spLocks noGrp="1"/>
          </p:cNvSpPr>
          <p:nvPr>
            <p:ph type="subTitle" idx="1"/>
          </p:nvPr>
        </p:nvSpPr>
        <p:spPr>
          <a:xfrm>
            <a:off x="4495800" y="1779662"/>
            <a:ext cx="4248472" cy="2439392"/>
          </a:xfrm>
        </p:spPr>
        <p:txBody>
          <a:bodyPr anchor="ctr"/>
          <a:lstStyle/>
          <a:p>
            <a:r>
              <a:rPr lang="en-CA" sz="2400" b="1" i="1" dirty="0">
                <a:effectLst/>
                <a:latin typeface="Calibri" panose="020F0502020204030204" pitchFamily="34" charset="0"/>
                <a:ea typeface="Calibri" panose="020F0502020204030204" pitchFamily="34" charset="0"/>
              </a:rPr>
              <a:t>Cyber Threats &amp; Securing your Information</a:t>
            </a:r>
          </a:p>
          <a:p>
            <a:endParaRPr lang="en-CA" sz="1100" b="1" i="1" dirty="0">
              <a:effectLst/>
              <a:latin typeface="Calibri" panose="020F0502020204030204" pitchFamily="34" charset="0"/>
              <a:ea typeface="Calibri" panose="020F0502020204030204" pitchFamily="34" charset="0"/>
            </a:endParaRPr>
          </a:p>
          <a:p>
            <a:r>
              <a:rPr lang="en-CA" sz="1200" i="1" dirty="0">
                <a:latin typeface="Calibri" panose="020F0502020204030204" pitchFamily="34" charset="0"/>
              </a:rPr>
              <a:t>Angela McAllister</a:t>
            </a:r>
            <a:br>
              <a:rPr lang="en-US" sz="1200" dirty="0"/>
            </a:br>
            <a:r>
              <a:rPr lang="en-US" sz="1200" dirty="0">
                <a:hlinkClick r:id="rId3"/>
              </a:rPr>
              <a:t>angela.mcallister@cyber.gc.ca</a:t>
            </a:r>
            <a:r>
              <a:rPr lang="en-US" sz="1200" dirty="0"/>
              <a:t>  </a:t>
            </a:r>
          </a:p>
          <a:p>
            <a:br>
              <a:rPr lang="en-US" sz="1800" dirty="0"/>
            </a:br>
            <a:r>
              <a:rPr lang="en-US" sz="1600" dirty="0"/>
              <a:t>18 October 2023</a:t>
            </a:r>
            <a:endParaRPr lang="en-CA" dirty="0"/>
          </a:p>
        </p:txBody>
      </p:sp>
    </p:spTree>
    <p:extLst>
      <p:ext uri="{BB962C8B-B14F-4D97-AF65-F5344CB8AC3E}">
        <p14:creationId xmlns:p14="http://schemas.microsoft.com/office/powerpoint/2010/main" val="36986248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C75E3-3D0F-4127-B804-BAC83F9D3BF6}"/>
              </a:ext>
            </a:extLst>
          </p:cNvPr>
          <p:cNvSpPr>
            <a:spLocks noGrp="1"/>
          </p:cNvSpPr>
          <p:nvPr>
            <p:ph type="title"/>
          </p:nvPr>
        </p:nvSpPr>
        <p:spPr>
          <a:xfrm>
            <a:off x="814888" y="256032"/>
            <a:ext cx="8869680" cy="365760"/>
          </a:xfrm>
        </p:spPr>
        <p:txBody>
          <a:bodyPr/>
          <a:lstStyle/>
          <a:p>
            <a:r>
              <a:rPr lang="en-US" dirty="0">
                <a:solidFill>
                  <a:schemeClr val="tx2"/>
                </a:solidFill>
              </a:rPr>
              <a:t>RANSOMWARE IS GROWING IN POPULARITY</a:t>
            </a:r>
            <a:endParaRPr lang="en-CA" dirty="0">
              <a:solidFill>
                <a:schemeClr val="tx2"/>
              </a:solidFill>
            </a:endParaRPr>
          </a:p>
        </p:txBody>
      </p:sp>
      <p:grpSp>
        <p:nvGrpSpPr>
          <p:cNvPr id="6" name="Group 5">
            <a:extLst>
              <a:ext uri="{FF2B5EF4-FFF2-40B4-BE49-F238E27FC236}">
                <a16:creationId xmlns:a16="http://schemas.microsoft.com/office/drawing/2014/main" id="{E0042968-E538-4734-B843-C11D979FD82D}"/>
              </a:ext>
            </a:extLst>
          </p:cNvPr>
          <p:cNvGrpSpPr/>
          <p:nvPr/>
        </p:nvGrpSpPr>
        <p:grpSpPr>
          <a:xfrm>
            <a:off x="122920" y="129097"/>
            <a:ext cx="603828" cy="565785"/>
            <a:chOff x="120726" y="0"/>
            <a:chExt cx="955633" cy="905169"/>
          </a:xfrm>
        </p:grpSpPr>
        <p:pic>
          <p:nvPicPr>
            <p:cNvPr id="9" name="Graphic 8" descr="Computer outline">
              <a:extLst>
                <a:ext uri="{FF2B5EF4-FFF2-40B4-BE49-F238E27FC236}">
                  <a16:creationId xmlns:a16="http://schemas.microsoft.com/office/drawing/2014/main" id="{1537199E-A178-4569-A7DC-60443460EBC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0726" y="0"/>
              <a:ext cx="955633" cy="905169"/>
            </a:xfrm>
            <a:prstGeom prst="rect">
              <a:avLst/>
            </a:prstGeom>
          </p:spPr>
        </p:pic>
        <p:pic>
          <p:nvPicPr>
            <p:cNvPr id="10" name="Graphic 9" descr="Money outline">
              <a:extLst>
                <a:ext uri="{FF2B5EF4-FFF2-40B4-BE49-F238E27FC236}">
                  <a16:creationId xmlns:a16="http://schemas.microsoft.com/office/drawing/2014/main" id="{E87D3B4D-39BB-4246-961E-D7E666F80D71}"/>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88181" y="229739"/>
              <a:ext cx="310362" cy="293972"/>
            </a:xfrm>
            <a:prstGeom prst="rect">
              <a:avLst/>
            </a:prstGeom>
          </p:spPr>
        </p:pic>
      </p:grpSp>
      <p:pic>
        <p:nvPicPr>
          <p:cNvPr id="5" name="Picture 4" descr="Chart, bar chart&#10;&#10;Description automatically generated">
            <a:extLst>
              <a:ext uri="{FF2B5EF4-FFF2-40B4-BE49-F238E27FC236}">
                <a16:creationId xmlns:a16="http://schemas.microsoft.com/office/drawing/2014/main" id="{4225D918-F0D2-43CA-AA01-83D68CD50EA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72000" y="971807"/>
            <a:ext cx="4133766" cy="3305805"/>
          </a:xfrm>
          <a:prstGeom prst="rect">
            <a:avLst/>
          </a:prstGeom>
        </p:spPr>
      </p:pic>
      <p:sp>
        <p:nvSpPr>
          <p:cNvPr id="13" name="Content Placeholder 2">
            <a:extLst>
              <a:ext uri="{FF2B5EF4-FFF2-40B4-BE49-F238E27FC236}">
                <a16:creationId xmlns:a16="http://schemas.microsoft.com/office/drawing/2014/main" id="{B6BA4678-A792-40DD-89D3-31FD7300C037}"/>
              </a:ext>
            </a:extLst>
          </p:cNvPr>
          <p:cNvSpPr txBox="1">
            <a:spLocks/>
          </p:cNvSpPr>
          <p:nvPr/>
        </p:nvSpPr>
        <p:spPr>
          <a:xfrm>
            <a:off x="326781" y="971807"/>
            <a:ext cx="3416041" cy="360960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rgbClr val="DE4B20"/>
              </a:buClr>
              <a:buFont typeface="Wingdings" panose="05000000000000000000" pitchFamily="2" charset="2"/>
              <a:buChar char=""/>
              <a:defRPr sz="2400" kern="1200">
                <a:solidFill>
                  <a:srgbClr val="1F2A44"/>
                </a:solidFill>
                <a:latin typeface="Roboto Condensed" panose="02000000000000000000" pitchFamily="2" charset="0"/>
                <a:ea typeface="Roboto Condensed" panose="02000000000000000000" pitchFamily="2" charset="0"/>
                <a:cs typeface="+mn-cs"/>
              </a:defRPr>
            </a:lvl1pPr>
            <a:lvl2pPr marL="742950" indent="-285750" algn="l" defTabSz="914400" rtl="0" eaLnBrk="1" latinLnBrk="0" hangingPunct="1">
              <a:spcBef>
                <a:spcPct val="20000"/>
              </a:spcBef>
              <a:buClr>
                <a:srgbClr val="4891BC"/>
              </a:buClr>
              <a:buFont typeface="Arial" panose="020B0604020202020204" pitchFamily="34" charset="0"/>
              <a:buChar char="●"/>
              <a:defRPr sz="2000" kern="1200">
                <a:solidFill>
                  <a:srgbClr val="1F2A44"/>
                </a:solidFill>
                <a:latin typeface="Roboto Condensed" panose="02000000000000000000" pitchFamily="2" charset="0"/>
                <a:ea typeface="Roboto Condensed" panose="02000000000000000000" pitchFamily="2" charset="0"/>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rgbClr val="1F2A44"/>
                </a:solidFill>
                <a:latin typeface="Roboto Condensed" panose="02000000000000000000" pitchFamily="2" charset="0"/>
                <a:ea typeface="Roboto Condensed" panose="02000000000000000000" pitchFamily="2" charset="0"/>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rgbClr val="1F2A44"/>
                </a:solidFill>
                <a:latin typeface="Roboto Condensed" panose="02000000000000000000" pitchFamily="2" charset="0"/>
                <a:ea typeface="Roboto Condensed" panose="02000000000000000000" pitchFamily="2" charset="0"/>
                <a:cs typeface="+mn-cs"/>
              </a:defRPr>
            </a:lvl4pPr>
            <a:lvl5pPr marL="2057400" indent="-228600" algn="l" defTabSz="914400" rtl="0" eaLnBrk="1" latinLnBrk="0" hangingPunct="1">
              <a:spcBef>
                <a:spcPct val="20000"/>
              </a:spcBef>
              <a:buFont typeface="Arial" panose="020B0604020202020204" pitchFamily="34" charset="0"/>
              <a:buChar char="»"/>
              <a:defRPr sz="1200" kern="1200">
                <a:solidFill>
                  <a:srgbClr val="1F2A44"/>
                </a:solidFill>
                <a:latin typeface="Roboto Condensed" panose="02000000000000000000" pitchFamily="2" charset="0"/>
                <a:ea typeface="Roboto Condensed" panose="02000000000000000000" pitchFamily="2" charset="0"/>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0"/>
              </a:spcBef>
              <a:buNone/>
            </a:pPr>
            <a:r>
              <a:rPr lang="en-US" b="1" u="sng" dirty="0">
                <a:solidFill>
                  <a:schemeClr val="accent2"/>
                </a:solidFill>
                <a:hlinkClick r:id="rId8">
                  <a:extLst>
                    <a:ext uri="{A12FA001-AC4F-418D-AE19-62706E023703}">
                      <ahyp:hlinkClr xmlns:ahyp="http://schemas.microsoft.com/office/drawing/2018/hyperlinkcolor" val="tx"/>
                    </a:ext>
                  </a:extLst>
                </a:hlinkClick>
              </a:rPr>
              <a:t>Ransomware Guidance</a:t>
            </a:r>
            <a:r>
              <a:rPr lang="en-US" u="sng" dirty="0">
                <a:solidFill>
                  <a:schemeClr val="accent2"/>
                </a:solidFill>
                <a:hlinkClick r:id="rId8">
                  <a:extLst>
                    <a:ext uri="{A12FA001-AC4F-418D-AE19-62706E023703}">
                      <ahyp:hlinkClr xmlns:ahyp="http://schemas.microsoft.com/office/drawing/2018/hyperlinkcolor" val="tx"/>
                    </a:ext>
                  </a:extLst>
                </a:hlinkClick>
              </a:rPr>
              <a:t> </a:t>
            </a:r>
            <a:endParaRPr lang="en-US" u="sng" dirty="0">
              <a:solidFill>
                <a:schemeClr val="accent2"/>
              </a:solidFill>
            </a:endParaRPr>
          </a:p>
          <a:p>
            <a:pPr>
              <a:spcBef>
                <a:spcPts val="600"/>
              </a:spcBef>
            </a:pPr>
            <a:r>
              <a:rPr lang="en-US" sz="2000" dirty="0">
                <a:solidFill>
                  <a:schemeClr val="accent4"/>
                </a:solidFill>
              </a:rPr>
              <a:t>Reports</a:t>
            </a:r>
          </a:p>
          <a:p>
            <a:pPr>
              <a:spcBef>
                <a:spcPts val="600"/>
              </a:spcBef>
            </a:pPr>
            <a:r>
              <a:rPr lang="en-US" sz="2000" dirty="0">
                <a:solidFill>
                  <a:schemeClr val="accent4"/>
                </a:solidFill>
              </a:rPr>
              <a:t>Case Study</a:t>
            </a:r>
          </a:p>
          <a:p>
            <a:pPr>
              <a:spcBef>
                <a:spcPts val="600"/>
              </a:spcBef>
            </a:pPr>
            <a:r>
              <a:rPr lang="en-US" sz="2000" dirty="0">
                <a:solidFill>
                  <a:schemeClr val="accent4"/>
                </a:solidFill>
              </a:rPr>
              <a:t>Guidance for Organizations</a:t>
            </a:r>
          </a:p>
          <a:p>
            <a:pPr>
              <a:spcBef>
                <a:spcPts val="600"/>
              </a:spcBef>
            </a:pPr>
            <a:r>
              <a:rPr lang="en-US" sz="2000" dirty="0">
                <a:solidFill>
                  <a:schemeClr val="accent4"/>
                </a:solidFill>
              </a:rPr>
              <a:t>Guidance for Canadians</a:t>
            </a:r>
          </a:p>
          <a:p>
            <a:pPr>
              <a:spcBef>
                <a:spcPts val="600"/>
              </a:spcBef>
            </a:pPr>
            <a:r>
              <a:rPr lang="en-US" sz="2000" dirty="0">
                <a:solidFill>
                  <a:schemeClr val="accent4"/>
                </a:solidFill>
              </a:rPr>
              <a:t>Many more resources</a:t>
            </a:r>
            <a:endParaRPr lang="en-CA" sz="1900" dirty="0">
              <a:cs typeface="Calibri" panose="020F0502020204030204" pitchFamily="34" charset="0"/>
            </a:endParaRPr>
          </a:p>
        </p:txBody>
      </p:sp>
      <p:sp>
        <p:nvSpPr>
          <p:cNvPr id="3" name="TextBox 2">
            <a:extLst>
              <a:ext uri="{FF2B5EF4-FFF2-40B4-BE49-F238E27FC236}">
                <a16:creationId xmlns:a16="http://schemas.microsoft.com/office/drawing/2014/main" id="{5326D8F2-70E1-1A9B-7A82-947141D2D44E}"/>
              </a:ext>
            </a:extLst>
          </p:cNvPr>
          <p:cNvSpPr txBox="1"/>
          <p:nvPr/>
        </p:nvSpPr>
        <p:spPr>
          <a:xfrm>
            <a:off x="5796136" y="4319850"/>
            <a:ext cx="2118337" cy="307777"/>
          </a:xfrm>
          <a:prstGeom prst="rect">
            <a:avLst/>
          </a:prstGeom>
          <a:noFill/>
        </p:spPr>
        <p:txBody>
          <a:bodyPr wrap="none" rtlCol="0">
            <a:spAutoFit/>
          </a:bodyPr>
          <a:lstStyle/>
          <a:p>
            <a:r>
              <a:rPr lang="en-CA" sz="1400" b="1" dirty="0">
                <a:solidFill>
                  <a:schemeClr val="accent4"/>
                </a:solidFill>
              </a:rPr>
              <a:t>Average Ransom Payment</a:t>
            </a:r>
          </a:p>
        </p:txBody>
      </p:sp>
    </p:spTree>
    <p:extLst>
      <p:ext uri="{BB962C8B-B14F-4D97-AF65-F5344CB8AC3E}">
        <p14:creationId xmlns:p14="http://schemas.microsoft.com/office/powerpoint/2010/main" val="40900468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9EF83C-15E9-461A-BEA8-201031D4255B}"/>
              </a:ext>
            </a:extLst>
          </p:cNvPr>
          <p:cNvSpPr>
            <a:spLocks noGrp="1"/>
          </p:cNvSpPr>
          <p:nvPr>
            <p:ph type="title"/>
          </p:nvPr>
        </p:nvSpPr>
        <p:spPr>
          <a:xfrm>
            <a:off x="1002431" y="256031"/>
            <a:ext cx="8869680" cy="365760"/>
          </a:xfrm>
        </p:spPr>
        <p:txBody>
          <a:bodyPr/>
          <a:lstStyle/>
          <a:p>
            <a:r>
              <a:rPr lang="en-CA" dirty="0">
                <a:solidFill>
                  <a:schemeClr val="tx2"/>
                </a:solidFill>
              </a:rPr>
              <a:t>CRITICAL INFRASTRUCTURE (</a:t>
            </a:r>
            <a:r>
              <a:rPr lang="en-CA" dirty="0">
                <a:solidFill>
                  <a:schemeClr val="accent2"/>
                </a:solidFill>
                <a:hlinkClick r:id="rId3">
                  <a:extLst>
                    <a:ext uri="{A12FA001-AC4F-418D-AE19-62706E023703}">
                      <ahyp:hlinkClr xmlns:ahyp="http://schemas.microsoft.com/office/drawing/2018/hyperlinkcolor" val="tx"/>
                    </a:ext>
                  </a:extLst>
                </a:hlinkClick>
              </a:rPr>
              <a:t>LINK</a:t>
            </a:r>
            <a:r>
              <a:rPr lang="en-CA" dirty="0">
                <a:solidFill>
                  <a:schemeClr val="tx2"/>
                </a:solidFill>
              </a:rPr>
              <a:t>)</a:t>
            </a:r>
          </a:p>
        </p:txBody>
      </p:sp>
      <p:sp>
        <p:nvSpPr>
          <p:cNvPr id="3" name="Content Placeholder 2">
            <a:extLst>
              <a:ext uri="{FF2B5EF4-FFF2-40B4-BE49-F238E27FC236}">
                <a16:creationId xmlns:a16="http://schemas.microsoft.com/office/drawing/2014/main" id="{7B7FBE92-BBD7-4DDF-A49F-229FD9A31955}"/>
              </a:ext>
            </a:extLst>
          </p:cNvPr>
          <p:cNvSpPr>
            <a:spLocks noGrp="1"/>
          </p:cNvSpPr>
          <p:nvPr>
            <p:ph idx="1"/>
          </p:nvPr>
        </p:nvSpPr>
        <p:spPr>
          <a:xfrm>
            <a:off x="345562" y="1259829"/>
            <a:ext cx="4218816" cy="3376761"/>
          </a:xfrm>
        </p:spPr>
        <p:txBody>
          <a:bodyPr>
            <a:normAutofit/>
          </a:bodyPr>
          <a:lstStyle/>
          <a:p>
            <a:r>
              <a:rPr lang="en-US" sz="2000" dirty="0"/>
              <a:t>Russia will very likely attack the CI of perceived adversaries</a:t>
            </a:r>
          </a:p>
          <a:p>
            <a:r>
              <a:rPr lang="en-US" sz="2000" dirty="0"/>
              <a:t>Be prepared to isolate CI components and services from the Internet</a:t>
            </a:r>
          </a:p>
          <a:p>
            <a:r>
              <a:rPr lang="en-US" sz="2000" dirty="0"/>
              <a:t>Increase monitoring of your networks</a:t>
            </a:r>
          </a:p>
          <a:p>
            <a:r>
              <a:rPr lang="en-US" sz="2000" dirty="0"/>
              <a:t>Enhance security posture (patch systems, enable logging, etc.)</a:t>
            </a:r>
          </a:p>
          <a:p>
            <a:pPr marL="0" indent="0">
              <a:buNone/>
            </a:pPr>
            <a:endParaRPr lang="en-US" sz="1900" dirty="0"/>
          </a:p>
        </p:txBody>
      </p:sp>
      <p:pic>
        <p:nvPicPr>
          <p:cNvPr id="1026" name="Picture 2">
            <a:extLst>
              <a:ext uri="{FF2B5EF4-FFF2-40B4-BE49-F238E27FC236}">
                <a16:creationId xmlns:a16="http://schemas.microsoft.com/office/drawing/2014/main" id="{EA8D67FE-3A81-4EB3-9E42-985161FFFC0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27314" y="130197"/>
            <a:ext cx="984017" cy="61742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00959034-FD81-91DE-6C1B-96C8E52F5F6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79623" y="1259830"/>
            <a:ext cx="4354070" cy="2891375"/>
          </a:xfrm>
          <a:prstGeom prst="rect">
            <a:avLst/>
          </a:prstGeom>
        </p:spPr>
      </p:pic>
    </p:spTree>
    <p:extLst>
      <p:ext uri="{BB962C8B-B14F-4D97-AF65-F5344CB8AC3E}">
        <p14:creationId xmlns:p14="http://schemas.microsoft.com/office/powerpoint/2010/main" val="35070947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63867-8B57-45E2-BC6F-94AC08D29DCC}"/>
              </a:ext>
            </a:extLst>
          </p:cNvPr>
          <p:cNvSpPr>
            <a:spLocks noGrp="1"/>
          </p:cNvSpPr>
          <p:nvPr>
            <p:ph type="title"/>
          </p:nvPr>
        </p:nvSpPr>
        <p:spPr>
          <a:xfrm>
            <a:off x="886896" y="256032"/>
            <a:ext cx="8869680" cy="365760"/>
          </a:xfrm>
        </p:spPr>
        <p:txBody>
          <a:bodyPr/>
          <a:lstStyle/>
          <a:p>
            <a:r>
              <a:rPr lang="en-CA" dirty="0">
                <a:solidFill>
                  <a:schemeClr val="tx2"/>
                </a:solidFill>
              </a:rPr>
              <a:t>STATE-SPONSORED THREAT ACTORS (</a:t>
            </a:r>
            <a:r>
              <a:rPr lang="en-CA" dirty="0">
                <a:solidFill>
                  <a:schemeClr val="accent2"/>
                </a:solidFill>
                <a:hlinkClick r:id="rId3">
                  <a:extLst>
                    <a:ext uri="{A12FA001-AC4F-418D-AE19-62706E023703}">
                      <ahyp:hlinkClr xmlns:ahyp="http://schemas.microsoft.com/office/drawing/2018/hyperlinkcolor" val="tx"/>
                    </a:ext>
                  </a:extLst>
                </a:hlinkClick>
              </a:rPr>
              <a:t>LINK</a:t>
            </a:r>
            <a:r>
              <a:rPr lang="en-CA" dirty="0">
                <a:solidFill>
                  <a:schemeClr val="tx2"/>
                </a:solidFill>
              </a:rPr>
              <a:t>)</a:t>
            </a:r>
          </a:p>
        </p:txBody>
      </p:sp>
      <p:sp>
        <p:nvSpPr>
          <p:cNvPr id="4" name="Content Placeholder 2">
            <a:extLst>
              <a:ext uri="{FF2B5EF4-FFF2-40B4-BE49-F238E27FC236}">
                <a16:creationId xmlns:a16="http://schemas.microsoft.com/office/drawing/2014/main" id="{F185291A-3D27-4CBA-900B-D8595C56495E}"/>
              </a:ext>
            </a:extLst>
          </p:cNvPr>
          <p:cNvSpPr>
            <a:spLocks noGrp="1"/>
          </p:cNvSpPr>
          <p:nvPr>
            <p:ph idx="1"/>
          </p:nvPr>
        </p:nvSpPr>
        <p:spPr>
          <a:xfrm>
            <a:off x="251520" y="1275606"/>
            <a:ext cx="6059991" cy="3378690"/>
          </a:xfrm>
        </p:spPr>
        <p:txBody>
          <a:bodyPr>
            <a:normAutofit/>
          </a:bodyPr>
          <a:lstStyle/>
          <a:p>
            <a:r>
              <a:rPr lang="en-US" dirty="0"/>
              <a:t>State-sponsored cyber programs of China, Russia, Iran and North Korea pose the greatest cyber threats to Canada</a:t>
            </a:r>
          </a:p>
          <a:p>
            <a:r>
              <a:rPr lang="en-US" dirty="0"/>
              <a:t>Consider your supply chain</a:t>
            </a:r>
          </a:p>
          <a:p>
            <a:r>
              <a:rPr lang="en-US" dirty="0"/>
              <a:t>Know your vendors</a:t>
            </a:r>
          </a:p>
          <a:p>
            <a:r>
              <a:rPr lang="en-US" dirty="0"/>
              <a:t>Communicate your security requirements to your vendors</a:t>
            </a:r>
          </a:p>
          <a:p>
            <a:endParaRPr lang="en-CA" dirty="0"/>
          </a:p>
          <a:p>
            <a:pPr marL="0" indent="0">
              <a:buNone/>
            </a:pPr>
            <a:endParaRPr lang="en-CA" dirty="0">
              <a:cs typeface="Calibri" panose="020F0502020204030204" pitchFamily="34" charset="0"/>
            </a:endParaRPr>
          </a:p>
        </p:txBody>
      </p:sp>
      <p:sp>
        <p:nvSpPr>
          <p:cNvPr id="5" name="TextBox 4">
            <a:extLst>
              <a:ext uri="{FF2B5EF4-FFF2-40B4-BE49-F238E27FC236}">
                <a16:creationId xmlns:a16="http://schemas.microsoft.com/office/drawing/2014/main" id="{8233BE71-75F1-4E86-B480-2D9B8E2E9656}"/>
              </a:ext>
            </a:extLst>
          </p:cNvPr>
          <p:cNvSpPr txBox="1"/>
          <p:nvPr/>
        </p:nvSpPr>
        <p:spPr>
          <a:xfrm>
            <a:off x="291592" y="883738"/>
            <a:ext cx="6059991" cy="369332"/>
          </a:xfrm>
          <a:prstGeom prst="rect">
            <a:avLst/>
          </a:prstGeom>
          <a:noFill/>
        </p:spPr>
        <p:txBody>
          <a:bodyPr wrap="square" rtlCol="0">
            <a:spAutoFit/>
          </a:bodyPr>
          <a:lstStyle/>
          <a:p>
            <a:r>
              <a:rPr lang="en-CA" b="1" i="1" dirty="0">
                <a:solidFill>
                  <a:schemeClr val="tx2"/>
                </a:solidFill>
                <a:latin typeface="Roboto" panose="02000000000000000000" pitchFamily="2" charset="0"/>
                <a:ea typeface="Roboto" panose="02000000000000000000" pitchFamily="2" charset="0"/>
              </a:rPr>
              <a:t>State-sponsored threat activity is impacting Canadians</a:t>
            </a:r>
          </a:p>
        </p:txBody>
      </p:sp>
      <p:pic>
        <p:nvPicPr>
          <p:cNvPr id="2050" name="Picture 2">
            <a:extLst>
              <a:ext uri="{FF2B5EF4-FFF2-40B4-BE49-F238E27FC236}">
                <a16:creationId xmlns:a16="http://schemas.microsoft.com/office/drawing/2014/main" id="{281A6917-56BB-4807-B503-C147B06470D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19700" y="92376"/>
            <a:ext cx="822960" cy="63147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 picture containing company name&#10;&#10;Description automatically generated">
            <a:extLst>
              <a:ext uri="{FF2B5EF4-FFF2-40B4-BE49-F238E27FC236}">
                <a16:creationId xmlns:a16="http://schemas.microsoft.com/office/drawing/2014/main" id="{EF4BC05A-2691-43C4-BF83-16A7DAFDD4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91656" y="1149932"/>
            <a:ext cx="2327148" cy="3150108"/>
          </a:xfrm>
          <a:prstGeom prst="rect">
            <a:avLst/>
          </a:prstGeom>
        </p:spPr>
      </p:pic>
    </p:spTree>
    <p:extLst>
      <p:ext uri="{BB962C8B-B14F-4D97-AF65-F5344CB8AC3E}">
        <p14:creationId xmlns:p14="http://schemas.microsoft.com/office/powerpoint/2010/main" val="8592713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9DD1232-82C3-4DFA-8A4E-FB08EB43F8DD}"/>
              </a:ext>
            </a:extLst>
          </p:cNvPr>
          <p:cNvSpPr txBox="1">
            <a:spLocks/>
          </p:cNvSpPr>
          <p:nvPr/>
        </p:nvSpPr>
        <p:spPr>
          <a:xfrm>
            <a:off x="779857" y="273230"/>
            <a:ext cx="8869680" cy="365760"/>
          </a:xfrm>
          <a:prstGeom prst="rect">
            <a:avLst/>
          </a:prstGeom>
        </p:spPr>
        <p:txBody>
          <a:bodyPr vert="horz" lIns="68580" tIns="0" rIns="68580" bIns="0" rtlCol="0" anchor="t" anchorCtr="0">
            <a:noAutofit/>
          </a:bodyPr>
          <a:lstStyle>
            <a:lvl1pPr algn="l" defTabSz="1219170" rtl="0" eaLnBrk="1" latinLnBrk="0" hangingPunct="1">
              <a:spcBef>
                <a:spcPct val="0"/>
              </a:spcBef>
              <a:buNone/>
              <a:defRPr sz="3733" b="1" kern="1200">
                <a:solidFill>
                  <a:srgbClr val="1F2A44"/>
                </a:solidFill>
                <a:latin typeface="Rajdhani" panose="02000000000000000000" pitchFamily="2" charset="0"/>
                <a:ea typeface="+mj-ea"/>
                <a:cs typeface="Rajdhani" panose="02000000000000000000" pitchFamily="2" charset="0"/>
              </a:defRPr>
            </a:lvl1pPr>
          </a:lstStyle>
          <a:p>
            <a:r>
              <a:rPr lang="en-CA" sz="2800" dirty="0">
                <a:solidFill>
                  <a:schemeClr val="accent4"/>
                </a:solidFill>
              </a:rPr>
              <a:t>MIS, DIS AND MAL INFORMATION (</a:t>
            </a:r>
            <a:r>
              <a:rPr lang="en-CA" sz="2800" dirty="0">
                <a:solidFill>
                  <a:schemeClr val="accent2"/>
                </a:solidFill>
                <a:hlinkClick r:id="rId3">
                  <a:extLst>
                    <a:ext uri="{A12FA001-AC4F-418D-AE19-62706E023703}">
                      <ahyp:hlinkClr xmlns:ahyp="http://schemas.microsoft.com/office/drawing/2018/hyperlinkcolor" val="tx"/>
                    </a:ext>
                  </a:extLst>
                </a:hlinkClick>
              </a:rPr>
              <a:t>LINK</a:t>
            </a:r>
            <a:r>
              <a:rPr lang="en-CA" sz="2800" dirty="0">
                <a:solidFill>
                  <a:schemeClr val="accent4"/>
                </a:solidFill>
              </a:rPr>
              <a:t>)</a:t>
            </a:r>
          </a:p>
        </p:txBody>
      </p:sp>
      <p:sp>
        <p:nvSpPr>
          <p:cNvPr id="10" name="TextBox 9">
            <a:extLst>
              <a:ext uri="{FF2B5EF4-FFF2-40B4-BE49-F238E27FC236}">
                <a16:creationId xmlns:a16="http://schemas.microsoft.com/office/drawing/2014/main" id="{ADCACF8A-AC4B-447F-B256-3DFF2C462849}"/>
              </a:ext>
            </a:extLst>
          </p:cNvPr>
          <p:cNvSpPr txBox="1"/>
          <p:nvPr/>
        </p:nvSpPr>
        <p:spPr>
          <a:xfrm>
            <a:off x="730187" y="945065"/>
            <a:ext cx="7683623" cy="646331"/>
          </a:xfrm>
          <a:prstGeom prst="rect">
            <a:avLst/>
          </a:prstGeom>
          <a:noFill/>
        </p:spPr>
        <p:txBody>
          <a:bodyPr wrap="square" rtlCol="0">
            <a:spAutoFit/>
          </a:bodyPr>
          <a:lstStyle/>
          <a:p>
            <a:pPr algn="ctr"/>
            <a:r>
              <a:rPr lang="en-CA" b="1" i="1" dirty="0">
                <a:solidFill>
                  <a:schemeClr val="accent4"/>
                </a:solidFill>
                <a:latin typeface="Roboto" panose="02000000000000000000" pitchFamily="2" charset="0"/>
                <a:ea typeface="Roboto" panose="02000000000000000000" pitchFamily="2" charset="0"/>
              </a:rPr>
              <a:t>Cyber threat actors are attempting to influence Canadians degrading trust in online spaces.</a:t>
            </a:r>
          </a:p>
        </p:txBody>
      </p:sp>
      <p:pic>
        <p:nvPicPr>
          <p:cNvPr id="3076" name="Picture 4">
            <a:extLst>
              <a:ext uri="{FF2B5EF4-FFF2-40B4-BE49-F238E27FC236}">
                <a16:creationId xmlns:a16="http://schemas.microsoft.com/office/drawing/2014/main" id="{868D5C67-3E3D-46E0-9F02-1897CBB7E31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0" y="116671"/>
            <a:ext cx="865583" cy="678877"/>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27870AC0-B65C-4AAD-A370-D1F2BD08B43A}"/>
              </a:ext>
            </a:extLst>
          </p:cNvPr>
          <p:cNvSpPr/>
          <p:nvPr/>
        </p:nvSpPr>
        <p:spPr>
          <a:xfrm>
            <a:off x="195530" y="2250420"/>
            <a:ext cx="8752938" cy="2409562"/>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CA" sz="1350"/>
          </a:p>
        </p:txBody>
      </p:sp>
      <p:pic>
        <p:nvPicPr>
          <p:cNvPr id="13" name="Picture 12" descr="A picture containing text, clipart&#10;&#10;Description automatically generated">
            <a:extLst>
              <a:ext uri="{FF2B5EF4-FFF2-40B4-BE49-F238E27FC236}">
                <a16:creationId xmlns:a16="http://schemas.microsoft.com/office/drawing/2014/main" id="{7A39B55D-1FF3-4F9D-B538-D8EC994AC3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9314" y="1707270"/>
            <a:ext cx="1089392" cy="1080000"/>
          </a:xfrm>
          <a:prstGeom prst="rect">
            <a:avLst/>
          </a:prstGeom>
        </p:spPr>
      </p:pic>
      <p:pic>
        <p:nvPicPr>
          <p:cNvPr id="15" name="Picture 14" descr="A picture containing text, clipart&#10;&#10;Description automatically generated">
            <a:extLst>
              <a:ext uri="{FF2B5EF4-FFF2-40B4-BE49-F238E27FC236}">
                <a16:creationId xmlns:a16="http://schemas.microsoft.com/office/drawing/2014/main" id="{ED033DCD-A4BB-4A74-93E8-8570CA2EA86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07964" y="1680341"/>
            <a:ext cx="1080000" cy="1080000"/>
          </a:xfrm>
          <a:prstGeom prst="rect">
            <a:avLst/>
          </a:prstGeom>
        </p:spPr>
      </p:pic>
      <p:pic>
        <p:nvPicPr>
          <p:cNvPr id="17" name="Picture 16" descr="A picture containing text, clipart&#10;&#10;Description automatically generated">
            <a:extLst>
              <a:ext uri="{FF2B5EF4-FFF2-40B4-BE49-F238E27FC236}">
                <a16:creationId xmlns:a16="http://schemas.microsoft.com/office/drawing/2014/main" id="{70B92CAB-220C-40B9-B791-5746B7ABF9E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58770" y="1703055"/>
            <a:ext cx="1080000" cy="1080000"/>
          </a:xfrm>
          <a:prstGeom prst="rect">
            <a:avLst/>
          </a:prstGeom>
        </p:spPr>
      </p:pic>
      <p:cxnSp>
        <p:nvCxnSpPr>
          <p:cNvPr id="19" name="Straight Connector 18">
            <a:extLst>
              <a:ext uri="{FF2B5EF4-FFF2-40B4-BE49-F238E27FC236}">
                <a16:creationId xmlns:a16="http://schemas.microsoft.com/office/drawing/2014/main" id="{9410E098-C74F-487C-85B1-CD27D740962D}"/>
              </a:ext>
            </a:extLst>
          </p:cNvPr>
          <p:cNvCxnSpPr>
            <a:cxnSpLocks/>
          </p:cNvCxnSpPr>
          <p:nvPr/>
        </p:nvCxnSpPr>
        <p:spPr>
          <a:xfrm>
            <a:off x="2627784" y="2715766"/>
            <a:ext cx="0" cy="1602986"/>
          </a:xfrm>
          <a:prstGeom prst="line">
            <a:avLst/>
          </a:prstGeom>
          <a:ln w="38100" cap="flat" cmpd="sng" algn="ctr">
            <a:solidFill>
              <a:srgbClr val="DE4B20"/>
            </a:solidFill>
            <a:prstDash val="sysDot"/>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3" name="Straight Connector 22">
            <a:extLst>
              <a:ext uri="{FF2B5EF4-FFF2-40B4-BE49-F238E27FC236}">
                <a16:creationId xmlns:a16="http://schemas.microsoft.com/office/drawing/2014/main" id="{75670D90-E87B-4028-A9B7-8F8F4EC2255D}"/>
              </a:ext>
            </a:extLst>
          </p:cNvPr>
          <p:cNvCxnSpPr>
            <a:cxnSpLocks/>
          </p:cNvCxnSpPr>
          <p:nvPr/>
        </p:nvCxnSpPr>
        <p:spPr>
          <a:xfrm>
            <a:off x="5868144" y="2815735"/>
            <a:ext cx="0" cy="1602986"/>
          </a:xfrm>
          <a:prstGeom prst="line">
            <a:avLst/>
          </a:prstGeom>
          <a:ln w="38100" cap="flat" cmpd="sng" algn="ctr">
            <a:solidFill>
              <a:srgbClr val="DE4B20"/>
            </a:solidFill>
            <a:prstDash val="sysDot"/>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1" name="TextBox 20">
            <a:extLst>
              <a:ext uri="{FF2B5EF4-FFF2-40B4-BE49-F238E27FC236}">
                <a16:creationId xmlns:a16="http://schemas.microsoft.com/office/drawing/2014/main" id="{6F4D3CB8-7667-4C5B-AE36-4F29E2B1BAC7}"/>
              </a:ext>
            </a:extLst>
          </p:cNvPr>
          <p:cNvSpPr txBox="1"/>
          <p:nvPr/>
        </p:nvSpPr>
        <p:spPr>
          <a:xfrm>
            <a:off x="222673" y="2835260"/>
            <a:ext cx="2253648" cy="1200329"/>
          </a:xfrm>
          <a:prstGeom prst="rect">
            <a:avLst/>
          </a:prstGeom>
          <a:noFill/>
        </p:spPr>
        <p:txBody>
          <a:bodyPr wrap="square" rtlCol="0">
            <a:spAutoFit/>
          </a:bodyPr>
          <a:lstStyle/>
          <a:p>
            <a:pPr algn="ctr"/>
            <a:r>
              <a:rPr lang="en-CA" b="1" dirty="0">
                <a:solidFill>
                  <a:schemeClr val="accent2"/>
                </a:solidFill>
                <a:latin typeface="Roboto Condensed" panose="02000000000000000000" pitchFamily="2" charset="0"/>
                <a:ea typeface="Roboto Condensed" panose="02000000000000000000" pitchFamily="2" charset="0"/>
              </a:rPr>
              <a:t>Misinformation</a:t>
            </a:r>
          </a:p>
          <a:p>
            <a:pPr algn="ctr"/>
            <a:r>
              <a:rPr lang="en-CA" dirty="0">
                <a:latin typeface="Roboto Condensed" panose="02000000000000000000" pitchFamily="2" charset="0"/>
                <a:ea typeface="Roboto Condensed" panose="02000000000000000000" pitchFamily="2" charset="0"/>
              </a:rPr>
              <a:t>False information not intended to cause harm</a:t>
            </a:r>
          </a:p>
        </p:txBody>
      </p:sp>
      <p:sp>
        <p:nvSpPr>
          <p:cNvPr id="25" name="TextBox 24">
            <a:extLst>
              <a:ext uri="{FF2B5EF4-FFF2-40B4-BE49-F238E27FC236}">
                <a16:creationId xmlns:a16="http://schemas.microsoft.com/office/drawing/2014/main" id="{A103C745-7564-4C44-996D-F97B4CC85A42}"/>
              </a:ext>
            </a:extLst>
          </p:cNvPr>
          <p:cNvSpPr txBox="1"/>
          <p:nvPr/>
        </p:nvSpPr>
        <p:spPr>
          <a:xfrm>
            <a:off x="2779248" y="2848415"/>
            <a:ext cx="2967175" cy="1754326"/>
          </a:xfrm>
          <a:prstGeom prst="rect">
            <a:avLst/>
          </a:prstGeom>
          <a:noFill/>
        </p:spPr>
        <p:txBody>
          <a:bodyPr wrap="square" rtlCol="0">
            <a:spAutoFit/>
          </a:bodyPr>
          <a:lstStyle/>
          <a:p>
            <a:pPr algn="ctr"/>
            <a:r>
              <a:rPr lang="en-CA" b="1" dirty="0">
                <a:solidFill>
                  <a:schemeClr val="accent2"/>
                </a:solidFill>
                <a:latin typeface="Roboto Condensed" panose="02000000000000000000" pitchFamily="2" charset="0"/>
                <a:ea typeface="Roboto Condensed" panose="02000000000000000000" pitchFamily="2" charset="0"/>
              </a:rPr>
              <a:t>Disinformation</a:t>
            </a:r>
          </a:p>
          <a:p>
            <a:pPr algn="ctr"/>
            <a:r>
              <a:rPr lang="en-CA" dirty="0">
                <a:latin typeface="Roboto Condensed" panose="02000000000000000000" pitchFamily="2" charset="0"/>
                <a:ea typeface="Roboto Condensed" panose="02000000000000000000" pitchFamily="2" charset="0"/>
              </a:rPr>
              <a:t>False information intended to manipulate cause damage, or guide people, organizations and countries in the wrong direction</a:t>
            </a:r>
          </a:p>
        </p:txBody>
      </p:sp>
      <p:sp>
        <p:nvSpPr>
          <p:cNvPr id="26" name="TextBox 25">
            <a:extLst>
              <a:ext uri="{FF2B5EF4-FFF2-40B4-BE49-F238E27FC236}">
                <a16:creationId xmlns:a16="http://schemas.microsoft.com/office/drawing/2014/main" id="{6E28D790-0E32-4E59-963D-EA8CCEF16587}"/>
              </a:ext>
            </a:extLst>
          </p:cNvPr>
          <p:cNvSpPr txBox="1"/>
          <p:nvPr/>
        </p:nvSpPr>
        <p:spPr>
          <a:xfrm>
            <a:off x="5991738" y="2815735"/>
            <a:ext cx="2919285" cy="1754326"/>
          </a:xfrm>
          <a:prstGeom prst="rect">
            <a:avLst/>
          </a:prstGeom>
          <a:noFill/>
        </p:spPr>
        <p:txBody>
          <a:bodyPr wrap="square" rtlCol="0">
            <a:spAutoFit/>
          </a:bodyPr>
          <a:lstStyle/>
          <a:p>
            <a:pPr algn="ctr"/>
            <a:r>
              <a:rPr lang="en-CA" b="1" dirty="0">
                <a:solidFill>
                  <a:schemeClr val="accent2"/>
                </a:solidFill>
                <a:latin typeface="Roboto Condensed" panose="02000000000000000000" pitchFamily="2" charset="0"/>
                <a:ea typeface="Roboto Condensed" panose="02000000000000000000" pitchFamily="2" charset="0"/>
              </a:rPr>
              <a:t>Malinformation</a:t>
            </a:r>
          </a:p>
          <a:p>
            <a:pPr algn="ctr"/>
            <a:r>
              <a:rPr lang="en-CA" dirty="0">
                <a:latin typeface="Roboto Condensed" panose="02000000000000000000" pitchFamily="2" charset="0"/>
                <a:ea typeface="Roboto Condensed" panose="02000000000000000000" pitchFamily="2" charset="0"/>
              </a:rPr>
              <a:t>Information that stems from the truth but is often exaggerated in a way that misleads and causes potential harm</a:t>
            </a:r>
          </a:p>
        </p:txBody>
      </p:sp>
    </p:spTree>
    <p:extLst>
      <p:ext uri="{BB962C8B-B14F-4D97-AF65-F5344CB8AC3E}">
        <p14:creationId xmlns:p14="http://schemas.microsoft.com/office/powerpoint/2010/main" val="147136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B794D3-5EB5-412E-A9E9-A3D6AA1B4FC4}"/>
              </a:ext>
            </a:extLst>
          </p:cNvPr>
          <p:cNvSpPr>
            <a:spLocks noGrp="1"/>
          </p:cNvSpPr>
          <p:nvPr>
            <p:ph type="title"/>
          </p:nvPr>
        </p:nvSpPr>
        <p:spPr>
          <a:xfrm>
            <a:off x="958904" y="256032"/>
            <a:ext cx="8869680" cy="365760"/>
          </a:xfrm>
        </p:spPr>
        <p:txBody>
          <a:bodyPr/>
          <a:lstStyle/>
          <a:p>
            <a:r>
              <a:rPr lang="en-US" dirty="0"/>
              <a:t>DISRUPTIVE</a:t>
            </a:r>
            <a:r>
              <a:rPr lang="en-US" dirty="0">
                <a:solidFill>
                  <a:schemeClr val="accent4"/>
                </a:solidFill>
              </a:rPr>
              <a:t> TECHNOLIGIES</a:t>
            </a:r>
          </a:p>
        </p:txBody>
      </p:sp>
      <p:sp>
        <p:nvSpPr>
          <p:cNvPr id="3" name="Content Placeholder 2">
            <a:extLst>
              <a:ext uri="{FF2B5EF4-FFF2-40B4-BE49-F238E27FC236}">
                <a16:creationId xmlns:a16="http://schemas.microsoft.com/office/drawing/2014/main" id="{AA048BBD-368E-4E0B-9840-F485CBF9A5F1}"/>
              </a:ext>
            </a:extLst>
          </p:cNvPr>
          <p:cNvSpPr>
            <a:spLocks noGrp="1"/>
          </p:cNvSpPr>
          <p:nvPr>
            <p:ph idx="1"/>
          </p:nvPr>
        </p:nvSpPr>
        <p:spPr>
          <a:xfrm>
            <a:off x="323528" y="1504654"/>
            <a:ext cx="4434840" cy="3121565"/>
          </a:xfrm>
        </p:spPr>
        <p:txBody>
          <a:bodyPr>
            <a:normAutofit/>
          </a:bodyPr>
          <a:lstStyle/>
          <a:p>
            <a:r>
              <a:rPr lang="en-US" sz="2000" dirty="0"/>
              <a:t>Digital Assets are targets and tools for cyber threat actors</a:t>
            </a:r>
          </a:p>
          <a:p>
            <a:r>
              <a:rPr lang="en-US" sz="2000" dirty="0"/>
              <a:t>Machine Learning automations can be deceived and exploited</a:t>
            </a:r>
          </a:p>
          <a:p>
            <a:r>
              <a:rPr lang="en-US" sz="2000" dirty="0"/>
              <a:t>Quantum Computing threatens our current methods for ensuring cyber security of information systems</a:t>
            </a:r>
          </a:p>
          <a:p>
            <a:r>
              <a:rPr lang="en-US" sz="2000" dirty="0" err="1"/>
              <a:t>ChatGPT</a:t>
            </a:r>
            <a:r>
              <a:rPr lang="en-US" sz="2000" dirty="0"/>
              <a:t>???</a:t>
            </a:r>
          </a:p>
          <a:p>
            <a:endParaRPr lang="en-US" sz="2000" dirty="0"/>
          </a:p>
          <a:p>
            <a:endParaRPr lang="en-CA" sz="2000" dirty="0"/>
          </a:p>
          <a:p>
            <a:pPr marL="0" indent="0">
              <a:lnSpc>
                <a:spcPct val="107000"/>
              </a:lnSpc>
              <a:spcAft>
                <a:spcPts val="600"/>
              </a:spcAft>
              <a:buNone/>
            </a:pPr>
            <a:endParaRPr lang="en-US" sz="2000" dirty="0"/>
          </a:p>
        </p:txBody>
      </p:sp>
      <p:pic>
        <p:nvPicPr>
          <p:cNvPr id="5" name="Picture 2">
            <a:extLst>
              <a:ext uri="{FF2B5EF4-FFF2-40B4-BE49-F238E27FC236}">
                <a16:creationId xmlns:a16="http://schemas.microsoft.com/office/drawing/2014/main" id="{BECC44A2-33AD-43ED-938F-1CBCAF3ED2C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0" y="78344"/>
            <a:ext cx="925830" cy="61602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BC52787A-1F11-4CB7-9842-1DDCDBD48501}"/>
              </a:ext>
            </a:extLst>
          </p:cNvPr>
          <p:cNvSpPr txBox="1"/>
          <p:nvPr/>
        </p:nvSpPr>
        <p:spPr>
          <a:xfrm>
            <a:off x="500227" y="928886"/>
            <a:ext cx="7683623" cy="369332"/>
          </a:xfrm>
          <a:prstGeom prst="rect">
            <a:avLst/>
          </a:prstGeom>
          <a:noFill/>
        </p:spPr>
        <p:txBody>
          <a:bodyPr wrap="square" rtlCol="0">
            <a:spAutoFit/>
          </a:bodyPr>
          <a:lstStyle/>
          <a:p>
            <a:r>
              <a:rPr lang="en-CA" b="1" i="1" dirty="0">
                <a:solidFill>
                  <a:schemeClr val="tx2"/>
                </a:solidFill>
                <a:latin typeface="Roboto" panose="02000000000000000000" pitchFamily="2" charset="0"/>
                <a:ea typeface="Roboto" panose="02000000000000000000" pitchFamily="2" charset="0"/>
              </a:rPr>
              <a:t>New opportunities and new threats</a:t>
            </a:r>
          </a:p>
        </p:txBody>
      </p:sp>
      <p:grpSp>
        <p:nvGrpSpPr>
          <p:cNvPr id="4" name="Group 3">
            <a:extLst>
              <a:ext uri="{FF2B5EF4-FFF2-40B4-BE49-F238E27FC236}">
                <a16:creationId xmlns:a16="http://schemas.microsoft.com/office/drawing/2014/main" id="{E1904510-2867-5647-A63D-62B54AE8DB64}"/>
              </a:ext>
            </a:extLst>
          </p:cNvPr>
          <p:cNvGrpSpPr/>
          <p:nvPr/>
        </p:nvGrpSpPr>
        <p:grpSpPr>
          <a:xfrm>
            <a:off x="5796136" y="814214"/>
            <a:ext cx="2592288" cy="3515072"/>
            <a:chOff x="6197214" y="1406362"/>
            <a:chExt cx="1817155" cy="2594500"/>
          </a:xfrm>
        </p:grpSpPr>
        <p:grpSp>
          <p:nvGrpSpPr>
            <p:cNvPr id="6" name="Group 5">
              <a:extLst>
                <a:ext uri="{FF2B5EF4-FFF2-40B4-BE49-F238E27FC236}">
                  <a16:creationId xmlns:a16="http://schemas.microsoft.com/office/drawing/2014/main" id="{FF3EFBD5-780F-08A3-ADF4-60A22B927D3D}"/>
                </a:ext>
              </a:extLst>
            </p:cNvPr>
            <p:cNvGrpSpPr/>
            <p:nvPr/>
          </p:nvGrpSpPr>
          <p:grpSpPr>
            <a:xfrm>
              <a:off x="6228184" y="1406362"/>
              <a:ext cx="1786185" cy="805026"/>
              <a:chOff x="5580112" y="1139094"/>
              <a:chExt cx="1368802" cy="630000"/>
            </a:xfrm>
          </p:grpSpPr>
          <p:cxnSp>
            <p:nvCxnSpPr>
              <p:cNvPr id="18" name="Straight Connector 17">
                <a:extLst>
                  <a:ext uri="{FF2B5EF4-FFF2-40B4-BE49-F238E27FC236}">
                    <a16:creationId xmlns:a16="http://schemas.microsoft.com/office/drawing/2014/main" id="{D3A70D9A-2B44-E752-D351-B23A33791C53}"/>
                  </a:ext>
                </a:extLst>
              </p:cNvPr>
              <p:cNvCxnSpPr>
                <a:cxnSpLocks/>
              </p:cNvCxnSpPr>
              <p:nvPr/>
            </p:nvCxnSpPr>
            <p:spPr>
              <a:xfrm>
                <a:off x="6206570" y="1454094"/>
                <a:ext cx="742344" cy="0"/>
              </a:xfrm>
              <a:prstGeom prst="line">
                <a:avLst/>
              </a:prstGeom>
              <a:ln w="19050"/>
            </p:spPr>
            <p:style>
              <a:lnRef idx="1">
                <a:schemeClr val="accent2"/>
              </a:lnRef>
              <a:fillRef idx="0">
                <a:schemeClr val="accent2"/>
              </a:fillRef>
              <a:effectRef idx="0">
                <a:schemeClr val="accent2"/>
              </a:effectRef>
              <a:fontRef idx="minor">
                <a:schemeClr val="tx1"/>
              </a:fontRef>
            </p:style>
          </p:cxnSp>
          <p:grpSp>
            <p:nvGrpSpPr>
              <p:cNvPr id="19" name="Group 18">
                <a:extLst>
                  <a:ext uri="{FF2B5EF4-FFF2-40B4-BE49-F238E27FC236}">
                    <a16:creationId xmlns:a16="http://schemas.microsoft.com/office/drawing/2014/main" id="{61A7B657-9CA4-275C-3159-2D716DA03A98}"/>
                  </a:ext>
                </a:extLst>
              </p:cNvPr>
              <p:cNvGrpSpPr/>
              <p:nvPr/>
            </p:nvGrpSpPr>
            <p:grpSpPr>
              <a:xfrm>
                <a:off x="5580112" y="1139094"/>
                <a:ext cx="630000" cy="630000"/>
                <a:chOff x="6302242" y="1370327"/>
                <a:chExt cx="630000" cy="630000"/>
              </a:xfrm>
            </p:grpSpPr>
            <p:pic>
              <p:nvPicPr>
                <p:cNvPr id="20" name="Picture 19">
                  <a:extLst>
                    <a:ext uri="{FF2B5EF4-FFF2-40B4-BE49-F238E27FC236}">
                      <a16:creationId xmlns:a16="http://schemas.microsoft.com/office/drawing/2014/main" id="{3CA73FBF-1E5E-5EED-D581-C1FE66983B77}"/>
                    </a:ext>
                  </a:extLst>
                </p:cNvPr>
                <p:cNvPicPr>
                  <a:picLocks noChangeAspect="1"/>
                </p:cNvPicPr>
                <p:nvPr/>
              </p:nvPicPr>
              <p:blipFill rotWithShape="1">
                <a:blip r:embed="rId4"/>
                <a:srcRect l="24744" t="12494" r="20201" b="14129"/>
                <a:stretch/>
              </p:blipFill>
              <p:spPr>
                <a:xfrm>
                  <a:off x="6333730" y="1377955"/>
                  <a:ext cx="567024" cy="617731"/>
                </a:xfrm>
                <a:prstGeom prst="rect">
                  <a:avLst/>
                </a:prstGeom>
              </p:spPr>
            </p:pic>
            <p:sp>
              <p:nvSpPr>
                <p:cNvPr id="21" name="Oval 20">
                  <a:extLst>
                    <a:ext uri="{FF2B5EF4-FFF2-40B4-BE49-F238E27FC236}">
                      <a16:creationId xmlns:a16="http://schemas.microsoft.com/office/drawing/2014/main" id="{3E712192-8430-FA7E-26FB-041D8AB5E81B}"/>
                    </a:ext>
                  </a:extLst>
                </p:cNvPr>
                <p:cNvSpPr/>
                <p:nvPr/>
              </p:nvSpPr>
              <p:spPr>
                <a:xfrm>
                  <a:off x="6302242" y="1370327"/>
                  <a:ext cx="630000" cy="630000"/>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cxnSp>
          <p:nvCxnSpPr>
            <p:cNvPr id="8" name="Straight Connector 7">
              <a:extLst>
                <a:ext uri="{FF2B5EF4-FFF2-40B4-BE49-F238E27FC236}">
                  <a16:creationId xmlns:a16="http://schemas.microsoft.com/office/drawing/2014/main" id="{B9CD6A60-35F2-B8EF-6BCF-7A26C408D320}"/>
                </a:ext>
              </a:extLst>
            </p:cNvPr>
            <p:cNvCxnSpPr>
              <a:cxnSpLocks/>
            </p:cNvCxnSpPr>
            <p:nvPr/>
          </p:nvCxnSpPr>
          <p:spPr>
            <a:xfrm>
              <a:off x="7994691" y="1808876"/>
              <a:ext cx="0" cy="1786982"/>
            </a:xfrm>
            <a:prstGeom prst="line">
              <a:avLst/>
            </a:prstGeom>
            <a:ln w="19050"/>
          </p:spPr>
          <p:style>
            <a:lnRef idx="1">
              <a:schemeClr val="accent2"/>
            </a:lnRef>
            <a:fillRef idx="0">
              <a:schemeClr val="accent2"/>
            </a:fillRef>
            <a:effectRef idx="0">
              <a:schemeClr val="accent2"/>
            </a:effectRef>
            <a:fontRef idx="minor">
              <a:schemeClr val="tx1"/>
            </a:fontRef>
          </p:style>
        </p:cxnSp>
        <p:cxnSp>
          <p:nvCxnSpPr>
            <p:cNvPr id="10" name="Straight Connector 9">
              <a:extLst>
                <a:ext uri="{FF2B5EF4-FFF2-40B4-BE49-F238E27FC236}">
                  <a16:creationId xmlns:a16="http://schemas.microsoft.com/office/drawing/2014/main" id="{C295BD0D-7EB3-4639-02B8-EB8A5AE6074E}"/>
                </a:ext>
              </a:extLst>
            </p:cNvPr>
            <p:cNvCxnSpPr>
              <a:cxnSpLocks/>
            </p:cNvCxnSpPr>
            <p:nvPr/>
          </p:nvCxnSpPr>
          <p:spPr>
            <a:xfrm flipV="1">
              <a:off x="7526986" y="2712098"/>
              <a:ext cx="467705" cy="1"/>
            </a:xfrm>
            <a:prstGeom prst="line">
              <a:avLst/>
            </a:prstGeom>
            <a:ln w="19050"/>
          </p:spPr>
          <p:style>
            <a:lnRef idx="1">
              <a:schemeClr val="accent2"/>
            </a:lnRef>
            <a:fillRef idx="0">
              <a:schemeClr val="accent2"/>
            </a:fillRef>
            <a:effectRef idx="0">
              <a:schemeClr val="accent2"/>
            </a:effectRef>
            <a:fontRef idx="minor">
              <a:schemeClr val="tx1"/>
            </a:fontRef>
          </p:style>
        </p:cxnSp>
        <p:grpSp>
          <p:nvGrpSpPr>
            <p:cNvPr id="11" name="Group 10">
              <a:extLst>
                <a:ext uri="{FF2B5EF4-FFF2-40B4-BE49-F238E27FC236}">
                  <a16:creationId xmlns:a16="http://schemas.microsoft.com/office/drawing/2014/main" id="{A0270730-EE13-E7AB-10D0-3F29AD81A71C}"/>
                </a:ext>
              </a:extLst>
            </p:cNvPr>
            <p:cNvGrpSpPr/>
            <p:nvPr/>
          </p:nvGrpSpPr>
          <p:grpSpPr>
            <a:xfrm>
              <a:off x="6710225" y="2309589"/>
              <a:ext cx="822104" cy="805026"/>
              <a:chOff x="6254493" y="1942715"/>
              <a:chExt cx="599498" cy="537991"/>
            </a:xfrm>
          </p:grpSpPr>
          <p:pic>
            <p:nvPicPr>
              <p:cNvPr id="16" name="Graphic 15" descr="Artificial Intelligence outline">
                <a:extLst>
                  <a:ext uri="{FF2B5EF4-FFF2-40B4-BE49-F238E27FC236}">
                    <a16:creationId xmlns:a16="http://schemas.microsoft.com/office/drawing/2014/main" id="{D7C79EAA-46A8-3502-EBF6-E566D83A8C9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316349" y="1965966"/>
                <a:ext cx="491487" cy="491487"/>
              </a:xfrm>
              <a:prstGeom prst="rect">
                <a:avLst/>
              </a:prstGeom>
            </p:spPr>
          </p:pic>
          <p:sp>
            <p:nvSpPr>
              <p:cNvPr id="17" name="Oval 16">
                <a:extLst>
                  <a:ext uri="{FF2B5EF4-FFF2-40B4-BE49-F238E27FC236}">
                    <a16:creationId xmlns:a16="http://schemas.microsoft.com/office/drawing/2014/main" id="{3AA92181-7422-B87B-5543-B33261FA4B21}"/>
                  </a:ext>
                </a:extLst>
              </p:cNvPr>
              <p:cNvSpPr/>
              <p:nvPr/>
            </p:nvSpPr>
            <p:spPr>
              <a:xfrm>
                <a:off x="6254493" y="1942715"/>
                <a:ext cx="599498" cy="537991"/>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cxnSp>
          <p:nvCxnSpPr>
            <p:cNvPr id="12" name="Straight Connector 11">
              <a:extLst>
                <a:ext uri="{FF2B5EF4-FFF2-40B4-BE49-F238E27FC236}">
                  <a16:creationId xmlns:a16="http://schemas.microsoft.com/office/drawing/2014/main" id="{818AA47A-5EA5-7EFB-93E1-FAB4BB891C51}"/>
                </a:ext>
              </a:extLst>
            </p:cNvPr>
            <p:cNvCxnSpPr>
              <a:cxnSpLocks/>
            </p:cNvCxnSpPr>
            <p:nvPr/>
          </p:nvCxnSpPr>
          <p:spPr>
            <a:xfrm>
              <a:off x="7019317" y="3595859"/>
              <a:ext cx="975374" cy="0"/>
            </a:xfrm>
            <a:prstGeom prst="line">
              <a:avLst/>
            </a:prstGeom>
            <a:ln w="19050"/>
          </p:spPr>
          <p:style>
            <a:lnRef idx="1">
              <a:schemeClr val="accent2"/>
            </a:lnRef>
            <a:fillRef idx="0">
              <a:schemeClr val="accent2"/>
            </a:fillRef>
            <a:effectRef idx="0">
              <a:schemeClr val="accent2"/>
            </a:effectRef>
            <a:fontRef idx="minor">
              <a:schemeClr val="tx1"/>
            </a:fontRef>
          </p:style>
        </p:cxnSp>
        <p:grpSp>
          <p:nvGrpSpPr>
            <p:cNvPr id="13" name="Group 12">
              <a:extLst>
                <a:ext uri="{FF2B5EF4-FFF2-40B4-BE49-F238E27FC236}">
                  <a16:creationId xmlns:a16="http://schemas.microsoft.com/office/drawing/2014/main" id="{2D9082FB-0B69-93DB-48DB-00A5956B9027}"/>
                </a:ext>
              </a:extLst>
            </p:cNvPr>
            <p:cNvGrpSpPr/>
            <p:nvPr/>
          </p:nvGrpSpPr>
          <p:grpSpPr>
            <a:xfrm>
              <a:off x="6197214" y="3195836"/>
              <a:ext cx="822103" cy="805026"/>
              <a:chOff x="6254493" y="2518778"/>
              <a:chExt cx="599498" cy="537991"/>
            </a:xfrm>
          </p:grpSpPr>
          <p:pic>
            <p:nvPicPr>
              <p:cNvPr id="14" name="Picture 13">
                <a:extLst>
                  <a:ext uri="{FF2B5EF4-FFF2-40B4-BE49-F238E27FC236}">
                    <a16:creationId xmlns:a16="http://schemas.microsoft.com/office/drawing/2014/main" id="{722CE546-D218-2489-7E74-2FF5B1791106}"/>
                  </a:ext>
                </a:extLst>
              </p:cNvPr>
              <p:cNvPicPr>
                <a:picLocks noChangeAspect="1"/>
              </p:cNvPicPr>
              <p:nvPr/>
            </p:nvPicPr>
            <p:blipFill>
              <a:blip r:embed="rId7">
                <a:extLst>
                  <a:ext uri="{BEBA8EAE-BF5A-486C-A8C5-ECC9F3942E4B}">
                    <a14:imgProps xmlns:a14="http://schemas.microsoft.com/office/drawing/2010/main">
                      <a14:imgLayer r:embed="rId8">
                        <a14:imgEffect>
                          <a14:colorTemperature colorTemp="6877"/>
                        </a14:imgEffect>
                        <a14:imgEffect>
                          <a14:saturation sat="94000"/>
                        </a14:imgEffect>
                      </a14:imgLayer>
                    </a14:imgProps>
                  </a:ext>
                </a:extLst>
              </a:blip>
              <a:stretch>
                <a:fillRect/>
              </a:stretch>
            </p:blipFill>
            <p:spPr>
              <a:xfrm>
                <a:off x="6316060" y="2598539"/>
                <a:ext cx="492066" cy="375140"/>
              </a:xfrm>
              <a:prstGeom prst="rect">
                <a:avLst/>
              </a:prstGeom>
            </p:spPr>
          </p:pic>
          <p:sp>
            <p:nvSpPr>
              <p:cNvPr id="15" name="Oval 14">
                <a:extLst>
                  <a:ext uri="{FF2B5EF4-FFF2-40B4-BE49-F238E27FC236}">
                    <a16:creationId xmlns:a16="http://schemas.microsoft.com/office/drawing/2014/main" id="{D69E5AD7-C369-53A5-0011-5093A1CE8F6A}"/>
                  </a:ext>
                </a:extLst>
              </p:cNvPr>
              <p:cNvSpPr/>
              <p:nvPr/>
            </p:nvSpPr>
            <p:spPr>
              <a:xfrm>
                <a:off x="6254493" y="2518778"/>
                <a:ext cx="599498" cy="537991"/>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grpSp>
      <p:sp>
        <p:nvSpPr>
          <p:cNvPr id="22" name="TextBox 21">
            <a:extLst>
              <a:ext uri="{FF2B5EF4-FFF2-40B4-BE49-F238E27FC236}">
                <a16:creationId xmlns:a16="http://schemas.microsoft.com/office/drawing/2014/main" id="{8B5970F8-192A-0535-39C8-123277961190}"/>
              </a:ext>
            </a:extLst>
          </p:cNvPr>
          <p:cNvSpPr txBox="1"/>
          <p:nvPr/>
        </p:nvSpPr>
        <p:spPr>
          <a:xfrm>
            <a:off x="5180728" y="2499742"/>
            <a:ext cx="1342291" cy="369332"/>
          </a:xfrm>
          <a:prstGeom prst="rect">
            <a:avLst/>
          </a:prstGeom>
          <a:noFill/>
        </p:spPr>
        <p:txBody>
          <a:bodyPr wrap="none" rtlCol="0">
            <a:spAutoFit/>
          </a:bodyPr>
          <a:lstStyle/>
          <a:p>
            <a:r>
              <a:rPr lang="en-CA" dirty="0"/>
              <a:t>Shorten text</a:t>
            </a:r>
          </a:p>
        </p:txBody>
      </p:sp>
    </p:spTree>
    <p:extLst>
      <p:ext uri="{BB962C8B-B14F-4D97-AF65-F5344CB8AC3E}">
        <p14:creationId xmlns:p14="http://schemas.microsoft.com/office/powerpoint/2010/main" val="6899579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68A8911-4839-40AC-AE5E-154B89149B75}"/>
              </a:ext>
            </a:extLst>
          </p:cNvPr>
          <p:cNvSpPr>
            <a:spLocks noGrp="1"/>
          </p:cNvSpPr>
          <p:nvPr>
            <p:ph idx="1"/>
          </p:nvPr>
        </p:nvSpPr>
        <p:spPr>
          <a:xfrm>
            <a:off x="137160" y="339502"/>
            <a:ext cx="8869680" cy="4314794"/>
          </a:xfrm>
        </p:spPr>
        <p:txBody>
          <a:bodyPr anchor="t">
            <a:normAutofit/>
          </a:bodyPr>
          <a:lstStyle/>
          <a:p>
            <a:pPr marL="0" indent="0" algn="ctr">
              <a:buNone/>
            </a:pPr>
            <a:r>
              <a:rPr lang="en-CA" sz="3600" b="1" dirty="0"/>
              <a:t>Best Practices</a:t>
            </a:r>
          </a:p>
        </p:txBody>
      </p:sp>
      <p:sp>
        <p:nvSpPr>
          <p:cNvPr id="6" name="Oval 5">
            <a:extLst>
              <a:ext uri="{FF2B5EF4-FFF2-40B4-BE49-F238E27FC236}">
                <a16:creationId xmlns:a16="http://schemas.microsoft.com/office/drawing/2014/main" id="{F5970AEE-B125-4A54-9090-F8904349C2FB}"/>
              </a:ext>
            </a:extLst>
          </p:cNvPr>
          <p:cNvSpPr/>
          <p:nvPr/>
        </p:nvSpPr>
        <p:spPr>
          <a:xfrm>
            <a:off x="3635896" y="2067694"/>
            <a:ext cx="1378068" cy="1378068"/>
          </a:xfrm>
          <a:prstGeom prst="ellipse">
            <a:avLst/>
          </a:prstGeom>
          <a:solidFill>
            <a:schemeClr val="bg1"/>
          </a:solidFill>
          <a:ln w="38100">
            <a:solidFill>
              <a:schemeClr val="tx2"/>
            </a:soli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Rectangle 6">
            <a:extLst>
              <a:ext uri="{FF2B5EF4-FFF2-40B4-BE49-F238E27FC236}">
                <a16:creationId xmlns:a16="http://schemas.microsoft.com/office/drawing/2014/main" id="{F15D5E21-7B7B-4096-98BE-7B4A6CAF8752}"/>
              </a:ext>
            </a:extLst>
          </p:cNvPr>
          <p:cNvSpPr/>
          <p:nvPr/>
        </p:nvSpPr>
        <p:spPr>
          <a:xfrm>
            <a:off x="4015829" y="2202730"/>
            <a:ext cx="618201" cy="1107996"/>
          </a:xfrm>
          <a:prstGeom prst="rect">
            <a:avLst/>
          </a:prstGeom>
          <a:noFill/>
        </p:spPr>
        <p:txBody>
          <a:bodyPr wrap="square" lIns="91440" tIns="45720" rIns="91440" bIns="45720">
            <a:spAutoFit/>
          </a:bodyPr>
          <a:lstStyle/>
          <a:p>
            <a:pPr algn="ctr"/>
            <a:r>
              <a:rPr lang="en-US" sz="6600" b="1" spc="50" dirty="0">
                <a:ln w="9525" cmpd="sng">
                  <a:solidFill>
                    <a:schemeClr val="accent1"/>
                  </a:solidFill>
                  <a:prstDash val="solid"/>
                </a:ln>
                <a:solidFill>
                  <a:srgbClr val="70AD47">
                    <a:tint val="1000"/>
                  </a:srgbClr>
                </a:solidFill>
                <a:effectLst>
                  <a:glow rad="139700">
                    <a:schemeClr val="accent1">
                      <a:satMod val="175000"/>
                      <a:alpha val="40000"/>
                    </a:schemeClr>
                  </a:glow>
                </a:effectLst>
              </a:rPr>
              <a:t>3</a:t>
            </a:r>
            <a:endParaRPr lang="en-US" sz="6600" b="1" cap="none" spc="50" dirty="0">
              <a:ln w="9525" cmpd="sng">
                <a:solidFill>
                  <a:schemeClr val="accent1"/>
                </a:solidFill>
                <a:prstDash val="solid"/>
              </a:ln>
              <a:solidFill>
                <a:srgbClr val="70AD47">
                  <a:tint val="1000"/>
                </a:srgbClr>
              </a:solidFill>
              <a:effectLst>
                <a:glow rad="139700">
                  <a:schemeClr val="accent1">
                    <a:satMod val="175000"/>
                    <a:alpha val="40000"/>
                  </a:schemeClr>
                </a:glow>
              </a:effectLst>
            </a:endParaRPr>
          </a:p>
        </p:txBody>
      </p:sp>
    </p:spTree>
    <p:extLst>
      <p:ext uri="{BB962C8B-B14F-4D97-AF65-F5344CB8AC3E}">
        <p14:creationId xmlns:p14="http://schemas.microsoft.com/office/powerpoint/2010/main" val="20813967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HOW CAN I PROTECT MY ORGANIZATION?</a:t>
            </a:r>
            <a:r>
              <a:rPr lang="en-CA" sz="2400" dirty="0"/>
              <a:t>	</a:t>
            </a:r>
          </a:p>
        </p:txBody>
      </p:sp>
      <p:sp>
        <p:nvSpPr>
          <p:cNvPr id="6" name="Rectangle 5">
            <a:extLst>
              <a:ext uri="{FF2B5EF4-FFF2-40B4-BE49-F238E27FC236}">
                <a16:creationId xmlns:a16="http://schemas.microsoft.com/office/drawing/2014/main" id="{621D8FCF-C317-45FC-A5DB-54686AF47F3B}"/>
              </a:ext>
            </a:extLst>
          </p:cNvPr>
          <p:cNvSpPr/>
          <p:nvPr/>
        </p:nvSpPr>
        <p:spPr>
          <a:xfrm>
            <a:off x="447097" y="969971"/>
            <a:ext cx="8017419" cy="431940"/>
          </a:xfrm>
          <a:prstGeom prst="rect">
            <a:avLst/>
          </a:prstGeom>
          <a:solidFill>
            <a:schemeClr val="bg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CA" sz="1725" b="1" dirty="0">
                <a:latin typeface="Roboto" panose="02000000000000000000" pitchFamily="2" charset="0"/>
                <a:ea typeface="Roboto" panose="02000000000000000000" pitchFamily="2" charset="0"/>
              </a:rPr>
              <a:t>Regularly back up your data and store off-line </a:t>
            </a:r>
            <a:r>
              <a:rPr lang="en-CA" sz="1725" b="1" dirty="0">
                <a:solidFill>
                  <a:srgbClr val="FFFF00"/>
                </a:solidFill>
                <a:latin typeface="Roboto" panose="02000000000000000000" pitchFamily="2" charset="0"/>
                <a:ea typeface="Roboto" panose="02000000000000000000" pitchFamily="2" charset="0"/>
                <a:hlinkClick r:id="rId3">
                  <a:extLst>
                    <a:ext uri="{A12FA001-AC4F-418D-AE19-62706E023703}">
                      <ahyp:hlinkClr xmlns:ahyp="http://schemas.microsoft.com/office/drawing/2018/hyperlinkcolor" val="tx"/>
                    </a:ext>
                  </a:extLst>
                </a:hlinkClick>
              </a:rPr>
              <a:t>LINK</a:t>
            </a:r>
            <a:endParaRPr lang="en-CA" sz="1725" b="1" dirty="0">
              <a:solidFill>
                <a:srgbClr val="FFFF00"/>
              </a:solidFill>
              <a:latin typeface="Roboto" panose="02000000000000000000" pitchFamily="2" charset="0"/>
              <a:ea typeface="Roboto" panose="02000000000000000000" pitchFamily="2" charset="0"/>
            </a:endParaRPr>
          </a:p>
        </p:txBody>
      </p:sp>
      <p:sp>
        <p:nvSpPr>
          <p:cNvPr id="8" name="Rectangle 7">
            <a:extLst>
              <a:ext uri="{FF2B5EF4-FFF2-40B4-BE49-F238E27FC236}">
                <a16:creationId xmlns:a16="http://schemas.microsoft.com/office/drawing/2014/main" id="{26B60B7F-72C0-4253-989C-314A1C116B5A}"/>
              </a:ext>
            </a:extLst>
          </p:cNvPr>
          <p:cNvSpPr/>
          <p:nvPr/>
        </p:nvSpPr>
        <p:spPr>
          <a:xfrm>
            <a:off x="447097" y="1459382"/>
            <a:ext cx="8017419" cy="431940"/>
          </a:xfrm>
          <a:prstGeom prst="rect">
            <a:avLst/>
          </a:prstGeom>
          <a:solidFill>
            <a:schemeClr val="accent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CA" sz="1725" b="1" dirty="0">
                <a:latin typeface="Roboto" panose="02000000000000000000" pitchFamily="2" charset="0"/>
                <a:ea typeface="Roboto" panose="02000000000000000000" pitchFamily="2" charset="0"/>
              </a:rPr>
              <a:t>Use strong and unique passwords, implement MFA </a:t>
            </a:r>
            <a:r>
              <a:rPr lang="en-CA" sz="1725" b="1" dirty="0">
                <a:solidFill>
                  <a:srgbClr val="FFFF00"/>
                </a:solidFill>
                <a:latin typeface="Roboto" panose="02000000000000000000" pitchFamily="2" charset="0"/>
                <a:ea typeface="Roboto" panose="02000000000000000000" pitchFamily="2" charset="0"/>
                <a:hlinkClick r:id="rId4">
                  <a:extLst>
                    <a:ext uri="{A12FA001-AC4F-418D-AE19-62706E023703}">
                      <ahyp:hlinkClr xmlns:ahyp="http://schemas.microsoft.com/office/drawing/2018/hyperlinkcolor" val="tx"/>
                    </a:ext>
                  </a:extLst>
                </a:hlinkClick>
              </a:rPr>
              <a:t>LINK</a:t>
            </a:r>
            <a:endParaRPr lang="en-CA" sz="1725" b="1" dirty="0">
              <a:solidFill>
                <a:srgbClr val="FFFF00"/>
              </a:solidFill>
              <a:latin typeface="Roboto" panose="02000000000000000000" pitchFamily="2" charset="0"/>
              <a:ea typeface="Roboto" panose="02000000000000000000" pitchFamily="2" charset="0"/>
            </a:endParaRPr>
          </a:p>
        </p:txBody>
      </p:sp>
      <p:sp>
        <p:nvSpPr>
          <p:cNvPr id="9" name="Rectangle 8">
            <a:extLst>
              <a:ext uri="{FF2B5EF4-FFF2-40B4-BE49-F238E27FC236}">
                <a16:creationId xmlns:a16="http://schemas.microsoft.com/office/drawing/2014/main" id="{4EBDF3C0-BBA9-4473-A203-060AB0BEED74}"/>
              </a:ext>
            </a:extLst>
          </p:cNvPr>
          <p:cNvSpPr/>
          <p:nvPr/>
        </p:nvSpPr>
        <p:spPr>
          <a:xfrm>
            <a:off x="447097" y="1948793"/>
            <a:ext cx="8017419" cy="431940"/>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CA" sz="1725" b="1" dirty="0">
                <a:latin typeface="Roboto" panose="02000000000000000000" pitchFamily="2" charset="0"/>
                <a:ea typeface="Roboto" panose="02000000000000000000" pitchFamily="2" charset="0"/>
              </a:rPr>
              <a:t>Update and patch systems </a:t>
            </a:r>
            <a:r>
              <a:rPr lang="en-CA" sz="1725" b="1" dirty="0">
                <a:solidFill>
                  <a:srgbClr val="FFFF00"/>
                </a:solidFill>
                <a:latin typeface="Roboto" panose="02000000000000000000" pitchFamily="2" charset="0"/>
                <a:ea typeface="Roboto" panose="02000000000000000000" pitchFamily="2" charset="0"/>
                <a:hlinkClick r:id="rId5">
                  <a:extLst>
                    <a:ext uri="{A12FA001-AC4F-418D-AE19-62706E023703}">
                      <ahyp:hlinkClr xmlns:ahyp="http://schemas.microsoft.com/office/drawing/2018/hyperlinkcolor" val="tx"/>
                    </a:ext>
                  </a:extLst>
                </a:hlinkClick>
              </a:rPr>
              <a:t>LINK</a:t>
            </a:r>
            <a:r>
              <a:rPr lang="en-CA" sz="1725" b="1" dirty="0">
                <a:latin typeface="Roboto" panose="02000000000000000000" pitchFamily="2" charset="0"/>
                <a:ea typeface="Roboto" panose="02000000000000000000" pitchFamily="2" charset="0"/>
              </a:rPr>
              <a:t>	</a:t>
            </a:r>
          </a:p>
        </p:txBody>
      </p:sp>
      <p:sp>
        <p:nvSpPr>
          <p:cNvPr id="10" name="Rectangle 9">
            <a:extLst>
              <a:ext uri="{FF2B5EF4-FFF2-40B4-BE49-F238E27FC236}">
                <a16:creationId xmlns:a16="http://schemas.microsoft.com/office/drawing/2014/main" id="{A1978A6B-FA51-4878-AC37-C7070ED1E03D}"/>
              </a:ext>
            </a:extLst>
          </p:cNvPr>
          <p:cNvSpPr/>
          <p:nvPr/>
        </p:nvSpPr>
        <p:spPr>
          <a:xfrm>
            <a:off x="447097" y="2438204"/>
            <a:ext cx="8017419" cy="431940"/>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CA" sz="1725" b="1" dirty="0">
                <a:latin typeface="Roboto" panose="02000000000000000000" pitchFamily="2" charset="0"/>
                <a:ea typeface="Roboto" panose="02000000000000000000" pitchFamily="2" charset="0"/>
              </a:rPr>
              <a:t>Have an Incident Response Plan (and test it!) </a:t>
            </a:r>
            <a:r>
              <a:rPr lang="en-CA" sz="1725" b="1" dirty="0">
                <a:solidFill>
                  <a:srgbClr val="FFFF00"/>
                </a:solidFill>
                <a:latin typeface="Roboto" panose="02000000000000000000" pitchFamily="2" charset="0"/>
                <a:ea typeface="Roboto" panose="02000000000000000000" pitchFamily="2" charset="0"/>
                <a:hlinkClick r:id="rId6">
                  <a:extLst>
                    <a:ext uri="{A12FA001-AC4F-418D-AE19-62706E023703}">
                      <ahyp:hlinkClr xmlns:ahyp="http://schemas.microsoft.com/office/drawing/2018/hyperlinkcolor" val="tx"/>
                    </a:ext>
                  </a:extLst>
                </a:hlinkClick>
              </a:rPr>
              <a:t>LINK</a:t>
            </a:r>
            <a:endParaRPr lang="en-CA" sz="1725" b="1" dirty="0">
              <a:solidFill>
                <a:srgbClr val="FFFF00"/>
              </a:solidFill>
              <a:latin typeface="Roboto" panose="02000000000000000000" pitchFamily="2" charset="0"/>
              <a:ea typeface="Roboto" panose="02000000000000000000" pitchFamily="2" charset="0"/>
            </a:endParaRPr>
          </a:p>
        </p:txBody>
      </p:sp>
      <p:sp>
        <p:nvSpPr>
          <p:cNvPr id="11" name="Rectangle 10">
            <a:extLst>
              <a:ext uri="{FF2B5EF4-FFF2-40B4-BE49-F238E27FC236}">
                <a16:creationId xmlns:a16="http://schemas.microsoft.com/office/drawing/2014/main" id="{479A4E0A-1737-4DA2-92C7-D761B7F0F3B6}"/>
              </a:ext>
            </a:extLst>
          </p:cNvPr>
          <p:cNvSpPr/>
          <p:nvPr/>
        </p:nvSpPr>
        <p:spPr>
          <a:xfrm>
            <a:off x="447097" y="2927615"/>
            <a:ext cx="8017419" cy="431940"/>
          </a:xfrm>
          <a:prstGeom prst="rect">
            <a:avLst/>
          </a:prstGeom>
          <a:solidFill>
            <a:schemeClr val="bg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CA" sz="1725" b="1" dirty="0">
                <a:latin typeface="Roboto" panose="02000000000000000000" pitchFamily="2" charset="0"/>
                <a:ea typeface="Roboto" panose="02000000000000000000" pitchFamily="2" charset="0"/>
              </a:rPr>
              <a:t>Use security tools </a:t>
            </a:r>
            <a:r>
              <a:rPr lang="en-CA" sz="1725" b="1" dirty="0">
                <a:solidFill>
                  <a:srgbClr val="FFFF00"/>
                </a:solidFill>
                <a:latin typeface="Roboto" panose="02000000000000000000" pitchFamily="2" charset="0"/>
                <a:ea typeface="Roboto" panose="02000000000000000000" pitchFamily="2" charset="0"/>
                <a:hlinkClick r:id="rId7">
                  <a:extLst>
                    <a:ext uri="{A12FA001-AC4F-418D-AE19-62706E023703}">
                      <ahyp:hlinkClr xmlns:ahyp="http://schemas.microsoft.com/office/drawing/2018/hyperlinkcolor" val="tx"/>
                    </a:ext>
                  </a:extLst>
                </a:hlinkClick>
              </a:rPr>
              <a:t>LINK</a:t>
            </a:r>
            <a:r>
              <a:rPr lang="en-CA" sz="1725" b="1" dirty="0">
                <a:latin typeface="Roboto" panose="02000000000000000000" pitchFamily="2" charset="0"/>
                <a:ea typeface="Roboto" panose="02000000000000000000" pitchFamily="2" charset="0"/>
              </a:rPr>
              <a:t> </a:t>
            </a:r>
          </a:p>
        </p:txBody>
      </p:sp>
      <p:sp>
        <p:nvSpPr>
          <p:cNvPr id="14" name="TextBox 13">
            <a:extLst>
              <a:ext uri="{FF2B5EF4-FFF2-40B4-BE49-F238E27FC236}">
                <a16:creationId xmlns:a16="http://schemas.microsoft.com/office/drawing/2014/main" id="{64F88379-C262-493E-8B60-61055238E688}"/>
              </a:ext>
            </a:extLst>
          </p:cNvPr>
          <p:cNvSpPr txBox="1"/>
          <p:nvPr/>
        </p:nvSpPr>
        <p:spPr>
          <a:xfrm>
            <a:off x="1458597" y="3593846"/>
            <a:ext cx="5994418" cy="738664"/>
          </a:xfrm>
          <a:prstGeom prst="rect">
            <a:avLst/>
          </a:prstGeom>
          <a:noFill/>
        </p:spPr>
        <p:txBody>
          <a:bodyPr wrap="square" rtlCol="0">
            <a:spAutoFit/>
          </a:bodyPr>
          <a:lstStyle/>
          <a:p>
            <a:pPr algn="ctr"/>
            <a:r>
              <a:rPr lang="en-CA" sz="1400" b="1" dirty="0">
                <a:latin typeface="Roboto" panose="02000000000000000000" pitchFamily="2" charset="0"/>
                <a:ea typeface="Roboto" panose="02000000000000000000" pitchFamily="2" charset="0"/>
                <a:cs typeface="Rajdhani" panose="02000000000000000000" pitchFamily="2" charset="0"/>
              </a:rPr>
              <a:t>Cyber Center’s </a:t>
            </a:r>
            <a:r>
              <a:rPr lang="en-CA" sz="1400" b="1" dirty="0">
                <a:solidFill>
                  <a:schemeClr val="accent1"/>
                </a:solidFill>
                <a:latin typeface="Roboto" panose="02000000000000000000" pitchFamily="2" charset="0"/>
                <a:ea typeface="Roboto" panose="02000000000000000000" pitchFamily="2" charset="0"/>
                <a:cs typeface="Rajdhani" panose="02000000000000000000" pitchFamily="2" charset="0"/>
                <a:hlinkClick r:id="rId8">
                  <a:extLst>
                    <a:ext uri="{A12FA001-AC4F-418D-AE19-62706E023703}">
                      <ahyp:hlinkClr xmlns:ahyp="http://schemas.microsoft.com/office/drawing/2018/hyperlinkcolor" val="tx"/>
                    </a:ext>
                  </a:extLst>
                </a:hlinkClick>
              </a:rPr>
              <a:t>Baseline Cyber Security Controls for SM</a:t>
            </a:r>
            <a:r>
              <a:rPr lang="en-CA" sz="1400" b="1" dirty="0">
                <a:solidFill>
                  <a:schemeClr val="accent1"/>
                </a:solidFill>
                <a:latin typeface="Roboto" panose="02000000000000000000" pitchFamily="2" charset="0"/>
                <a:ea typeface="Roboto" panose="02000000000000000000" pitchFamily="2" charset="0"/>
                <a:cs typeface="Rajdhani" panose="02000000000000000000" pitchFamily="2" charset="0"/>
              </a:rPr>
              <a:t>O</a:t>
            </a:r>
          </a:p>
          <a:p>
            <a:pPr algn="ctr"/>
            <a:r>
              <a:rPr lang="en-CA" sz="1400" b="1" dirty="0">
                <a:latin typeface="Roboto" panose="02000000000000000000" pitchFamily="2" charset="0"/>
                <a:ea typeface="Roboto" panose="02000000000000000000" pitchFamily="2" charset="0"/>
                <a:cs typeface="Rajdhani" panose="02000000000000000000" pitchFamily="2" charset="0"/>
              </a:rPr>
              <a:t>National Standard </a:t>
            </a:r>
            <a:r>
              <a:rPr lang="en-CA" sz="1400" b="1" dirty="0">
                <a:solidFill>
                  <a:schemeClr val="accent1"/>
                </a:solidFill>
                <a:latin typeface="Roboto" panose="02000000000000000000" pitchFamily="2" charset="0"/>
                <a:ea typeface="Roboto" panose="02000000000000000000" pitchFamily="2" charset="0"/>
                <a:cs typeface="Rajdhani" panose="02000000000000000000" pitchFamily="2" charset="0"/>
                <a:hlinkClick r:id="rId9">
                  <a:extLst>
                    <a:ext uri="{A12FA001-AC4F-418D-AE19-62706E023703}">
                      <ahyp:hlinkClr xmlns:ahyp="http://schemas.microsoft.com/office/drawing/2018/hyperlinkcolor" val="tx"/>
                    </a:ext>
                  </a:extLst>
                </a:hlinkClick>
              </a:rPr>
              <a:t>CAN/CIOC 104:2021</a:t>
            </a:r>
            <a:endParaRPr lang="en-CA" sz="1400" b="1" dirty="0">
              <a:solidFill>
                <a:schemeClr val="accent1"/>
              </a:solidFill>
              <a:latin typeface="Roboto" panose="02000000000000000000" pitchFamily="2" charset="0"/>
              <a:ea typeface="Roboto" panose="02000000000000000000" pitchFamily="2" charset="0"/>
              <a:cs typeface="Rajdhani" panose="02000000000000000000" pitchFamily="2" charset="0"/>
            </a:endParaRPr>
          </a:p>
          <a:p>
            <a:pPr algn="ctr"/>
            <a:r>
              <a:rPr lang="en-CA" sz="1400" b="1" dirty="0">
                <a:latin typeface="Roboto" panose="02000000000000000000" pitchFamily="2" charset="0"/>
                <a:ea typeface="Roboto" panose="02000000000000000000" pitchFamily="2" charset="0"/>
                <a:cs typeface="Rajdhani" panose="02000000000000000000" pitchFamily="2" charset="0"/>
              </a:rPr>
              <a:t>ISED’s</a:t>
            </a:r>
            <a:r>
              <a:rPr lang="en-CA" sz="1400" b="1" dirty="0">
                <a:solidFill>
                  <a:schemeClr val="accent1"/>
                </a:solidFill>
                <a:latin typeface="Roboto" panose="02000000000000000000" pitchFamily="2" charset="0"/>
                <a:ea typeface="Roboto" panose="02000000000000000000" pitchFamily="2" charset="0"/>
                <a:cs typeface="Rajdhani" panose="02000000000000000000" pitchFamily="2" charset="0"/>
              </a:rPr>
              <a:t> </a:t>
            </a:r>
            <a:r>
              <a:rPr lang="en-CA" sz="1400" b="1" dirty="0" err="1">
                <a:solidFill>
                  <a:schemeClr val="accent1"/>
                </a:solidFill>
                <a:latin typeface="Roboto" panose="02000000000000000000" pitchFamily="2" charset="0"/>
                <a:ea typeface="Roboto" panose="02000000000000000000" pitchFamily="2" charset="0"/>
                <a:cs typeface="Rajdhani" panose="02000000000000000000" pitchFamily="2" charset="0"/>
                <a:hlinkClick r:id="rId10">
                  <a:extLst>
                    <a:ext uri="{A12FA001-AC4F-418D-AE19-62706E023703}">
                      <ahyp:hlinkClr xmlns:ahyp="http://schemas.microsoft.com/office/drawing/2018/hyperlinkcolor" val="tx"/>
                    </a:ext>
                  </a:extLst>
                </a:hlinkClick>
              </a:rPr>
              <a:t>CyberSecure</a:t>
            </a:r>
            <a:r>
              <a:rPr lang="en-CA" sz="1400" b="1" dirty="0">
                <a:solidFill>
                  <a:schemeClr val="accent1"/>
                </a:solidFill>
                <a:latin typeface="Roboto" panose="02000000000000000000" pitchFamily="2" charset="0"/>
                <a:ea typeface="Roboto" panose="02000000000000000000" pitchFamily="2" charset="0"/>
                <a:cs typeface="Rajdhani" panose="02000000000000000000" pitchFamily="2" charset="0"/>
                <a:hlinkClick r:id="rId10">
                  <a:extLst>
                    <a:ext uri="{A12FA001-AC4F-418D-AE19-62706E023703}">
                      <ahyp:hlinkClr xmlns:ahyp="http://schemas.microsoft.com/office/drawing/2018/hyperlinkcolor" val="tx"/>
                    </a:ext>
                  </a:extLst>
                </a:hlinkClick>
              </a:rPr>
              <a:t> Canada </a:t>
            </a:r>
            <a:r>
              <a:rPr lang="en-CA" sz="1400" b="1" dirty="0">
                <a:latin typeface="Roboto" panose="02000000000000000000" pitchFamily="2" charset="0"/>
                <a:ea typeface="Roboto" panose="02000000000000000000" pitchFamily="2" charset="0"/>
                <a:cs typeface="Rajdhani" panose="02000000000000000000" pitchFamily="2" charset="0"/>
              </a:rPr>
              <a:t>eLearning</a:t>
            </a:r>
          </a:p>
        </p:txBody>
      </p:sp>
    </p:spTree>
    <p:extLst>
      <p:ext uri="{BB962C8B-B14F-4D97-AF65-F5344CB8AC3E}">
        <p14:creationId xmlns:p14="http://schemas.microsoft.com/office/powerpoint/2010/main" val="30227273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93E6A040-EC8E-E759-AA0C-BF6423C02DCC}"/>
              </a:ext>
            </a:extLst>
          </p:cNvPr>
          <p:cNvGrpSpPr>
            <a:grpSpLocks noChangeAspect="1"/>
          </p:cNvGrpSpPr>
          <p:nvPr/>
        </p:nvGrpSpPr>
        <p:grpSpPr>
          <a:xfrm>
            <a:off x="179511" y="987574"/>
            <a:ext cx="3132711" cy="2880320"/>
            <a:chOff x="175420" y="1567247"/>
            <a:chExt cx="2604381" cy="2394555"/>
          </a:xfrm>
        </p:grpSpPr>
        <p:pic>
          <p:nvPicPr>
            <p:cNvPr id="7" name="Picture 6" descr="Diagram&#10;&#10;Description automatically generated with medium confidence">
              <a:extLst>
                <a:ext uri="{FF2B5EF4-FFF2-40B4-BE49-F238E27FC236}">
                  <a16:creationId xmlns:a16="http://schemas.microsoft.com/office/drawing/2014/main" id="{A64C286A-609B-0526-01C2-219871C57B22}"/>
                </a:ext>
              </a:extLst>
            </p:cNvPr>
            <p:cNvPicPr>
              <a:picLocks noChangeAspect="1"/>
            </p:cNvPicPr>
            <p:nvPr/>
          </p:nvPicPr>
          <p:blipFill rotWithShape="1">
            <a:blip r:embed="rId3"/>
            <a:srcRect l="30555" t="83956" r="47223" b="2051"/>
            <a:stretch/>
          </p:blipFill>
          <p:spPr>
            <a:xfrm>
              <a:off x="206232" y="2197028"/>
              <a:ext cx="1664185" cy="936000"/>
            </a:xfrm>
            <a:prstGeom prst="rect">
              <a:avLst/>
            </a:prstGeom>
            <a:noFill/>
          </p:spPr>
        </p:pic>
        <p:pic>
          <p:nvPicPr>
            <p:cNvPr id="2" name="Picture 1" descr="Diagram&#10;&#10;Description automatically generated with medium confidence">
              <a:extLst>
                <a:ext uri="{FF2B5EF4-FFF2-40B4-BE49-F238E27FC236}">
                  <a16:creationId xmlns:a16="http://schemas.microsoft.com/office/drawing/2014/main" id="{01F0B048-95C1-2820-F5E0-775ADA673634}"/>
                </a:ext>
              </a:extLst>
            </p:cNvPr>
            <p:cNvPicPr>
              <a:picLocks noChangeAspect="1"/>
            </p:cNvPicPr>
            <p:nvPr/>
          </p:nvPicPr>
          <p:blipFill rotWithShape="1">
            <a:blip r:embed="rId3"/>
            <a:srcRect l="6508" t="84706" r="74047" b="4766"/>
            <a:stretch/>
          </p:blipFill>
          <p:spPr>
            <a:xfrm>
              <a:off x="175420" y="1567247"/>
              <a:ext cx="1488801" cy="720080"/>
            </a:xfrm>
            <a:prstGeom prst="rect">
              <a:avLst/>
            </a:prstGeom>
            <a:noFill/>
          </p:spPr>
        </p:pic>
        <p:pic>
          <p:nvPicPr>
            <p:cNvPr id="8" name="Picture 7" descr="Diagram&#10;&#10;Description automatically generated with medium confidence">
              <a:extLst>
                <a:ext uri="{FF2B5EF4-FFF2-40B4-BE49-F238E27FC236}">
                  <a16:creationId xmlns:a16="http://schemas.microsoft.com/office/drawing/2014/main" id="{EB4DBC63-A385-6F85-C513-1405F86F0D44}"/>
                </a:ext>
              </a:extLst>
            </p:cNvPr>
            <p:cNvPicPr>
              <a:picLocks noChangeAspect="1"/>
            </p:cNvPicPr>
            <p:nvPr/>
          </p:nvPicPr>
          <p:blipFill rotWithShape="1">
            <a:blip r:embed="rId3"/>
            <a:srcRect l="56971" t="85030" r="8307" b="2054"/>
            <a:stretch/>
          </p:blipFill>
          <p:spPr>
            <a:xfrm>
              <a:off x="179512" y="3097706"/>
              <a:ext cx="2600289" cy="864096"/>
            </a:xfrm>
            <a:prstGeom prst="rect">
              <a:avLst/>
            </a:prstGeom>
            <a:noFill/>
          </p:spPr>
        </p:pic>
      </p:grpSp>
      <p:sp>
        <p:nvSpPr>
          <p:cNvPr id="11" name="TextBox 10">
            <a:extLst>
              <a:ext uri="{FF2B5EF4-FFF2-40B4-BE49-F238E27FC236}">
                <a16:creationId xmlns:a16="http://schemas.microsoft.com/office/drawing/2014/main" id="{8C25405D-0B8C-CE69-967B-EC4CCFCF964E}"/>
              </a:ext>
            </a:extLst>
          </p:cNvPr>
          <p:cNvSpPr txBox="1"/>
          <p:nvPr/>
        </p:nvSpPr>
        <p:spPr>
          <a:xfrm>
            <a:off x="1250253" y="3489942"/>
            <a:ext cx="2061969" cy="144000"/>
          </a:xfrm>
          <a:prstGeom prst="rect">
            <a:avLst/>
          </a:prstGeom>
          <a:solidFill>
            <a:schemeClr val="bg1"/>
          </a:solidFill>
        </p:spPr>
        <p:txBody>
          <a:bodyPr wrap="square" rtlCol="0">
            <a:spAutoFit/>
          </a:bodyPr>
          <a:lstStyle/>
          <a:p>
            <a:endParaRPr lang="en-CA" dirty="0"/>
          </a:p>
        </p:txBody>
      </p:sp>
      <p:pic>
        <p:nvPicPr>
          <p:cNvPr id="4" name="Picture 3" descr="Diagram&#10;&#10;Description automatically generated with medium confidence">
            <a:extLst>
              <a:ext uri="{FF2B5EF4-FFF2-40B4-BE49-F238E27FC236}">
                <a16:creationId xmlns:a16="http://schemas.microsoft.com/office/drawing/2014/main" id="{424801CA-DECD-4B18-8C5E-37BF378CE8C0}"/>
              </a:ext>
            </a:extLst>
          </p:cNvPr>
          <p:cNvPicPr/>
          <p:nvPr/>
        </p:nvPicPr>
        <p:blipFill rotWithShape="1">
          <a:blip r:embed="rId3"/>
          <a:srcRect t="9329" b="23816"/>
          <a:stretch/>
        </p:blipFill>
        <p:spPr>
          <a:xfrm>
            <a:off x="2627784" y="0"/>
            <a:ext cx="6516216" cy="4731990"/>
          </a:xfrm>
          <a:prstGeom prst="rect">
            <a:avLst/>
          </a:prstGeom>
          <a:noFill/>
        </p:spPr>
      </p:pic>
      <p:sp>
        <p:nvSpPr>
          <p:cNvPr id="5" name="Title 1">
            <a:extLst>
              <a:ext uri="{FF2B5EF4-FFF2-40B4-BE49-F238E27FC236}">
                <a16:creationId xmlns:a16="http://schemas.microsoft.com/office/drawing/2014/main" id="{7D716656-DC09-4DC9-9AB0-A7EC1BFE3D68}"/>
              </a:ext>
            </a:extLst>
          </p:cNvPr>
          <p:cNvSpPr txBox="1">
            <a:spLocks/>
          </p:cNvSpPr>
          <p:nvPr/>
        </p:nvSpPr>
        <p:spPr>
          <a:xfrm>
            <a:off x="137160" y="256032"/>
            <a:ext cx="8869680" cy="371502"/>
          </a:xfrm>
          <a:prstGeom prst="rect">
            <a:avLst/>
          </a:prstGeom>
        </p:spPr>
        <p:txBody>
          <a:bodyPr vert="horz" lIns="91440" tIns="0" rIns="91440" bIns="0" rtlCol="0" anchor="t" anchorCtr="0">
            <a:noAutofit/>
          </a:bodyPr>
          <a:lstStyle>
            <a:lvl1pPr algn="l" defTabSz="914400" rtl="0" eaLnBrk="1" latinLnBrk="0" hangingPunct="1">
              <a:spcBef>
                <a:spcPct val="0"/>
              </a:spcBef>
              <a:buNone/>
              <a:defRPr sz="2800" b="1" kern="1200">
                <a:solidFill>
                  <a:srgbClr val="1F2A44"/>
                </a:solidFill>
                <a:latin typeface="Rajdhani" panose="02000000000000000000" pitchFamily="2" charset="0"/>
                <a:ea typeface="+mj-ea"/>
                <a:cs typeface="Rajdhani" panose="02000000000000000000" pitchFamily="2" charset="0"/>
              </a:defRPr>
            </a:lvl1pPr>
          </a:lstStyle>
          <a:p>
            <a:r>
              <a:rPr lang="en-US" cap="all" dirty="0"/>
              <a:t>Best Practices</a:t>
            </a:r>
          </a:p>
          <a:p>
            <a:endParaRPr lang="en-US" dirty="0"/>
          </a:p>
          <a:p>
            <a:endParaRPr lang="en-US" dirty="0"/>
          </a:p>
          <a:p>
            <a:endParaRPr lang="en-US" dirty="0"/>
          </a:p>
        </p:txBody>
      </p:sp>
      <p:sp>
        <p:nvSpPr>
          <p:cNvPr id="12" name="Rectangle: Rounded Corners 11">
            <a:extLst>
              <a:ext uri="{FF2B5EF4-FFF2-40B4-BE49-F238E27FC236}">
                <a16:creationId xmlns:a16="http://schemas.microsoft.com/office/drawing/2014/main" id="{466D7622-2F28-FEB0-7B74-1D53BF3F67B6}"/>
              </a:ext>
            </a:extLst>
          </p:cNvPr>
          <p:cNvSpPr/>
          <p:nvPr/>
        </p:nvSpPr>
        <p:spPr>
          <a:xfrm>
            <a:off x="172208" y="1844774"/>
            <a:ext cx="1914560" cy="21396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Rectangle: Rounded Corners 12">
            <a:extLst>
              <a:ext uri="{FF2B5EF4-FFF2-40B4-BE49-F238E27FC236}">
                <a16:creationId xmlns:a16="http://schemas.microsoft.com/office/drawing/2014/main" id="{73F65B6A-9710-B306-1BD9-568D162FBF2E}"/>
              </a:ext>
            </a:extLst>
          </p:cNvPr>
          <p:cNvSpPr/>
          <p:nvPr/>
        </p:nvSpPr>
        <p:spPr>
          <a:xfrm>
            <a:off x="172208" y="3454960"/>
            <a:ext cx="2455576" cy="41293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4" name="MSIPCMContentMarking" descr="{&quot;HashCode&quot;:2142556788,&quot;Placement&quot;:&quot;Header&quot;,&quot;Top&quot;:0.0,&quot;Left&quot;:568.392456,&quot;SlideWidth&quot;:720,&quot;SlideHeight&quot;:405}">
            <a:extLst>
              <a:ext uri="{FF2B5EF4-FFF2-40B4-BE49-F238E27FC236}">
                <a16:creationId xmlns:a16="http://schemas.microsoft.com/office/drawing/2014/main" id="{37AA0384-AB05-A9EF-D0B2-7ADE4CA9957B}"/>
              </a:ext>
            </a:extLst>
          </p:cNvPr>
          <p:cNvSpPr txBox="1"/>
          <p:nvPr/>
        </p:nvSpPr>
        <p:spPr>
          <a:xfrm>
            <a:off x="7206172" y="51470"/>
            <a:ext cx="1925416" cy="262344"/>
          </a:xfrm>
          <a:prstGeom prst="rect">
            <a:avLst/>
          </a:prstGeom>
          <a:noFill/>
        </p:spPr>
        <p:txBody>
          <a:bodyPr vert="horz" wrap="square" lIns="0" tIns="0" rIns="0" bIns="0" rtlCol="0" anchor="ctr" anchorCtr="1">
            <a:spAutoFit/>
          </a:bodyPr>
          <a:lstStyle/>
          <a:p>
            <a:pPr algn="r">
              <a:spcBef>
                <a:spcPts val="0"/>
              </a:spcBef>
              <a:spcAft>
                <a:spcPts val="0"/>
              </a:spcAft>
            </a:pPr>
            <a:r>
              <a:rPr lang="en-US" sz="1000" dirty="0">
                <a:solidFill>
                  <a:srgbClr val="008000"/>
                </a:solidFill>
                <a:latin typeface="Calibri" panose="020F0502020204030204" pitchFamily="34" charset="0"/>
              </a:rPr>
              <a:t>UNCLASSIFIED / NON CLASSIFIÉ</a:t>
            </a:r>
          </a:p>
        </p:txBody>
      </p:sp>
    </p:spTree>
    <p:extLst>
      <p:ext uri="{BB962C8B-B14F-4D97-AF65-F5344CB8AC3E}">
        <p14:creationId xmlns:p14="http://schemas.microsoft.com/office/powerpoint/2010/main" val="24349509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68A8911-4839-40AC-AE5E-154B89149B75}"/>
              </a:ext>
            </a:extLst>
          </p:cNvPr>
          <p:cNvSpPr>
            <a:spLocks noGrp="1"/>
          </p:cNvSpPr>
          <p:nvPr>
            <p:ph idx="1"/>
          </p:nvPr>
        </p:nvSpPr>
        <p:spPr>
          <a:xfrm>
            <a:off x="137160" y="339502"/>
            <a:ext cx="8869680" cy="4314794"/>
          </a:xfrm>
        </p:spPr>
        <p:txBody>
          <a:bodyPr anchor="t">
            <a:normAutofit/>
          </a:bodyPr>
          <a:lstStyle/>
          <a:p>
            <a:pPr marL="0" indent="0" algn="ctr">
              <a:buNone/>
            </a:pPr>
            <a:r>
              <a:rPr lang="en-CA" sz="3600" b="1" dirty="0"/>
              <a:t>Cyber Centre Services</a:t>
            </a:r>
          </a:p>
        </p:txBody>
      </p:sp>
      <p:sp>
        <p:nvSpPr>
          <p:cNvPr id="6" name="Oval 5">
            <a:extLst>
              <a:ext uri="{FF2B5EF4-FFF2-40B4-BE49-F238E27FC236}">
                <a16:creationId xmlns:a16="http://schemas.microsoft.com/office/drawing/2014/main" id="{F5970AEE-B125-4A54-9090-F8904349C2FB}"/>
              </a:ext>
            </a:extLst>
          </p:cNvPr>
          <p:cNvSpPr/>
          <p:nvPr/>
        </p:nvSpPr>
        <p:spPr>
          <a:xfrm>
            <a:off x="3635896" y="2067694"/>
            <a:ext cx="1378068" cy="1378068"/>
          </a:xfrm>
          <a:prstGeom prst="ellipse">
            <a:avLst/>
          </a:prstGeom>
          <a:solidFill>
            <a:schemeClr val="bg1"/>
          </a:solidFill>
          <a:ln w="38100">
            <a:solidFill>
              <a:schemeClr val="tx2"/>
            </a:soli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Rectangle 3">
            <a:extLst>
              <a:ext uri="{FF2B5EF4-FFF2-40B4-BE49-F238E27FC236}">
                <a16:creationId xmlns:a16="http://schemas.microsoft.com/office/drawing/2014/main" id="{C9679D65-029E-4024-8373-C2D46EA8B0DC}"/>
              </a:ext>
            </a:extLst>
          </p:cNvPr>
          <p:cNvSpPr/>
          <p:nvPr/>
        </p:nvSpPr>
        <p:spPr>
          <a:xfrm>
            <a:off x="4015829" y="2202730"/>
            <a:ext cx="618201" cy="1107996"/>
          </a:xfrm>
          <a:prstGeom prst="rect">
            <a:avLst/>
          </a:prstGeom>
          <a:noFill/>
        </p:spPr>
        <p:txBody>
          <a:bodyPr wrap="square" lIns="91440" tIns="45720" rIns="91440" bIns="45720">
            <a:spAutoFit/>
          </a:bodyPr>
          <a:lstStyle/>
          <a:p>
            <a:pPr algn="ctr"/>
            <a:r>
              <a:rPr lang="en-US" sz="6600" b="1" cap="none" spc="50" dirty="0">
                <a:ln w="9525" cmpd="sng">
                  <a:solidFill>
                    <a:schemeClr val="accent1"/>
                  </a:solidFill>
                  <a:prstDash val="solid"/>
                </a:ln>
                <a:solidFill>
                  <a:srgbClr val="70AD47">
                    <a:tint val="1000"/>
                  </a:srgbClr>
                </a:solidFill>
                <a:effectLst>
                  <a:glow rad="139700">
                    <a:schemeClr val="accent1">
                      <a:satMod val="175000"/>
                      <a:alpha val="40000"/>
                    </a:schemeClr>
                  </a:glow>
                </a:effectLst>
              </a:rPr>
              <a:t>4</a:t>
            </a:r>
          </a:p>
        </p:txBody>
      </p:sp>
    </p:spTree>
    <p:extLst>
      <p:ext uri="{BB962C8B-B14F-4D97-AF65-F5344CB8AC3E}">
        <p14:creationId xmlns:p14="http://schemas.microsoft.com/office/powerpoint/2010/main" val="80753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D491E9-4868-4355-8CC4-D73319BCCFCF}"/>
              </a:ext>
            </a:extLst>
          </p:cNvPr>
          <p:cNvSpPr>
            <a:spLocks noGrp="1"/>
          </p:cNvSpPr>
          <p:nvPr>
            <p:ph type="title"/>
          </p:nvPr>
        </p:nvSpPr>
        <p:spPr/>
        <p:txBody>
          <a:bodyPr/>
          <a:lstStyle/>
          <a:p>
            <a:r>
              <a:rPr lang="en-CA" cap="all" dirty="0"/>
              <a:t>DNS Firewall - Canadian Shield</a:t>
            </a:r>
          </a:p>
        </p:txBody>
      </p:sp>
      <p:sp>
        <p:nvSpPr>
          <p:cNvPr id="3" name="Content Placeholder 2">
            <a:extLst>
              <a:ext uri="{FF2B5EF4-FFF2-40B4-BE49-F238E27FC236}">
                <a16:creationId xmlns:a16="http://schemas.microsoft.com/office/drawing/2014/main" id="{0F84A1CF-E251-4915-82AA-A1919C52F7CC}"/>
              </a:ext>
            </a:extLst>
          </p:cNvPr>
          <p:cNvSpPr>
            <a:spLocks noGrp="1"/>
          </p:cNvSpPr>
          <p:nvPr>
            <p:ph idx="1"/>
          </p:nvPr>
        </p:nvSpPr>
        <p:spPr>
          <a:xfrm>
            <a:off x="840972" y="4155926"/>
            <a:ext cx="7259420" cy="429205"/>
          </a:xfrm>
        </p:spPr>
        <p:txBody>
          <a:bodyPr>
            <a:normAutofit/>
          </a:bodyPr>
          <a:lstStyle/>
          <a:p>
            <a:pPr marL="0" indent="0">
              <a:buNone/>
            </a:pPr>
            <a:r>
              <a:rPr lang="en-US" sz="1700" dirty="0"/>
              <a:t>2022: Cyber Centre shared 37,228 unique actionable threat indicators with partners</a:t>
            </a:r>
          </a:p>
        </p:txBody>
      </p:sp>
      <p:pic>
        <p:nvPicPr>
          <p:cNvPr id="4" name="Content Placeholder 4" descr="A picture containing timeline&#10;&#10;Description automatically generated">
            <a:extLst>
              <a:ext uri="{FF2B5EF4-FFF2-40B4-BE49-F238E27FC236}">
                <a16:creationId xmlns:a16="http://schemas.microsoft.com/office/drawing/2014/main" id="{8D70D09F-95E5-4770-9DC8-CAC202ABA03C}"/>
              </a:ext>
            </a:extLst>
          </p:cNvPr>
          <p:cNvPicPr>
            <a:picLocks noChangeAspect="1"/>
          </p:cNvPicPr>
          <p:nvPr/>
        </p:nvPicPr>
        <p:blipFill rotWithShape="1">
          <a:blip r:embed="rId2">
            <a:extLst>
              <a:ext uri="{28A0092B-C50C-407E-A947-70E740481C1C}">
                <a14:useLocalDpi xmlns:a14="http://schemas.microsoft.com/office/drawing/2010/main" val="0"/>
              </a:ext>
            </a:extLst>
          </a:blip>
          <a:srcRect l="4320" t="13904" r="6024" b="4982"/>
          <a:stretch/>
        </p:blipFill>
        <p:spPr>
          <a:xfrm>
            <a:off x="683568" y="642134"/>
            <a:ext cx="7395310" cy="3381532"/>
          </a:xfrm>
          <a:prstGeom prst="rect">
            <a:avLst/>
          </a:prstGeom>
        </p:spPr>
      </p:pic>
      <p:sp>
        <p:nvSpPr>
          <p:cNvPr id="5" name="Content Placeholder 2">
            <a:extLst>
              <a:ext uri="{FF2B5EF4-FFF2-40B4-BE49-F238E27FC236}">
                <a16:creationId xmlns:a16="http://schemas.microsoft.com/office/drawing/2014/main" id="{B8D801A0-0730-7C06-C654-A953EB67043C}"/>
              </a:ext>
            </a:extLst>
          </p:cNvPr>
          <p:cNvSpPr txBox="1">
            <a:spLocks/>
          </p:cNvSpPr>
          <p:nvPr/>
        </p:nvSpPr>
        <p:spPr>
          <a:xfrm>
            <a:off x="6588224" y="2787774"/>
            <a:ext cx="2880320" cy="85841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rgbClr val="DE4B20"/>
              </a:buClr>
              <a:buFont typeface="Wingdings" panose="05000000000000000000" pitchFamily="2" charset="2"/>
              <a:buChar char=""/>
              <a:defRPr sz="2400" kern="1200">
                <a:solidFill>
                  <a:srgbClr val="1F2A44"/>
                </a:solidFill>
                <a:latin typeface="Roboto Condensed" panose="02000000000000000000" pitchFamily="2" charset="0"/>
                <a:ea typeface="Roboto Condensed" panose="02000000000000000000" pitchFamily="2" charset="0"/>
                <a:cs typeface="+mn-cs"/>
              </a:defRPr>
            </a:lvl1pPr>
            <a:lvl2pPr marL="742950" indent="-285750" algn="l" defTabSz="914400" rtl="0" eaLnBrk="1" latinLnBrk="0" hangingPunct="1">
              <a:spcBef>
                <a:spcPct val="20000"/>
              </a:spcBef>
              <a:buClr>
                <a:srgbClr val="4891BC"/>
              </a:buClr>
              <a:buFont typeface="Arial" panose="020B0604020202020204" pitchFamily="34" charset="0"/>
              <a:buChar char="●"/>
              <a:defRPr sz="2000" kern="1200">
                <a:solidFill>
                  <a:srgbClr val="1F2A44"/>
                </a:solidFill>
                <a:latin typeface="Roboto Condensed" panose="02000000000000000000" pitchFamily="2" charset="0"/>
                <a:ea typeface="Roboto Condensed" panose="02000000000000000000" pitchFamily="2" charset="0"/>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rgbClr val="1F2A44"/>
                </a:solidFill>
                <a:latin typeface="Roboto Condensed" panose="02000000000000000000" pitchFamily="2" charset="0"/>
                <a:ea typeface="Roboto Condensed" panose="02000000000000000000" pitchFamily="2" charset="0"/>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rgbClr val="1F2A44"/>
                </a:solidFill>
                <a:latin typeface="Roboto Condensed" panose="02000000000000000000" pitchFamily="2" charset="0"/>
                <a:ea typeface="Roboto Condensed" panose="02000000000000000000" pitchFamily="2" charset="0"/>
                <a:cs typeface="+mn-cs"/>
              </a:defRPr>
            </a:lvl4pPr>
            <a:lvl5pPr marL="2057400" indent="-228600" algn="l" defTabSz="914400" rtl="0" eaLnBrk="1" latinLnBrk="0" hangingPunct="1">
              <a:spcBef>
                <a:spcPct val="20000"/>
              </a:spcBef>
              <a:buFont typeface="Arial" panose="020B0604020202020204" pitchFamily="34" charset="0"/>
              <a:buChar char="»"/>
              <a:defRPr sz="1200" kern="1200">
                <a:solidFill>
                  <a:srgbClr val="1F2A44"/>
                </a:solidFill>
                <a:latin typeface="Roboto Condensed" panose="02000000000000000000" pitchFamily="2" charset="0"/>
                <a:ea typeface="Roboto Condensed" panose="02000000000000000000" pitchFamily="2" charset="0"/>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en-US" sz="1700" dirty="0"/>
              <a:t>280,000 users </a:t>
            </a:r>
          </a:p>
          <a:p>
            <a:pPr>
              <a:buFont typeface="Wingdings" panose="05000000000000000000" pitchFamily="2" charset="2"/>
              <a:buChar char="Ø"/>
            </a:pPr>
            <a:r>
              <a:rPr lang="en-CA" sz="1800" dirty="0">
                <a:latin typeface="Calibri" panose="020F0502020204030204" pitchFamily="34" charset="0"/>
                <a:ea typeface="Calibri" panose="020F0502020204030204" pitchFamily="34" charset="0"/>
              </a:rPr>
              <a:t>215</a:t>
            </a:r>
            <a:r>
              <a:rPr lang="en-US" sz="1700" dirty="0"/>
              <a:t> million blocks/</a:t>
            </a:r>
            <a:r>
              <a:rPr lang="en-US" sz="1700" dirty="0" err="1"/>
              <a:t>yr</a:t>
            </a:r>
            <a:r>
              <a:rPr lang="en-US" sz="1700" dirty="0"/>
              <a:t> </a:t>
            </a:r>
          </a:p>
        </p:txBody>
      </p:sp>
    </p:spTree>
    <p:extLst>
      <p:ext uri="{BB962C8B-B14F-4D97-AF65-F5344CB8AC3E}">
        <p14:creationId xmlns:p14="http://schemas.microsoft.com/office/powerpoint/2010/main" val="16288988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32D77C0-8AF3-4CBA-BB4C-6C4C4D4FC558}"/>
              </a:ext>
            </a:extLst>
          </p:cNvPr>
          <p:cNvSpPr>
            <a:spLocks noGrp="1"/>
          </p:cNvSpPr>
          <p:nvPr>
            <p:ph type="title"/>
          </p:nvPr>
        </p:nvSpPr>
        <p:spPr>
          <a:xfrm>
            <a:off x="467544" y="256032"/>
            <a:ext cx="8539296" cy="365760"/>
          </a:xfrm>
        </p:spPr>
        <p:txBody>
          <a:bodyPr/>
          <a:lstStyle/>
          <a:p>
            <a:r>
              <a:rPr lang="fr-CA" dirty="0"/>
              <a:t>Agenda</a:t>
            </a:r>
          </a:p>
        </p:txBody>
      </p:sp>
      <p:sp>
        <p:nvSpPr>
          <p:cNvPr id="10" name="Rectangle 9">
            <a:extLst>
              <a:ext uri="{FF2B5EF4-FFF2-40B4-BE49-F238E27FC236}">
                <a16:creationId xmlns:a16="http://schemas.microsoft.com/office/drawing/2014/main" id="{A2B269D4-6830-44BE-A5C5-286705860F97}"/>
              </a:ext>
            </a:extLst>
          </p:cNvPr>
          <p:cNvSpPr/>
          <p:nvPr/>
        </p:nvSpPr>
        <p:spPr>
          <a:xfrm>
            <a:off x="1351741" y="961446"/>
            <a:ext cx="6535764" cy="3747180"/>
          </a:xfrm>
          <a:prstGeom prst="rect">
            <a:avLst/>
          </a:prstGeom>
        </p:spPr>
        <p:txBody>
          <a:bodyPr wrap="none">
            <a:spAutoFit/>
          </a:bodyPr>
          <a:lstStyle/>
          <a:p>
            <a:pPr>
              <a:lnSpc>
                <a:spcPct val="150000"/>
              </a:lnSpc>
              <a:spcAft>
                <a:spcPts val="600"/>
              </a:spcAft>
            </a:pPr>
            <a:r>
              <a:rPr lang="en-CA" sz="3200" dirty="0">
                <a:solidFill>
                  <a:srgbClr val="1F2A44"/>
                </a:solidFill>
                <a:latin typeface="Roboto Condensed" panose="02000000000000000000"/>
              </a:rPr>
              <a:t>The Canadian Centre for Cyber Security</a:t>
            </a:r>
          </a:p>
          <a:p>
            <a:pPr>
              <a:lnSpc>
                <a:spcPct val="150000"/>
              </a:lnSpc>
              <a:spcAft>
                <a:spcPts val="600"/>
              </a:spcAft>
            </a:pPr>
            <a:r>
              <a:rPr lang="en-CA" sz="3200" dirty="0">
                <a:solidFill>
                  <a:srgbClr val="1F2A44"/>
                </a:solidFill>
                <a:latin typeface="Roboto Condensed" panose="02000000000000000000"/>
              </a:rPr>
              <a:t>Threat Landscape &amp; Trends</a:t>
            </a:r>
          </a:p>
          <a:p>
            <a:pPr>
              <a:lnSpc>
                <a:spcPct val="150000"/>
              </a:lnSpc>
            </a:pPr>
            <a:r>
              <a:rPr lang="en-CA" sz="3200" dirty="0">
                <a:solidFill>
                  <a:srgbClr val="1F2A44"/>
                </a:solidFill>
                <a:latin typeface="Roboto Condensed" panose="02000000000000000000"/>
              </a:rPr>
              <a:t>Best Practices</a:t>
            </a:r>
          </a:p>
          <a:p>
            <a:pPr>
              <a:lnSpc>
                <a:spcPct val="150000"/>
              </a:lnSpc>
              <a:spcBef>
                <a:spcPts val="300"/>
              </a:spcBef>
            </a:pPr>
            <a:r>
              <a:rPr lang="en-CA" sz="3200" dirty="0">
                <a:solidFill>
                  <a:srgbClr val="1F2A44"/>
                </a:solidFill>
                <a:latin typeface="Roboto Condensed" panose="02000000000000000000"/>
              </a:rPr>
              <a:t>Cyber Centre Services</a:t>
            </a:r>
          </a:p>
          <a:p>
            <a:endParaRPr lang="fr-CA" sz="3300" dirty="0">
              <a:latin typeface="Rajdhani" panose="02000000000000000000"/>
            </a:endParaRPr>
          </a:p>
        </p:txBody>
      </p:sp>
      <p:sp>
        <p:nvSpPr>
          <p:cNvPr id="7" name="ZoneTexte 6">
            <a:extLst>
              <a:ext uri="{FF2B5EF4-FFF2-40B4-BE49-F238E27FC236}">
                <a16:creationId xmlns:a16="http://schemas.microsoft.com/office/drawing/2014/main" id="{0DB6D898-4F45-4518-AD88-E1E6F6D0F5D7}"/>
              </a:ext>
            </a:extLst>
          </p:cNvPr>
          <p:cNvSpPr txBox="1"/>
          <p:nvPr/>
        </p:nvSpPr>
        <p:spPr>
          <a:xfrm>
            <a:off x="697957" y="803381"/>
            <a:ext cx="654050" cy="1200329"/>
          </a:xfrm>
          <a:prstGeom prst="rect">
            <a:avLst/>
          </a:prstGeom>
          <a:noFill/>
        </p:spPr>
        <p:txBody>
          <a:bodyPr wrap="square" rtlCol="0">
            <a:spAutoFit/>
          </a:bodyPr>
          <a:lstStyle/>
          <a:p>
            <a:r>
              <a:rPr lang="fr-CA" sz="7200" dirty="0">
                <a:solidFill>
                  <a:schemeClr val="accent1"/>
                </a:solidFill>
              </a:rPr>
              <a:t>1</a:t>
            </a:r>
          </a:p>
        </p:txBody>
      </p:sp>
      <p:sp>
        <p:nvSpPr>
          <p:cNvPr id="13" name="ZoneTexte 12">
            <a:extLst>
              <a:ext uri="{FF2B5EF4-FFF2-40B4-BE49-F238E27FC236}">
                <a16:creationId xmlns:a16="http://schemas.microsoft.com/office/drawing/2014/main" id="{0C1537BE-4F56-4618-B28D-7A7730F68674}"/>
              </a:ext>
            </a:extLst>
          </p:cNvPr>
          <p:cNvSpPr txBox="1"/>
          <p:nvPr/>
        </p:nvSpPr>
        <p:spPr>
          <a:xfrm>
            <a:off x="697957" y="1596235"/>
            <a:ext cx="654050" cy="1200329"/>
          </a:xfrm>
          <a:prstGeom prst="rect">
            <a:avLst/>
          </a:prstGeom>
          <a:noFill/>
        </p:spPr>
        <p:txBody>
          <a:bodyPr wrap="square" rtlCol="0">
            <a:spAutoFit/>
          </a:bodyPr>
          <a:lstStyle/>
          <a:p>
            <a:r>
              <a:rPr lang="fr-CA" sz="7200" dirty="0">
                <a:solidFill>
                  <a:schemeClr val="accent1"/>
                </a:solidFill>
              </a:rPr>
              <a:t>2</a:t>
            </a:r>
          </a:p>
        </p:txBody>
      </p:sp>
      <p:sp>
        <p:nvSpPr>
          <p:cNvPr id="14" name="ZoneTexte 13">
            <a:extLst>
              <a:ext uri="{FF2B5EF4-FFF2-40B4-BE49-F238E27FC236}">
                <a16:creationId xmlns:a16="http://schemas.microsoft.com/office/drawing/2014/main" id="{5F05C29F-5D96-4A1C-A8E0-38DD1ED9DD64}"/>
              </a:ext>
            </a:extLst>
          </p:cNvPr>
          <p:cNvSpPr txBox="1"/>
          <p:nvPr/>
        </p:nvSpPr>
        <p:spPr>
          <a:xfrm>
            <a:off x="697957" y="2389089"/>
            <a:ext cx="654050" cy="1200329"/>
          </a:xfrm>
          <a:prstGeom prst="rect">
            <a:avLst/>
          </a:prstGeom>
          <a:noFill/>
        </p:spPr>
        <p:txBody>
          <a:bodyPr wrap="square" rtlCol="0">
            <a:spAutoFit/>
          </a:bodyPr>
          <a:lstStyle/>
          <a:p>
            <a:r>
              <a:rPr lang="fr-CA" sz="7200" dirty="0">
                <a:solidFill>
                  <a:schemeClr val="accent1"/>
                </a:solidFill>
              </a:rPr>
              <a:t>3</a:t>
            </a:r>
          </a:p>
        </p:txBody>
      </p:sp>
      <p:sp>
        <p:nvSpPr>
          <p:cNvPr id="15" name="ZoneTexte 14">
            <a:extLst>
              <a:ext uri="{FF2B5EF4-FFF2-40B4-BE49-F238E27FC236}">
                <a16:creationId xmlns:a16="http://schemas.microsoft.com/office/drawing/2014/main" id="{F888289A-9C1C-4BAF-A65A-DA24767A6CA4}"/>
              </a:ext>
            </a:extLst>
          </p:cNvPr>
          <p:cNvSpPr txBox="1"/>
          <p:nvPr/>
        </p:nvSpPr>
        <p:spPr>
          <a:xfrm>
            <a:off x="674811" y="3181943"/>
            <a:ext cx="654050" cy="1200329"/>
          </a:xfrm>
          <a:prstGeom prst="rect">
            <a:avLst/>
          </a:prstGeom>
          <a:noFill/>
        </p:spPr>
        <p:txBody>
          <a:bodyPr wrap="square" rtlCol="0">
            <a:spAutoFit/>
          </a:bodyPr>
          <a:lstStyle/>
          <a:p>
            <a:r>
              <a:rPr lang="fr-CA" sz="7200" dirty="0">
                <a:solidFill>
                  <a:schemeClr val="accent1"/>
                </a:solidFill>
              </a:rPr>
              <a:t>4</a:t>
            </a:r>
          </a:p>
        </p:txBody>
      </p:sp>
    </p:spTree>
    <p:extLst>
      <p:ext uri="{BB962C8B-B14F-4D97-AF65-F5344CB8AC3E}">
        <p14:creationId xmlns:p14="http://schemas.microsoft.com/office/powerpoint/2010/main" val="36317584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1A385982-4763-4EFB-8088-68C18F196B46}"/>
              </a:ext>
            </a:extLst>
          </p:cNvPr>
          <p:cNvGrpSpPr/>
          <p:nvPr/>
        </p:nvGrpSpPr>
        <p:grpSpPr>
          <a:xfrm>
            <a:off x="107505" y="821244"/>
            <a:ext cx="8856984" cy="3118658"/>
            <a:chOff x="383686" y="1437872"/>
            <a:chExt cx="11351926" cy="3548974"/>
          </a:xfrm>
        </p:grpSpPr>
        <p:grpSp>
          <p:nvGrpSpPr>
            <p:cNvPr id="6" name="Group 5">
              <a:extLst>
                <a:ext uri="{FF2B5EF4-FFF2-40B4-BE49-F238E27FC236}">
                  <a16:creationId xmlns:a16="http://schemas.microsoft.com/office/drawing/2014/main" id="{A222E582-2500-460A-BEAC-DB81D7A1D6F0}"/>
                </a:ext>
              </a:extLst>
            </p:cNvPr>
            <p:cNvGrpSpPr/>
            <p:nvPr/>
          </p:nvGrpSpPr>
          <p:grpSpPr>
            <a:xfrm>
              <a:off x="383686" y="1586719"/>
              <a:ext cx="11351926" cy="3400127"/>
              <a:chOff x="146212" y="1539094"/>
              <a:chExt cx="11351926" cy="3400127"/>
            </a:xfrm>
          </p:grpSpPr>
          <p:grpSp>
            <p:nvGrpSpPr>
              <p:cNvPr id="27" name="Group 26">
                <a:extLst>
                  <a:ext uri="{FF2B5EF4-FFF2-40B4-BE49-F238E27FC236}">
                    <a16:creationId xmlns:a16="http://schemas.microsoft.com/office/drawing/2014/main" id="{8B6B32E6-1346-4A9B-BA07-60BA6A4D3106}"/>
                  </a:ext>
                </a:extLst>
              </p:cNvPr>
              <p:cNvGrpSpPr/>
              <p:nvPr/>
            </p:nvGrpSpPr>
            <p:grpSpPr>
              <a:xfrm>
                <a:off x="146212" y="1539094"/>
                <a:ext cx="9084346" cy="3400127"/>
                <a:chOff x="577817" y="1521886"/>
                <a:chExt cx="10948742" cy="3911085"/>
              </a:xfrm>
            </p:grpSpPr>
            <p:sp>
              <p:nvSpPr>
                <p:cNvPr id="30" name="Rectangle: Rounded Corners 29">
                  <a:extLst>
                    <a:ext uri="{FF2B5EF4-FFF2-40B4-BE49-F238E27FC236}">
                      <a16:creationId xmlns:a16="http://schemas.microsoft.com/office/drawing/2014/main" id="{AD6A7805-2E1E-4081-AA2F-F7EED15BA881}"/>
                    </a:ext>
                  </a:extLst>
                </p:cNvPr>
                <p:cNvSpPr/>
                <p:nvPr/>
              </p:nvSpPr>
              <p:spPr>
                <a:xfrm>
                  <a:off x="8924845" y="1942255"/>
                  <a:ext cx="2390628" cy="3490716"/>
                </a:xfrm>
                <a:prstGeom prst="roundRect">
                  <a:avLst>
                    <a:gd name="adj" fmla="val 343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218987" rtl="0" eaLnBrk="1" latinLnBrk="0" hangingPunct="1">
                    <a:defRPr sz="2400" kern="1200">
                      <a:solidFill>
                        <a:schemeClr val="lt1"/>
                      </a:solidFill>
                      <a:latin typeface="+mn-lt"/>
                      <a:ea typeface="+mn-ea"/>
                      <a:cs typeface="+mn-cs"/>
                    </a:defRPr>
                  </a:lvl1pPr>
                  <a:lvl2pPr marL="609493" algn="l" defTabSz="1218987" rtl="0" eaLnBrk="1" latinLnBrk="0" hangingPunct="1">
                    <a:defRPr sz="2400" kern="1200">
                      <a:solidFill>
                        <a:schemeClr val="lt1"/>
                      </a:solidFill>
                      <a:latin typeface="+mn-lt"/>
                      <a:ea typeface="+mn-ea"/>
                      <a:cs typeface="+mn-cs"/>
                    </a:defRPr>
                  </a:lvl2pPr>
                  <a:lvl3pPr marL="1218987" algn="l" defTabSz="1218987" rtl="0" eaLnBrk="1" latinLnBrk="0" hangingPunct="1">
                    <a:defRPr sz="2400" kern="1200">
                      <a:solidFill>
                        <a:schemeClr val="lt1"/>
                      </a:solidFill>
                      <a:latin typeface="+mn-lt"/>
                      <a:ea typeface="+mn-ea"/>
                      <a:cs typeface="+mn-cs"/>
                    </a:defRPr>
                  </a:lvl3pPr>
                  <a:lvl4pPr marL="1828480" algn="l" defTabSz="1218987" rtl="0" eaLnBrk="1" latinLnBrk="0" hangingPunct="1">
                    <a:defRPr sz="2400" kern="1200">
                      <a:solidFill>
                        <a:schemeClr val="lt1"/>
                      </a:solidFill>
                      <a:latin typeface="+mn-lt"/>
                      <a:ea typeface="+mn-ea"/>
                      <a:cs typeface="+mn-cs"/>
                    </a:defRPr>
                  </a:lvl4pPr>
                  <a:lvl5pPr marL="2437973" algn="l" defTabSz="1218987" rtl="0" eaLnBrk="1" latinLnBrk="0" hangingPunct="1">
                    <a:defRPr sz="2400" kern="1200">
                      <a:solidFill>
                        <a:schemeClr val="lt1"/>
                      </a:solidFill>
                      <a:latin typeface="+mn-lt"/>
                      <a:ea typeface="+mn-ea"/>
                      <a:cs typeface="+mn-cs"/>
                    </a:defRPr>
                  </a:lvl5pPr>
                  <a:lvl6pPr marL="3047467" algn="l" defTabSz="1218987" rtl="0" eaLnBrk="1" latinLnBrk="0" hangingPunct="1">
                    <a:defRPr sz="2400" kern="1200">
                      <a:solidFill>
                        <a:schemeClr val="lt1"/>
                      </a:solidFill>
                      <a:latin typeface="+mn-lt"/>
                      <a:ea typeface="+mn-ea"/>
                      <a:cs typeface="+mn-cs"/>
                    </a:defRPr>
                  </a:lvl6pPr>
                  <a:lvl7pPr marL="3656960" algn="l" defTabSz="1218987" rtl="0" eaLnBrk="1" latinLnBrk="0" hangingPunct="1">
                    <a:defRPr sz="2400" kern="1200">
                      <a:solidFill>
                        <a:schemeClr val="lt1"/>
                      </a:solidFill>
                      <a:latin typeface="+mn-lt"/>
                      <a:ea typeface="+mn-ea"/>
                      <a:cs typeface="+mn-cs"/>
                    </a:defRPr>
                  </a:lvl7pPr>
                  <a:lvl8pPr marL="4266453" algn="l" defTabSz="1218987" rtl="0" eaLnBrk="1" latinLnBrk="0" hangingPunct="1">
                    <a:defRPr sz="2400" kern="1200">
                      <a:solidFill>
                        <a:schemeClr val="lt1"/>
                      </a:solidFill>
                      <a:latin typeface="+mn-lt"/>
                      <a:ea typeface="+mn-ea"/>
                      <a:cs typeface="+mn-cs"/>
                    </a:defRPr>
                  </a:lvl8pPr>
                  <a:lvl9pPr marL="4875947" algn="l" defTabSz="1218987" rtl="0" eaLnBrk="1" latinLnBrk="0" hangingPunct="1">
                    <a:defRPr sz="2400" kern="1200">
                      <a:solidFill>
                        <a:schemeClr val="lt1"/>
                      </a:solidFill>
                      <a:latin typeface="+mn-lt"/>
                      <a:ea typeface="+mn-ea"/>
                      <a:cs typeface="+mn-cs"/>
                    </a:defRPr>
                  </a:lvl9pPr>
                </a:lstStyle>
                <a:p>
                  <a:pPr algn="ctr"/>
                  <a:endParaRPr lang="es-UY" sz="1800"/>
                </a:p>
              </p:txBody>
            </p:sp>
            <p:sp>
              <p:nvSpPr>
                <p:cNvPr id="31" name="Rectangle: Rounded Corners 30">
                  <a:extLst>
                    <a:ext uri="{FF2B5EF4-FFF2-40B4-BE49-F238E27FC236}">
                      <a16:creationId xmlns:a16="http://schemas.microsoft.com/office/drawing/2014/main" id="{2E83ADD0-C0DA-4679-8228-5BFD8704F7DA}"/>
                    </a:ext>
                  </a:extLst>
                </p:cNvPr>
                <p:cNvSpPr/>
                <p:nvPr/>
              </p:nvSpPr>
              <p:spPr>
                <a:xfrm>
                  <a:off x="6224231" y="1942255"/>
                  <a:ext cx="2390628" cy="3490716"/>
                </a:xfrm>
                <a:prstGeom prst="roundRect">
                  <a:avLst>
                    <a:gd name="adj" fmla="val 343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218987" rtl="0" eaLnBrk="1" latinLnBrk="0" hangingPunct="1">
                    <a:defRPr sz="2400" kern="1200">
                      <a:solidFill>
                        <a:schemeClr val="lt1"/>
                      </a:solidFill>
                      <a:latin typeface="+mn-lt"/>
                      <a:ea typeface="+mn-ea"/>
                      <a:cs typeface="+mn-cs"/>
                    </a:defRPr>
                  </a:lvl1pPr>
                  <a:lvl2pPr marL="609493" algn="l" defTabSz="1218987" rtl="0" eaLnBrk="1" latinLnBrk="0" hangingPunct="1">
                    <a:defRPr sz="2400" kern="1200">
                      <a:solidFill>
                        <a:schemeClr val="lt1"/>
                      </a:solidFill>
                      <a:latin typeface="+mn-lt"/>
                      <a:ea typeface="+mn-ea"/>
                      <a:cs typeface="+mn-cs"/>
                    </a:defRPr>
                  </a:lvl2pPr>
                  <a:lvl3pPr marL="1218987" algn="l" defTabSz="1218987" rtl="0" eaLnBrk="1" latinLnBrk="0" hangingPunct="1">
                    <a:defRPr sz="2400" kern="1200">
                      <a:solidFill>
                        <a:schemeClr val="lt1"/>
                      </a:solidFill>
                      <a:latin typeface="+mn-lt"/>
                      <a:ea typeface="+mn-ea"/>
                      <a:cs typeface="+mn-cs"/>
                    </a:defRPr>
                  </a:lvl3pPr>
                  <a:lvl4pPr marL="1828480" algn="l" defTabSz="1218987" rtl="0" eaLnBrk="1" latinLnBrk="0" hangingPunct="1">
                    <a:defRPr sz="2400" kern="1200">
                      <a:solidFill>
                        <a:schemeClr val="lt1"/>
                      </a:solidFill>
                      <a:latin typeface="+mn-lt"/>
                      <a:ea typeface="+mn-ea"/>
                      <a:cs typeface="+mn-cs"/>
                    </a:defRPr>
                  </a:lvl4pPr>
                  <a:lvl5pPr marL="2437973" algn="l" defTabSz="1218987" rtl="0" eaLnBrk="1" latinLnBrk="0" hangingPunct="1">
                    <a:defRPr sz="2400" kern="1200">
                      <a:solidFill>
                        <a:schemeClr val="lt1"/>
                      </a:solidFill>
                      <a:latin typeface="+mn-lt"/>
                      <a:ea typeface="+mn-ea"/>
                      <a:cs typeface="+mn-cs"/>
                    </a:defRPr>
                  </a:lvl5pPr>
                  <a:lvl6pPr marL="3047467" algn="l" defTabSz="1218987" rtl="0" eaLnBrk="1" latinLnBrk="0" hangingPunct="1">
                    <a:defRPr sz="2400" kern="1200">
                      <a:solidFill>
                        <a:schemeClr val="lt1"/>
                      </a:solidFill>
                      <a:latin typeface="+mn-lt"/>
                      <a:ea typeface="+mn-ea"/>
                      <a:cs typeface="+mn-cs"/>
                    </a:defRPr>
                  </a:lvl6pPr>
                  <a:lvl7pPr marL="3656960" algn="l" defTabSz="1218987" rtl="0" eaLnBrk="1" latinLnBrk="0" hangingPunct="1">
                    <a:defRPr sz="2400" kern="1200">
                      <a:solidFill>
                        <a:schemeClr val="lt1"/>
                      </a:solidFill>
                      <a:latin typeface="+mn-lt"/>
                      <a:ea typeface="+mn-ea"/>
                      <a:cs typeface="+mn-cs"/>
                    </a:defRPr>
                  </a:lvl7pPr>
                  <a:lvl8pPr marL="4266453" algn="l" defTabSz="1218987" rtl="0" eaLnBrk="1" latinLnBrk="0" hangingPunct="1">
                    <a:defRPr sz="2400" kern="1200">
                      <a:solidFill>
                        <a:schemeClr val="lt1"/>
                      </a:solidFill>
                      <a:latin typeface="+mn-lt"/>
                      <a:ea typeface="+mn-ea"/>
                      <a:cs typeface="+mn-cs"/>
                    </a:defRPr>
                  </a:lvl8pPr>
                  <a:lvl9pPr marL="4875947" algn="l" defTabSz="1218987" rtl="0" eaLnBrk="1" latinLnBrk="0" hangingPunct="1">
                    <a:defRPr sz="2400" kern="1200">
                      <a:solidFill>
                        <a:schemeClr val="lt1"/>
                      </a:solidFill>
                      <a:latin typeface="+mn-lt"/>
                      <a:ea typeface="+mn-ea"/>
                      <a:cs typeface="+mn-cs"/>
                    </a:defRPr>
                  </a:lvl9pPr>
                </a:lstStyle>
                <a:p>
                  <a:pPr algn="ctr"/>
                  <a:endParaRPr lang="es-UY" sz="1800"/>
                </a:p>
              </p:txBody>
            </p:sp>
            <p:sp>
              <p:nvSpPr>
                <p:cNvPr id="32" name="Rectangle: Rounded Corners 31">
                  <a:extLst>
                    <a:ext uri="{FF2B5EF4-FFF2-40B4-BE49-F238E27FC236}">
                      <a16:creationId xmlns:a16="http://schemas.microsoft.com/office/drawing/2014/main" id="{54D86529-EE57-4791-9954-F7A88E753295}"/>
                    </a:ext>
                  </a:extLst>
                </p:cNvPr>
                <p:cNvSpPr/>
                <p:nvPr/>
              </p:nvSpPr>
              <p:spPr>
                <a:xfrm>
                  <a:off x="3546171" y="1942255"/>
                  <a:ext cx="2390628" cy="3490716"/>
                </a:xfrm>
                <a:prstGeom prst="roundRect">
                  <a:avLst>
                    <a:gd name="adj" fmla="val 343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218987" rtl="0" eaLnBrk="1" latinLnBrk="0" hangingPunct="1">
                    <a:defRPr sz="2400" kern="1200">
                      <a:solidFill>
                        <a:schemeClr val="lt1"/>
                      </a:solidFill>
                      <a:latin typeface="+mn-lt"/>
                      <a:ea typeface="+mn-ea"/>
                      <a:cs typeface="+mn-cs"/>
                    </a:defRPr>
                  </a:lvl1pPr>
                  <a:lvl2pPr marL="609493" algn="l" defTabSz="1218987" rtl="0" eaLnBrk="1" latinLnBrk="0" hangingPunct="1">
                    <a:defRPr sz="2400" kern="1200">
                      <a:solidFill>
                        <a:schemeClr val="lt1"/>
                      </a:solidFill>
                      <a:latin typeface="+mn-lt"/>
                      <a:ea typeface="+mn-ea"/>
                      <a:cs typeface="+mn-cs"/>
                    </a:defRPr>
                  </a:lvl2pPr>
                  <a:lvl3pPr marL="1218987" algn="l" defTabSz="1218987" rtl="0" eaLnBrk="1" latinLnBrk="0" hangingPunct="1">
                    <a:defRPr sz="2400" kern="1200">
                      <a:solidFill>
                        <a:schemeClr val="lt1"/>
                      </a:solidFill>
                      <a:latin typeface="+mn-lt"/>
                      <a:ea typeface="+mn-ea"/>
                      <a:cs typeface="+mn-cs"/>
                    </a:defRPr>
                  </a:lvl3pPr>
                  <a:lvl4pPr marL="1828480" algn="l" defTabSz="1218987" rtl="0" eaLnBrk="1" latinLnBrk="0" hangingPunct="1">
                    <a:defRPr sz="2400" kern="1200">
                      <a:solidFill>
                        <a:schemeClr val="lt1"/>
                      </a:solidFill>
                      <a:latin typeface="+mn-lt"/>
                      <a:ea typeface="+mn-ea"/>
                      <a:cs typeface="+mn-cs"/>
                    </a:defRPr>
                  </a:lvl4pPr>
                  <a:lvl5pPr marL="2437973" algn="l" defTabSz="1218987" rtl="0" eaLnBrk="1" latinLnBrk="0" hangingPunct="1">
                    <a:defRPr sz="2400" kern="1200">
                      <a:solidFill>
                        <a:schemeClr val="lt1"/>
                      </a:solidFill>
                      <a:latin typeface="+mn-lt"/>
                      <a:ea typeface="+mn-ea"/>
                      <a:cs typeface="+mn-cs"/>
                    </a:defRPr>
                  </a:lvl5pPr>
                  <a:lvl6pPr marL="3047467" algn="l" defTabSz="1218987" rtl="0" eaLnBrk="1" latinLnBrk="0" hangingPunct="1">
                    <a:defRPr sz="2400" kern="1200">
                      <a:solidFill>
                        <a:schemeClr val="lt1"/>
                      </a:solidFill>
                      <a:latin typeface="+mn-lt"/>
                      <a:ea typeface="+mn-ea"/>
                      <a:cs typeface="+mn-cs"/>
                    </a:defRPr>
                  </a:lvl6pPr>
                  <a:lvl7pPr marL="3656960" algn="l" defTabSz="1218987" rtl="0" eaLnBrk="1" latinLnBrk="0" hangingPunct="1">
                    <a:defRPr sz="2400" kern="1200">
                      <a:solidFill>
                        <a:schemeClr val="lt1"/>
                      </a:solidFill>
                      <a:latin typeface="+mn-lt"/>
                      <a:ea typeface="+mn-ea"/>
                      <a:cs typeface="+mn-cs"/>
                    </a:defRPr>
                  </a:lvl7pPr>
                  <a:lvl8pPr marL="4266453" algn="l" defTabSz="1218987" rtl="0" eaLnBrk="1" latinLnBrk="0" hangingPunct="1">
                    <a:defRPr sz="2400" kern="1200">
                      <a:solidFill>
                        <a:schemeClr val="lt1"/>
                      </a:solidFill>
                      <a:latin typeface="+mn-lt"/>
                      <a:ea typeface="+mn-ea"/>
                      <a:cs typeface="+mn-cs"/>
                    </a:defRPr>
                  </a:lvl8pPr>
                  <a:lvl9pPr marL="4875947" algn="l" defTabSz="1218987" rtl="0" eaLnBrk="1" latinLnBrk="0" hangingPunct="1">
                    <a:defRPr sz="2400" kern="1200">
                      <a:solidFill>
                        <a:schemeClr val="lt1"/>
                      </a:solidFill>
                      <a:latin typeface="+mn-lt"/>
                      <a:ea typeface="+mn-ea"/>
                      <a:cs typeface="+mn-cs"/>
                    </a:defRPr>
                  </a:lvl9pPr>
                </a:lstStyle>
                <a:p>
                  <a:pPr algn="ctr"/>
                  <a:endParaRPr lang="es-UY" sz="1800"/>
                </a:p>
              </p:txBody>
            </p:sp>
            <p:sp>
              <p:nvSpPr>
                <p:cNvPr id="33" name="Rectangle: Rounded Corners 32">
                  <a:extLst>
                    <a:ext uri="{FF2B5EF4-FFF2-40B4-BE49-F238E27FC236}">
                      <a16:creationId xmlns:a16="http://schemas.microsoft.com/office/drawing/2014/main" id="{B42A10C2-B5D8-48C9-8BF5-C304F6583F05}"/>
                    </a:ext>
                  </a:extLst>
                </p:cNvPr>
                <p:cNvSpPr/>
                <p:nvPr/>
              </p:nvSpPr>
              <p:spPr>
                <a:xfrm>
                  <a:off x="855422" y="1942255"/>
                  <a:ext cx="2390628" cy="3490716"/>
                </a:xfrm>
                <a:prstGeom prst="roundRect">
                  <a:avLst>
                    <a:gd name="adj" fmla="val 343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218987" rtl="0" eaLnBrk="1" latinLnBrk="0" hangingPunct="1">
                    <a:defRPr sz="2400" kern="1200">
                      <a:solidFill>
                        <a:schemeClr val="lt1"/>
                      </a:solidFill>
                      <a:latin typeface="+mn-lt"/>
                      <a:ea typeface="+mn-ea"/>
                      <a:cs typeface="+mn-cs"/>
                    </a:defRPr>
                  </a:lvl1pPr>
                  <a:lvl2pPr marL="609493" algn="l" defTabSz="1218987" rtl="0" eaLnBrk="1" latinLnBrk="0" hangingPunct="1">
                    <a:defRPr sz="2400" kern="1200">
                      <a:solidFill>
                        <a:schemeClr val="lt1"/>
                      </a:solidFill>
                      <a:latin typeface="+mn-lt"/>
                      <a:ea typeface="+mn-ea"/>
                      <a:cs typeface="+mn-cs"/>
                    </a:defRPr>
                  </a:lvl2pPr>
                  <a:lvl3pPr marL="1218987" algn="l" defTabSz="1218987" rtl="0" eaLnBrk="1" latinLnBrk="0" hangingPunct="1">
                    <a:defRPr sz="2400" kern="1200">
                      <a:solidFill>
                        <a:schemeClr val="lt1"/>
                      </a:solidFill>
                      <a:latin typeface="+mn-lt"/>
                      <a:ea typeface="+mn-ea"/>
                      <a:cs typeface="+mn-cs"/>
                    </a:defRPr>
                  </a:lvl3pPr>
                  <a:lvl4pPr marL="1828480" algn="l" defTabSz="1218987" rtl="0" eaLnBrk="1" latinLnBrk="0" hangingPunct="1">
                    <a:defRPr sz="2400" kern="1200">
                      <a:solidFill>
                        <a:schemeClr val="lt1"/>
                      </a:solidFill>
                      <a:latin typeface="+mn-lt"/>
                      <a:ea typeface="+mn-ea"/>
                      <a:cs typeface="+mn-cs"/>
                    </a:defRPr>
                  </a:lvl4pPr>
                  <a:lvl5pPr marL="2437973" algn="l" defTabSz="1218987" rtl="0" eaLnBrk="1" latinLnBrk="0" hangingPunct="1">
                    <a:defRPr sz="2400" kern="1200">
                      <a:solidFill>
                        <a:schemeClr val="lt1"/>
                      </a:solidFill>
                      <a:latin typeface="+mn-lt"/>
                      <a:ea typeface="+mn-ea"/>
                      <a:cs typeface="+mn-cs"/>
                    </a:defRPr>
                  </a:lvl5pPr>
                  <a:lvl6pPr marL="3047467" algn="l" defTabSz="1218987" rtl="0" eaLnBrk="1" latinLnBrk="0" hangingPunct="1">
                    <a:defRPr sz="2400" kern="1200">
                      <a:solidFill>
                        <a:schemeClr val="lt1"/>
                      </a:solidFill>
                      <a:latin typeface="+mn-lt"/>
                      <a:ea typeface="+mn-ea"/>
                      <a:cs typeface="+mn-cs"/>
                    </a:defRPr>
                  </a:lvl6pPr>
                  <a:lvl7pPr marL="3656960" algn="l" defTabSz="1218987" rtl="0" eaLnBrk="1" latinLnBrk="0" hangingPunct="1">
                    <a:defRPr sz="2400" kern="1200">
                      <a:solidFill>
                        <a:schemeClr val="lt1"/>
                      </a:solidFill>
                      <a:latin typeface="+mn-lt"/>
                      <a:ea typeface="+mn-ea"/>
                      <a:cs typeface="+mn-cs"/>
                    </a:defRPr>
                  </a:lvl7pPr>
                  <a:lvl8pPr marL="4266453" algn="l" defTabSz="1218987" rtl="0" eaLnBrk="1" latinLnBrk="0" hangingPunct="1">
                    <a:defRPr sz="2400" kern="1200">
                      <a:solidFill>
                        <a:schemeClr val="lt1"/>
                      </a:solidFill>
                      <a:latin typeface="+mn-lt"/>
                      <a:ea typeface="+mn-ea"/>
                      <a:cs typeface="+mn-cs"/>
                    </a:defRPr>
                  </a:lvl8pPr>
                  <a:lvl9pPr marL="4875947" algn="l" defTabSz="1218987" rtl="0" eaLnBrk="1" latinLnBrk="0" hangingPunct="1">
                    <a:defRPr sz="2400" kern="1200">
                      <a:solidFill>
                        <a:schemeClr val="lt1"/>
                      </a:solidFill>
                      <a:latin typeface="+mn-lt"/>
                      <a:ea typeface="+mn-ea"/>
                      <a:cs typeface="+mn-cs"/>
                    </a:defRPr>
                  </a:lvl9pPr>
                </a:lstStyle>
                <a:p>
                  <a:pPr algn="ctr"/>
                  <a:endParaRPr lang="es-UY" sz="1800"/>
                </a:p>
              </p:txBody>
            </p:sp>
            <p:sp>
              <p:nvSpPr>
                <p:cNvPr id="34" name="Freeform 62">
                  <a:extLst>
                    <a:ext uri="{FF2B5EF4-FFF2-40B4-BE49-F238E27FC236}">
                      <a16:creationId xmlns:a16="http://schemas.microsoft.com/office/drawing/2014/main" id="{1AA96357-71B4-4AF3-8738-751D22A90C51}"/>
                    </a:ext>
                  </a:extLst>
                </p:cNvPr>
                <p:cNvSpPr>
                  <a:spLocks noChangeArrowheads="1"/>
                </p:cNvSpPr>
                <p:nvPr/>
              </p:nvSpPr>
              <p:spPr bwMode="auto">
                <a:xfrm>
                  <a:off x="577817" y="2617779"/>
                  <a:ext cx="2880730" cy="963513"/>
                </a:xfrm>
                <a:custGeom>
                  <a:avLst/>
                  <a:gdLst>
                    <a:gd name="T0" fmla="*/ 674 w 5254"/>
                    <a:gd name="T1" fmla="*/ 563 h 1225"/>
                    <a:gd name="T2" fmla="*/ 42 w 5254"/>
                    <a:gd name="T3" fmla="*/ 92 h 1225"/>
                    <a:gd name="T4" fmla="*/ 42 w 5254"/>
                    <a:gd name="T5" fmla="*/ 92 h 1225"/>
                    <a:gd name="T6" fmla="*/ 72 w 5254"/>
                    <a:gd name="T7" fmla="*/ 0 h 1225"/>
                    <a:gd name="T8" fmla="*/ 4442 w 5254"/>
                    <a:gd name="T9" fmla="*/ 0 h 1225"/>
                    <a:gd name="T10" fmla="*/ 4442 w 5254"/>
                    <a:gd name="T11" fmla="*/ 0 h 1225"/>
                    <a:gd name="T12" fmla="*/ 4472 w 5254"/>
                    <a:gd name="T13" fmla="*/ 10 h 1225"/>
                    <a:gd name="T14" fmla="*/ 5226 w 5254"/>
                    <a:gd name="T15" fmla="*/ 563 h 1225"/>
                    <a:gd name="T16" fmla="*/ 5226 w 5254"/>
                    <a:gd name="T17" fmla="*/ 563 h 1225"/>
                    <a:gd name="T18" fmla="*/ 5226 w 5254"/>
                    <a:gd name="T19" fmla="*/ 644 h 1225"/>
                    <a:gd name="T20" fmla="*/ 4472 w 5254"/>
                    <a:gd name="T21" fmla="*/ 1213 h 1225"/>
                    <a:gd name="T22" fmla="*/ 4472 w 5254"/>
                    <a:gd name="T23" fmla="*/ 1213 h 1225"/>
                    <a:gd name="T24" fmla="*/ 4441 w 5254"/>
                    <a:gd name="T25" fmla="*/ 1224 h 1225"/>
                    <a:gd name="T26" fmla="*/ 69 w 5254"/>
                    <a:gd name="T27" fmla="*/ 1224 h 1225"/>
                    <a:gd name="T28" fmla="*/ 69 w 5254"/>
                    <a:gd name="T29" fmla="*/ 1224 h 1225"/>
                    <a:gd name="T30" fmla="*/ 38 w 5254"/>
                    <a:gd name="T31" fmla="*/ 1132 h 1225"/>
                    <a:gd name="T32" fmla="*/ 674 w 5254"/>
                    <a:gd name="T33" fmla="*/ 644 h 1225"/>
                    <a:gd name="T34" fmla="*/ 674 w 5254"/>
                    <a:gd name="T35" fmla="*/ 644 h 1225"/>
                    <a:gd name="T36" fmla="*/ 674 w 5254"/>
                    <a:gd name="T37" fmla="*/ 563 h 1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54" h="1225">
                      <a:moveTo>
                        <a:pt x="674" y="563"/>
                      </a:moveTo>
                      <a:lnTo>
                        <a:pt x="42" y="92"/>
                      </a:lnTo>
                      <a:lnTo>
                        <a:pt x="42" y="92"/>
                      </a:lnTo>
                      <a:cubicBezTo>
                        <a:pt x="3" y="63"/>
                        <a:pt x="24" y="0"/>
                        <a:pt x="72" y="0"/>
                      </a:cubicBezTo>
                      <a:lnTo>
                        <a:pt x="4442" y="0"/>
                      </a:lnTo>
                      <a:lnTo>
                        <a:pt x="4442" y="0"/>
                      </a:lnTo>
                      <a:cubicBezTo>
                        <a:pt x="4453" y="0"/>
                        <a:pt x="4463" y="3"/>
                        <a:pt x="4472" y="10"/>
                      </a:cubicBezTo>
                      <a:lnTo>
                        <a:pt x="5226" y="563"/>
                      </a:lnTo>
                      <a:lnTo>
                        <a:pt x="5226" y="563"/>
                      </a:lnTo>
                      <a:cubicBezTo>
                        <a:pt x="5253" y="583"/>
                        <a:pt x="5253" y="624"/>
                        <a:pt x="5226" y="644"/>
                      </a:cubicBezTo>
                      <a:lnTo>
                        <a:pt x="4472" y="1213"/>
                      </a:lnTo>
                      <a:lnTo>
                        <a:pt x="4472" y="1213"/>
                      </a:lnTo>
                      <a:cubicBezTo>
                        <a:pt x="4463" y="1220"/>
                        <a:pt x="4452" y="1224"/>
                        <a:pt x="4441" y="1224"/>
                      </a:cubicBezTo>
                      <a:lnTo>
                        <a:pt x="69" y="1224"/>
                      </a:lnTo>
                      <a:lnTo>
                        <a:pt x="69" y="1224"/>
                      </a:lnTo>
                      <a:cubicBezTo>
                        <a:pt x="20" y="1224"/>
                        <a:pt x="0" y="1162"/>
                        <a:pt x="38" y="1132"/>
                      </a:cubicBezTo>
                      <a:lnTo>
                        <a:pt x="674" y="644"/>
                      </a:lnTo>
                      <a:lnTo>
                        <a:pt x="674" y="644"/>
                      </a:lnTo>
                      <a:cubicBezTo>
                        <a:pt x="701" y="624"/>
                        <a:pt x="701" y="583"/>
                        <a:pt x="674" y="563"/>
                      </a:cubicBezTo>
                    </a:path>
                  </a:pathLst>
                </a:custGeom>
                <a:solidFill>
                  <a:schemeClr val="accent1"/>
                </a:solidFill>
                <a:ln>
                  <a:noFill/>
                </a:ln>
                <a:effectLst/>
              </p:spPr>
              <p:txBody>
                <a:bodyPr wrap="none"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n-US" sz="3200" dirty="0">
                    <a:latin typeface="Lato Light" panose="020F0502020204030203" pitchFamily="34" charset="0"/>
                  </a:endParaRPr>
                </a:p>
              </p:txBody>
            </p:sp>
            <p:sp>
              <p:nvSpPr>
                <p:cNvPr id="35" name="Freeform 133">
                  <a:extLst>
                    <a:ext uri="{FF2B5EF4-FFF2-40B4-BE49-F238E27FC236}">
                      <a16:creationId xmlns:a16="http://schemas.microsoft.com/office/drawing/2014/main" id="{52B602FA-CA10-4CC7-8A34-7CC6400F6D0B}"/>
                    </a:ext>
                  </a:extLst>
                </p:cNvPr>
                <p:cNvSpPr>
                  <a:spLocks noChangeArrowheads="1"/>
                </p:cNvSpPr>
                <p:nvPr/>
              </p:nvSpPr>
              <p:spPr bwMode="auto">
                <a:xfrm>
                  <a:off x="3267155" y="2617777"/>
                  <a:ext cx="2880730" cy="963513"/>
                </a:xfrm>
                <a:custGeom>
                  <a:avLst/>
                  <a:gdLst>
                    <a:gd name="T0" fmla="*/ 674 w 5254"/>
                    <a:gd name="T1" fmla="*/ 563 h 1225"/>
                    <a:gd name="T2" fmla="*/ 42 w 5254"/>
                    <a:gd name="T3" fmla="*/ 92 h 1225"/>
                    <a:gd name="T4" fmla="*/ 42 w 5254"/>
                    <a:gd name="T5" fmla="*/ 92 h 1225"/>
                    <a:gd name="T6" fmla="*/ 73 w 5254"/>
                    <a:gd name="T7" fmla="*/ 0 h 1225"/>
                    <a:gd name="T8" fmla="*/ 4441 w 5254"/>
                    <a:gd name="T9" fmla="*/ 0 h 1225"/>
                    <a:gd name="T10" fmla="*/ 4441 w 5254"/>
                    <a:gd name="T11" fmla="*/ 0 h 1225"/>
                    <a:gd name="T12" fmla="*/ 4471 w 5254"/>
                    <a:gd name="T13" fmla="*/ 10 h 1225"/>
                    <a:gd name="T14" fmla="*/ 5224 w 5254"/>
                    <a:gd name="T15" fmla="*/ 563 h 1225"/>
                    <a:gd name="T16" fmla="*/ 5224 w 5254"/>
                    <a:gd name="T17" fmla="*/ 563 h 1225"/>
                    <a:gd name="T18" fmla="*/ 5225 w 5254"/>
                    <a:gd name="T19" fmla="*/ 644 h 1225"/>
                    <a:gd name="T20" fmla="*/ 4472 w 5254"/>
                    <a:gd name="T21" fmla="*/ 1213 h 1225"/>
                    <a:gd name="T22" fmla="*/ 4472 w 5254"/>
                    <a:gd name="T23" fmla="*/ 1213 h 1225"/>
                    <a:gd name="T24" fmla="*/ 4441 w 5254"/>
                    <a:gd name="T25" fmla="*/ 1224 h 1225"/>
                    <a:gd name="T26" fmla="*/ 69 w 5254"/>
                    <a:gd name="T27" fmla="*/ 1224 h 1225"/>
                    <a:gd name="T28" fmla="*/ 69 w 5254"/>
                    <a:gd name="T29" fmla="*/ 1224 h 1225"/>
                    <a:gd name="T30" fmla="*/ 39 w 5254"/>
                    <a:gd name="T31" fmla="*/ 1132 h 1225"/>
                    <a:gd name="T32" fmla="*/ 675 w 5254"/>
                    <a:gd name="T33" fmla="*/ 644 h 1225"/>
                    <a:gd name="T34" fmla="*/ 675 w 5254"/>
                    <a:gd name="T35" fmla="*/ 644 h 1225"/>
                    <a:gd name="T36" fmla="*/ 674 w 5254"/>
                    <a:gd name="T37" fmla="*/ 563 h 1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54" h="1225">
                      <a:moveTo>
                        <a:pt x="674" y="563"/>
                      </a:moveTo>
                      <a:lnTo>
                        <a:pt x="42" y="92"/>
                      </a:lnTo>
                      <a:lnTo>
                        <a:pt x="42" y="92"/>
                      </a:lnTo>
                      <a:cubicBezTo>
                        <a:pt x="3" y="63"/>
                        <a:pt x="24" y="0"/>
                        <a:pt x="73" y="0"/>
                      </a:cubicBezTo>
                      <a:lnTo>
                        <a:pt x="4441" y="0"/>
                      </a:lnTo>
                      <a:lnTo>
                        <a:pt x="4441" y="0"/>
                      </a:lnTo>
                      <a:cubicBezTo>
                        <a:pt x="4452" y="0"/>
                        <a:pt x="4463" y="3"/>
                        <a:pt x="4471" y="10"/>
                      </a:cubicBezTo>
                      <a:lnTo>
                        <a:pt x="5224" y="563"/>
                      </a:lnTo>
                      <a:lnTo>
                        <a:pt x="5224" y="563"/>
                      </a:lnTo>
                      <a:cubicBezTo>
                        <a:pt x="5252" y="583"/>
                        <a:pt x="5253" y="624"/>
                        <a:pt x="5225" y="644"/>
                      </a:cubicBezTo>
                      <a:lnTo>
                        <a:pt x="4472" y="1213"/>
                      </a:lnTo>
                      <a:lnTo>
                        <a:pt x="4472" y="1213"/>
                      </a:lnTo>
                      <a:cubicBezTo>
                        <a:pt x="4463" y="1220"/>
                        <a:pt x="4452" y="1224"/>
                        <a:pt x="4441" y="1224"/>
                      </a:cubicBezTo>
                      <a:lnTo>
                        <a:pt x="69" y="1224"/>
                      </a:lnTo>
                      <a:lnTo>
                        <a:pt x="69" y="1224"/>
                      </a:lnTo>
                      <a:cubicBezTo>
                        <a:pt x="21" y="1224"/>
                        <a:pt x="0" y="1162"/>
                        <a:pt x="39" y="1132"/>
                      </a:cubicBezTo>
                      <a:lnTo>
                        <a:pt x="675" y="644"/>
                      </a:lnTo>
                      <a:lnTo>
                        <a:pt x="675" y="644"/>
                      </a:lnTo>
                      <a:cubicBezTo>
                        <a:pt x="702" y="624"/>
                        <a:pt x="701" y="583"/>
                        <a:pt x="674" y="563"/>
                      </a:cubicBezTo>
                    </a:path>
                  </a:pathLst>
                </a:custGeom>
                <a:solidFill>
                  <a:schemeClr val="accent2"/>
                </a:solidFill>
                <a:ln>
                  <a:noFill/>
                </a:ln>
                <a:effectLst/>
              </p:spPr>
              <p:txBody>
                <a:bodyPr wrap="none"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n-US" sz="3200" dirty="0">
                    <a:latin typeface="Lato Light" panose="020F0502020204030203" pitchFamily="34" charset="0"/>
                  </a:endParaRPr>
                </a:p>
              </p:txBody>
            </p:sp>
            <p:sp>
              <p:nvSpPr>
                <p:cNvPr id="36" name="Freeform 138">
                  <a:extLst>
                    <a:ext uri="{FF2B5EF4-FFF2-40B4-BE49-F238E27FC236}">
                      <a16:creationId xmlns:a16="http://schemas.microsoft.com/office/drawing/2014/main" id="{8E0CC5D2-5CA8-464A-870A-DF51AC265D8C}"/>
                    </a:ext>
                  </a:extLst>
                </p:cNvPr>
                <p:cNvSpPr>
                  <a:spLocks noChangeArrowheads="1"/>
                </p:cNvSpPr>
                <p:nvPr/>
              </p:nvSpPr>
              <p:spPr bwMode="auto">
                <a:xfrm>
                  <a:off x="4343973" y="1521886"/>
                  <a:ext cx="814719" cy="814717"/>
                </a:xfrm>
                <a:custGeom>
                  <a:avLst/>
                  <a:gdLst>
                    <a:gd name="T0" fmla="*/ 636 w 1275"/>
                    <a:gd name="T1" fmla="*/ 0 h 1275"/>
                    <a:gd name="T2" fmla="*/ 636 w 1275"/>
                    <a:gd name="T3" fmla="*/ 0 h 1275"/>
                    <a:gd name="T4" fmla="*/ 1274 w 1275"/>
                    <a:gd name="T5" fmla="*/ 637 h 1275"/>
                    <a:gd name="T6" fmla="*/ 1274 w 1275"/>
                    <a:gd name="T7" fmla="*/ 637 h 1275"/>
                    <a:gd name="T8" fmla="*/ 636 w 1275"/>
                    <a:gd name="T9" fmla="*/ 1274 h 1275"/>
                    <a:gd name="T10" fmla="*/ 636 w 1275"/>
                    <a:gd name="T11" fmla="*/ 1274 h 1275"/>
                    <a:gd name="T12" fmla="*/ 0 w 1275"/>
                    <a:gd name="T13" fmla="*/ 637 h 1275"/>
                    <a:gd name="T14" fmla="*/ 0 w 1275"/>
                    <a:gd name="T15" fmla="*/ 637 h 1275"/>
                    <a:gd name="T16" fmla="*/ 636 w 1275"/>
                    <a:gd name="T17" fmla="*/ 0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5" h="1275">
                      <a:moveTo>
                        <a:pt x="636" y="0"/>
                      </a:moveTo>
                      <a:lnTo>
                        <a:pt x="636" y="0"/>
                      </a:lnTo>
                      <a:cubicBezTo>
                        <a:pt x="989" y="0"/>
                        <a:pt x="1274" y="285"/>
                        <a:pt x="1274" y="637"/>
                      </a:cubicBezTo>
                      <a:lnTo>
                        <a:pt x="1274" y="637"/>
                      </a:lnTo>
                      <a:cubicBezTo>
                        <a:pt x="1274" y="988"/>
                        <a:pt x="989" y="1274"/>
                        <a:pt x="636" y="1274"/>
                      </a:cubicBezTo>
                      <a:lnTo>
                        <a:pt x="636" y="1274"/>
                      </a:lnTo>
                      <a:cubicBezTo>
                        <a:pt x="285" y="1274"/>
                        <a:pt x="0" y="988"/>
                        <a:pt x="0" y="637"/>
                      </a:cubicBezTo>
                      <a:lnTo>
                        <a:pt x="0" y="637"/>
                      </a:lnTo>
                      <a:cubicBezTo>
                        <a:pt x="0" y="285"/>
                        <a:pt x="285" y="0"/>
                        <a:pt x="636" y="0"/>
                      </a:cubicBezTo>
                    </a:path>
                  </a:pathLst>
                </a:custGeom>
                <a:solidFill>
                  <a:schemeClr val="bg1"/>
                </a:solidFill>
                <a:ln>
                  <a:noFill/>
                </a:ln>
                <a:effectLst/>
              </p:spPr>
              <p:txBody>
                <a:bodyPr wrap="none"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n-US" sz="3200" dirty="0">
                    <a:latin typeface="Lato Light" panose="020F0502020204030203" pitchFamily="34" charset="0"/>
                  </a:endParaRPr>
                </a:p>
              </p:txBody>
            </p:sp>
            <p:sp>
              <p:nvSpPr>
                <p:cNvPr id="37" name="Freeform 203">
                  <a:extLst>
                    <a:ext uri="{FF2B5EF4-FFF2-40B4-BE49-F238E27FC236}">
                      <a16:creationId xmlns:a16="http://schemas.microsoft.com/office/drawing/2014/main" id="{3CFFD18D-5B9C-4B6C-BA0F-C499BE2EF67F}"/>
                    </a:ext>
                  </a:extLst>
                </p:cNvPr>
                <p:cNvSpPr>
                  <a:spLocks noChangeArrowheads="1"/>
                </p:cNvSpPr>
                <p:nvPr/>
              </p:nvSpPr>
              <p:spPr bwMode="auto">
                <a:xfrm>
                  <a:off x="5956495" y="2617777"/>
                  <a:ext cx="2880728" cy="963513"/>
                </a:xfrm>
                <a:custGeom>
                  <a:avLst/>
                  <a:gdLst>
                    <a:gd name="T0" fmla="*/ 673 w 5254"/>
                    <a:gd name="T1" fmla="*/ 563 h 1225"/>
                    <a:gd name="T2" fmla="*/ 42 w 5254"/>
                    <a:gd name="T3" fmla="*/ 92 h 1225"/>
                    <a:gd name="T4" fmla="*/ 42 w 5254"/>
                    <a:gd name="T5" fmla="*/ 92 h 1225"/>
                    <a:gd name="T6" fmla="*/ 72 w 5254"/>
                    <a:gd name="T7" fmla="*/ 0 h 1225"/>
                    <a:gd name="T8" fmla="*/ 4442 w 5254"/>
                    <a:gd name="T9" fmla="*/ 0 h 1225"/>
                    <a:gd name="T10" fmla="*/ 4442 w 5254"/>
                    <a:gd name="T11" fmla="*/ 0 h 1225"/>
                    <a:gd name="T12" fmla="*/ 4472 w 5254"/>
                    <a:gd name="T13" fmla="*/ 10 h 1225"/>
                    <a:gd name="T14" fmla="*/ 5225 w 5254"/>
                    <a:gd name="T15" fmla="*/ 563 h 1225"/>
                    <a:gd name="T16" fmla="*/ 5225 w 5254"/>
                    <a:gd name="T17" fmla="*/ 563 h 1225"/>
                    <a:gd name="T18" fmla="*/ 5225 w 5254"/>
                    <a:gd name="T19" fmla="*/ 644 h 1225"/>
                    <a:gd name="T20" fmla="*/ 4472 w 5254"/>
                    <a:gd name="T21" fmla="*/ 1213 h 1225"/>
                    <a:gd name="T22" fmla="*/ 4472 w 5254"/>
                    <a:gd name="T23" fmla="*/ 1213 h 1225"/>
                    <a:gd name="T24" fmla="*/ 4441 w 5254"/>
                    <a:gd name="T25" fmla="*/ 1224 h 1225"/>
                    <a:gd name="T26" fmla="*/ 69 w 5254"/>
                    <a:gd name="T27" fmla="*/ 1224 h 1225"/>
                    <a:gd name="T28" fmla="*/ 69 w 5254"/>
                    <a:gd name="T29" fmla="*/ 1224 h 1225"/>
                    <a:gd name="T30" fmla="*/ 38 w 5254"/>
                    <a:gd name="T31" fmla="*/ 1132 h 1225"/>
                    <a:gd name="T32" fmla="*/ 674 w 5254"/>
                    <a:gd name="T33" fmla="*/ 644 h 1225"/>
                    <a:gd name="T34" fmla="*/ 674 w 5254"/>
                    <a:gd name="T35" fmla="*/ 644 h 1225"/>
                    <a:gd name="T36" fmla="*/ 673 w 5254"/>
                    <a:gd name="T37" fmla="*/ 563 h 1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54" h="1225">
                      <a:moveTo>
                        <a:pt x="673" y="563"/>
                      </a:moveTo>
                      <a:lnTo>
                        <a:pt x="42" y="92"/>
                      </a:lnTo>
                      <a:lnTo>
                        <a:pt x="42" y="92"/>
                      </a:lnTo>
                      <a:cubicBezTo>
                        <a:pt x="2" y="63"/>
                        <a:pt x="23" y="0"/>
                        <a:pt x="72" y="0"/>
                      </a:cubicBezTo>
                      <a:lnTo>
                        <a:pt x="4442" y="0"/>
                      </a:lnTo>
                      <a:lnTo>
                        <a:pt x="4442" y="0"/>
                      </a:lnTo>
                      <a:cubicBezTo>
                        <a:pt x="4452" y="0"/>
                        <a:pt x="4463" y="3"/>
                        <a:pt x="4472" y="10"/>
                      </a:cubicBezTo>
                      <a:lnTo>
                        <a:pt x="5225" y="563"/>
                      </a:lnTo>
                      <a:lnTo>
                        <a:pt x="5225" y="563"/>
                      </a:lnTo>
                      <a:cubicBezTo>
                        <a:pt x="5252" y="583"/>
                        <a:pt x="5253" y="624"/>
                        <a:pt x="5225" y="644"/>
                      </a:cubicBezTo>
                      <a:lnTo>
                        <a:pt x="4472" y="1213"/>
                      </a:lnTo>
                      <a:lnTo>
                        <a:pt x="4472" y="1213"/>
                      </a:lnTo>
                      <a:cubicBezTo>
                        <a:pt x="4463" y="1220"/>
                        <a:pt x="4452" y="1224"/>
                        <a:pt x="4441" y="1224"/>
                      </a:cubicBezTo>
                      <a:lnTo>
                        <a:pt x="69" y="1224"/>
                      </a:lnTo>
                      <a:lnTo>
                        <a:pt x="69" y="1224"/>
                      </a:lnTo>
                      <a:cubicBezTo>
                        <a:pt x="20" y="1224"/>
                        <a:pt x="0" y="1162"/>
                        <a:pt x="38" y="1132"/>
                      </a:cubicBezTo>
                      <a:lnTo>
                        <a:pt x="674" y="644"/>
                      </a:lnTo>
                      <a:lnTo>
                        <a:pt x="674" y="644"/>
                      </a:lnTo>
                      <a:cubicBezTo>
                        <a:pt x="701" y="624"/>
                        <a:pt x="700" y="583"/>
                        <a:pt x="673" y="563"/>
                      </a:cubicBezTo>
                    </a:path>
                  </a:pathLst>
                </a:custGeom>
                <a:solidFill>
                  <a:schemeClr val="accent3"/>
                </a:solidFill>
                <a:ln>
                  <a:noFill/>
                </a:ln>
                <a:effectLst/>
              </p:spPr>
              <p:txBody>
                <a:bodyPr wrap="none"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n-US" sz="3200" dirty="0">
                    <a:latin typeface="Lato Light" panose="020F0502020204030203" pitchFamily="34" charset="0"/>
                  </a:endParaRPr>
                </a:p>
              </p:txBody>
            </p:sp>
            <p:sp>
              <p:nvSpPr>
                <p:cNvPr id="38" name="Freeform 208">
                  <a:extLst>
                    <a:ext uri="{FF2B5EF4-FFF2-40B4-BE49-F238E27FC236}">
                      <a16:creationId xmlns:a16="http://schemas.microsoft.com/office/drawing/2014/main" id="{3914097D-7B5A-434D-875D-0CEE91723D89}"/>
                    </a:ext>
                  </a:extLst>
                </p:cNvPr>
                <p:cNvSpPr>
                  <a:spLocks noChangeArrowheads="1"/>
                </p:cNvSpPr>
                <p:nvPr/>
              </p:nvSpPr>
              <p:spPr bwMode="auto">
                <a:xfrm>
                  <a:off x="7022034" y="1521886"/>
                  <a:ext cx="814719" cy="814717"/>
                </a:xfrm>
                <a:custGeom>
                  <a:avLst/>
                  <a:gdLst>
                    <a:gd name="T0" fmla="*/ 637 w 1275"/>
                    <a:gd name="T1" fmla="*/ 0 h 1275"/>
                    <a:gd name="T2" fmla="*/ 637 w 1275"/>
                    <a:gd name="T3" fmla="*/ 0 h 1275"/>
                    <a:gd name="T4" fmla="*/ 1274 w 1275"/>
                    <a:gd name="T5" fmla="*/ 637 h 1275"/>
                    <a:gd name="T6" fmla="*/ 1274 w 1275"/>
                    <a:gd name="T7" fmla="*/ 637 h 1275"/>
                    <a:gd name="T8" fmla="*/ 637 w 1275"/>
                    <a:gd name="T9" fmla="*/ 1274 h 1275"/>
                    <a:gd name="T10" fmla="*/ 637 w 1275"/>
                    <a:gd name="T11" fmla="*/ 1274 h 1275"/>
                    <a:gd name="T12" fmla="*/ 0 w 1275"/>
                    <a:gd name="T13" fmla="*/ 637 h 1275"/>
                    <a:gd name="T14" fmla="*/ 0 w 1275"/>
                    <a:gd name="T15" fmla="*/ 637 h 1275"/>
                    <a:gd name="T16" fmla="*/ 637 w 1275"/>
                    <a:gd name="T17" fmla="*/ 0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5" h="1275">
                      <a:moveTo>
                        <a:pt x="637" y="0"/>
                      </a:moveTo>
                      <a:lnTo>
                        <a:pt x="637" y="0"/>
                      </a:lnTo>
                      <a:cubicBezTo>
                        <a:pt x="989" y="0"/>
                        <a:pt x="1274" y="285"/>
                        <a:pt x="1274" y="637"/>
                      </a:cubicBezTo>
                      <a:lnTo>
                        <a:pt x="1274" y="637"/>
                      </a:lnTo>
                      <a:cubicBezTo>
                        <a:pt x="1274" y="988"/>
                        <a:pt x="989" y="1274"/>
                        <a:pt x="637" y="1274"/>
                      </a:cubicBezTo>
                      <a:lnTo>
                        <a:pt x="637" y="1274"/>
                      </a:lnTo>
                      <a:cubicBezTo>
                        <a:pt x="285" y="1274"/>
                        <a:pt x="0" y="988"/>
                        <a:pt x="0" y="637"/>
                      </a:cubicBezTo>
                      <a:lnTo>
                        <a:pt x="0" y="637"/>
                      </a:lnTo>
                      <a:cubicBezTo>
                        <a:pt x="0" y="285"/>
                        <a:pt x="285" y="0"/>
                        <a:pt x="637" y="0"/>
                      </a:cubicBezTo>
                    </a:path>
                  </a:pathLst>
                </a:custGeom>
                <a:solidFill>
                  <a:schemeClr val="bg1"/>
                </a:solidFill>
                <a:ln>
                  <a:noFill/>
                </a:ln>
                <a:effectLst/>
              </p:spPr>
              <p:txBody>
                <a:bodyPr wrap="none"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n-US" sz="3200" dirty="0">
                    <a:latin typeface="Lato Light" panose="020F0502020204030203" pitchFamily="34" charset="0"/>
                  </a:endParaRPr>
                </a:p>
              </p:txBody>
            </p:sp>
            <p:sp>
              <p:nvSpPr>
                <p:cNvPr id="39" name="Freeform 203">
                  <a:extLst>
                    <a:ext uri="{FF2B5EF4-FFF2-40B4-BE49-F238E27FC236}">
                      <a16:creationId xmlns:a16="http://schemas.microsoft.com/office/drawing/2014/main" id="{EB56F3B8-AFA6-443F-AC8D-E5FAC9866F1D}"/>
                    </a:ext>
                  </a:extLst>
                </p:cNvPr>
                <p:cNvSpPr>
                  <a:spLocks noChangeArrowheads="1"/>
                </p:cNvSpPr>
                <p:nvPr/>
              </p:nvSpPr>
              <p:spPr bwMode="auto">
                <a:xfrm>
                  <a:off x="8645831" y="2617777"/>
                  <a:ext cx="2880728" cy="963513"/>
                </a:xfrm>
                <a:custGeom>
                  <a:avLst/>
                  <a:gdLst>
                    <a:gd name="T0" fmla="*/ 673 w 5254"/>
                    <a:gd name="T1" fmla="*/ 563 h 1225"/>
                    <a:gd name="T2" fmla="*/ 42 w 5254"/>
                    <a:gd name="T3" fmla="*/ 92 h 1225"/>
                    <a:gd name="T4" fmla="*/ 42 w 5254"/>
                    <a:gd name="T5" fmla="*/ 92 h 1225"/>
                    <a:gd name="T6" fmla="*/ 72 w 5254"/>
                    <a:gd name="T7" fmla="*/ 0 h 1225"/>
                    <a:gd name="T8" fmla="*/ 4442 w 5254"/>
                    <a:gd name="T9" fmla="*/ 0 h 1225"/>
                    <a:gd name="T10" fmla="*/ 4442 w 5254"/>
                    <a:gd name="T11" fmla="*/ 0 h 1225"/>
                    <a:gd name="T12" fmla="*/ 4472 w 5254"/>
                    <a:gd name="T13" fmla="*/ 10 h 1225"/>
                    <a:gd name="T14" fmla="*/ 5225 w 5254"/>
                    <a:gd name="T15" fmla="*/ 563 h 1225"/>
                    <a:gd name="T16" fmla="*/ 5225 w 5254"/>
                    <a:gd name="T17" fmla="*/ 563 h 1225"/>
                    <a:gd name="T18" fmla="*/ 5225 w 5254"/>
                    <a:gd name="T19" fmla="*/ 644 h 1225"/>
                    <a:gd name="T20" fmla="*/ 4472 w 5254"/>
                    <a:gd name="T21" fmla="*/ 1213 h 1225"/>
                    <a:gd name="T22" fmla="*/ 4472 w 5254"/>
                    <a:gd name="T23" fmla="*/ 1213 h 1225"/>
                    <a:gd name="T24" fmla="*/ 4441 w 5254"/>
                    <a:gd name="T25" fmla="*/ 1224 h 1225"/>
                    <a:gd name="T26" fmla="*/ 69 w 5254"/>
                    <a:gd name="T27" fmla="*/ 1224 h 1225"/>
                    <a:gd name="T28" fmla="*/ 69 w 5254"/>
                    <a:gd name="T29" fmla="*/ 1224 h 1225"/>
                    <a:gd name="T30" fmla="*/ 38 w 5254"/>
                    <a:gd name="T31" fmla="*/ 1132 h 1225"/>
                    <a:gd name="T32" fmla="*/ 674 w 5254"/>
                    <a:gd name="T33" fmla="*/ 644 h 1225"/>
                    <a:gd name="T34" fmla="*/ 674 w 5254"/>
                    <a:gd name="T35" fmla="*/ 644 h 1225"/>
                    <a:gd name="T36" fmla="*/ 673 w 5254"/>
                    <a:gd name="T37" fmla="*/ 563 h 1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54" h="1225">
                      <a:moveTo>
                        <a:pt x="673" y="563"/>
                      </a:moveTo>
                      <a:lnTo>
                        <a:pt x="42" y="92"/>
                      </a:lnTo>
                      <a:lnTo>
                        <a:pt x="42" y="92"/>
                      </a:lnTo>
                      <a:cubicBezTo>
                        <a:pt x="2" y="63"/>
                        <a:pt x="23" y="0"/>
                        <a:pt x="72" y="0"/>
                      </a:cubicBezTo>
                      <a:lnTo>
                        <a:pt x="4442" y="0"/>
                      </a:lnTo>
                      <a:lnTo>
                        <a:pt x="4442" y="0"/>
                      </a:lnTo>
                      <a:cubicBezTo>
                        <a:pt x="4452" y="0"/>
                        <a:pt x="4463" y="3"/>
                        <a:pt x="4472" y="10"/>
                      </a:cubicBezTo>
                      <a:lnTo>
                        <a:pt x="5225" y="563"/>
                      </a:lnTo>
                      <a:lnTo>
                        <a:pt x="5225" y="563"/>
                      </a:lnTo>
                      <a:cubicBezTo>
                        <a:pt x="5252" y="583"/>
                        <a:pt x="5253" y="624"/>
                        <a:pt x="5225" y="644"/>
                      </a:cubicBezTo>
                      <a:lnTo>
                        <a:pt x="4472" y="1213"/>
                      </a:lnTo>
                      <a:lnTo>
                        <a:pt x="4472" y="1213"/>
                      </a:lnTo>
                      <a:cubicBezTo>
                        <a:pt x="4463" y="1220"/>
                        <a:pt x="4452" y="1224"/>
                        <a:pt x="4441" y="1224"/>
                      </a:cubicBezTo>
                      <a:lnTo>
                        <a:pt x="69" y="1224"/>
                      </a:lnTo>
                      <a:lnTo>
                        <a:pt x="69" y="1224"/>
                      </a:lnTo>
                      <a:cubicBezTo>
                        <a:pt x="20" y="1224"/>
                        <a:pt x="0" y="1162"/>
                        <a:pt x="38" y="1132"/>
                      </a:cubicBezTo>
                      <a:lnTo>
                        <a:pt x="674" y="644"/>
                      </a:lnTo>
                      <a:lnTo>
                        <a:pt x="674" y="644"/>
                      </a:lnTo>
                      <a:cubicBezTo>
                        <a:pt x="701" y="624"/>
                        <a:pt x="700" y="583"/>
                        <a:pt x="673" y="563"/>
                      </a:cubicBezTo>
                    </a:path>
                  </a:pathLst>
                </a:custGeom>
                <a:solidFill>
                  <a:schemeClr val="accent4"/>
                </a:solidFill>
                <a:ln>
                  <a:noFill/>
                </a:ln>
                <a:effectLst/>
              </p:spPr>
              <p:txBody>
                <a:bodyPr wrap="none"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n-US" sz="3200" dirty="0">
                    <a:latin typeface="Lato Light" panose="020F0502020204030203" pitchFamily="34" charset="0"/>
                  </a:endParaRPr>
                </a:p>
              </p:txBody>
            </p:sp>
            <p:sp>
              <p:nvSpPr>
                <p:cNvPr id="40" name="Freeform 208">
                  <a:extLst>
                    <a:ext uri="{FF2B5EF4-FFF2-40B4-BE49-F238E27FC236}">
                      <a16:creationId xmlns:a16="http://schemas.microsoft.com/office/drawing/2014/main" id="{5B99CC7F-D609-4F96-AE71-3A8114D5F4C5}"/>
                    </a:ext>
                  </a:extLst>
                </p:cNvPr>
                <p:cNvSpPr>
                  <a:spLocks noChangeArrowheads="1"/>
                </p:cNvSpPr>
                <p:nvPr/>
              </p:nvSpPr>
              <p:spPr bwMode="auto">
                <a:xfrm>
                  <a:off x="9722647" y="1521886"/>
                  <a:ext cx="814719" cy="814717"/>
                </a:xfrm>
                <a:custGeom>
                  <a:avLst/>
                  <a:gdLst>
                    <a:gd name="T0" fmla="*/ 637 w 1275"/>
                    <a:gd name="T1" fmla="*/ 0 h 1275"/>
                    <a:gd name="T2" fmla="*/ 637 w 1275"/>
                    <a:gd name="T3" fmla="*/ 0 h 1275"/>
                    <a:gd name="T4" fmla="*/ 1274 w 1275"/>
                    <a:gd name="T5" fmla="*/ 637 h 1275"/>
                    <a:gd name="T6" fmla="*/ 1274 w 1275"/>
                    <a:gd name="T7" fmla="*/ 637 h 1275"/>
                    <a:gd name="T8" fmla="*/ 637 w 1275"/>
                    <a:gd name="T9" fmla="*/ 1274 h 1275"/>
                    <a:gd name="T10" fmla="*/ 637 w 1275"/>
                    <a:gd name="T11" fmla="*/ 1274 h 1275"/>
                    <a:gd name="T12" fmla="*/ 0 w 1275"/>
                    <a:gd name="T13" fmla="*/ 637 h 1275"/>
                    <a:gd name="T14" fmla="*/ 0 w 1275"/>
                    <a:gd name="T15" fmla="*/ 637 h 1275"/>
                    <a:gd name="T16" fmla="*/ 637 w 1275"/>
                    <a:gd name="T17" fmla="*/ 0 h 1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5" h="1275">
                      <a:moveTo>
                        <a:pt x="637" y="0"/>
                      </a:moveTo>
                      <a:lnTo>
                        <a:pt x="637" y="0"/>
                      </a:lnTo>
                      <a:cubicBezTo>
                        <a:pt x="989" y="0"/>
                        <a:pt x="1274" y="285"/>
                        <a:pt x="1274" y="637"/>
                      </a:cubicBezTo>
                      <a:lnTo>
                        <a:pt x="1274" y="637"/>
                      </a:lnTo>
                      <a:cubicBezTo>
                        <a:pt x="1274" y="988"/>
                        <a:pt x="989" y="1274"/>
                        <a:pt x="637" y="1274"/>
                      </a:cubicBezTo>
                      <a:lnTo>
                        <a:pt x="637" y="1274"/>
                      </a:lnTo>
                      <a:cubicBezTo>
                        <a:pt x="285" y="1274"/>
                        <a:pt x="0" y="988"/>
                        <a:pt x="0" y="637"/>
                      </a:cubicBezTo>
                      <a:lnTo>
                        <a:pt x="0" y="637"/>
                      </a:lnTo>
                      <a:cubicBezTo>
                        <a:pt x="0" y="285"/>
                        <a:pt x="285" y="0"/>
                        <a:pt x="637" y="0"/>
                      </a:cubicBezTo>
                    </a:path>
                  </a:pathLst>
                </a:custGeom>
                <a:solidFill>
                  <a:schemeClr val="bg1"/>
                </a:solidFill>
                <a:ln>
                  <a:noFill/>
                </a:ln>
                <a:effectLst/>
              </p:spPr>
              <p:txBody>
                <a:bodyPr wrap="none"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n-US" sz="3200" dirty="0">
                    <a:latin typeface="Lato Light" panose="020F0502020204030203" pitchFamily="34" charset="0"/>
                  </a:endParaRPr>
                </a:p>
              </p:txBody>
            </p:sp>
            <p:grpSp>
              <p:nvGrpSpPr>
                <p:cNvPr id="41" name="Graphic 121" descr="Lights On">
                  <a:extLst>
                    <a:ext uri="{FF2B5EF4-FFF2-40B4-BE49-F238E27FC236}">
                      <a16:creationId xmlns:a16="http://schemas.microsoft.com/office/drawing/2014/main" id="{85DA20EC-4252-463D-8412-0907696061C5}"/>
                    </a:ext>
                  </a:extLst>
                </p:cNvPr>
                <p:cNvGrpSpPr/>
                <p:nvPr/>
              </p:nvGrpSpPr>
              <p:grpSpPr>
                <a:xfrm>
                  <a:off x="9869789" y="1638540"/>
                  <a:ext cx="520457" cy="566014"/>
                  <a:chOff x="7730780" y="510940"/>
                  <a:chExt cx="762000" cy="828702"/>
                </a:xfrm>
                <a:solidFill>
                  <a:srgbClr val="000000"/>
                </a:solidFill>
              </p:grpSpPr>
              <p:sp>
                <p:nvSpPr>
                  <p:cNvPr id="56" name="Freeform: Shape 55">
                    <a:extLst>
                      <a:ext uri="{FF2B5EF4-FFF2-40B4-BE49-F238E27FC236}">
                        <a16:creationId xmlns:a16="http://schemas.microsoft.com/office/drawing/2014/main" id="{8FAE806B-7B44-4C6D-8C38-0C87433E49CF}"/>
                      </a:ext>
                    </a:extLst>
                  </p:cNvPr>
                  <p:cNvSpPr/>
                  <p:nvPr/>
                </p:nvSpPr>
                <p:spPr>
                  <a:xfrm>
                    <a:off x="7873655" y="650214"/>
                    <a:ext cx="476250" cy="497062"/>
                  </a:xfrm>
                  <a:custGeom>
                    <a:avLst/>
                    <a:gdLst>
                      <a:gd name="connsiteX0" fmla="*/ 362626 w 476250"/>
                      <a:gd name="connsiteY0" fmla="*/ 486994 h 497062"/>
                      <a:gd name="connsiteX1" fmla="*/ 418348 w 476250"/>
                      <a:gd name="connsiteY1" fmla="*/ 396507 h 497062"/>
                      <a:gd name="connsiteX2" fmla="*/ 459686 w 476250"/>
                      <a:gd name="connsiteY2" fmla="*/ 328765 h 497062"/>
                      <a:gd name="connsiteX3" fmla="*/ 476250 w 476250"/>
                      <a:gd name="connsiteY3" fmla="*/ 246316 h 497062"/>
                      <a:gd name="connsiteX4" fmla="*/ 476250 w 476250"/>
                      <a:gd name="connsiteY4" fmla="*/ 238125 h 497062"/>
                      <a:gd name="connsiteX5" fmla="*/ 238125 w 476250"/>
                      <a:gd name="connsiteY5" fmla="*/ 0 h 497062"/>
                      <a:gd name="connsiteX6" fmla="*/ 0 w 476250"/>
                      <a:gd name="connsiteY6" fmla="*/ 238125 h 497062"/>
                      <a:gd name="connsiteX7" fmla="*/ 0 w 476250"/>
                      <a:gd name="connsiteY7" fmla="*/ 246316 h 497062"/>
                      <a:gd name="connsiteX8" fmla="*/ 16573 w 476250"/>
                      <a:gd name="connsiteY8" fmla="*/ 328736 h 497062"/>
                      <a:gd name="connsiteX9" fmla="*/ 57912 w 476250"/>
                      <a:gd name="connsiteY9" fmla="*/ 396478 h 497062"/>
                      <a:gd name="connsiteX10" fmla="*/ 113633 w 476250"/>
                      <a:gd name="connsiteY10" fmla="*/ 486966 h 497062"/>
                      <a:gd name="connsiteX11" fmla="*/ 129931 w 476250"/>
                      <a:gd name="connsiteY11" fmla="*/ 497062 h 497062"/>
                      <a:gd name="connsiteX12" fmla="*/ 346329 w 476250"/>
                      <a:gd name="connsiteY12" fmla="*/ 497062 h 497062"/>
                      <a:gd name="connsiteX13" fmla="*/ 362626 w 476250"/>
                      <a:gd name="connsiteY13" fmla="*/ 486994 h 497062"/>
                      <a:gd name="connsiteX14" fmla="*/ 345758 w 476250"/>
                      <a:gd name="connsiteY14" fmla="*/ 478041 h 497062"/>
                      <a:gd name="connsiteX15" fmla="*/ 130493 w 476250"/>
                      <a:gd name="connsiteY15" fmla="*/ 478041 h 497062"/>
                      <a:gd name="connsiteX16" fmla="*/ 72190 w 476250"/>
                      <a:gd name="connsiteY16" fmla="*/ 383829 h 497062"/>
                      <a:gd name="connsiteX17" fmla="*/ 34385 w 476250"/>
                      <a:gd name="connsiteY17" fmla="*/ 321916 h 497062"/>
                      <a:gd name="connsiteX18" fmla="*/ 19050 w 476250"/>
                      <a:gd name="connsiteY18" fmla="*/ 246021 h 497062"/>
                      <a:gd name="connsiteX19" fmla="*/ 19050 w 476250"/>
                      <a:gd name="connsiteY19" fmla="*/ 238477 h 497062"/>
                      <a:gd name="connsiteX20" fmla="*/ 237949 w 476250"/>
                      <a:gd name="connsiteY20" fmla="*/ 19226 h 497062"/>
                      <a:gd name="connsiteX21" fmla="*/ 457200 w 476250"/>
                      <a:gd name="connsiteY21" fmla="*/ 238125 h 497062"/>
                      <a:gd name="connsiteX22" fmla="*/ 457200 w 476250"/>
                      <a:gd name="connsiteY22" fmla="*/ 246021 h 497062"/>
                      <a:gd name="connsiteX23" fmla="*/ 441960 w 476250"/>
                      <a:gd name="connsiteY23" fmla="*/ 321850 h 497062"/>
                      <a:gd name="connsiteX24" fmla="*/ 404336 w 476250"/>
                      <a:gd name="connsiteY24" fmla="*/ 383610 h 497062"/>
                      <a:gd name="connsiteX25" fmla="*/ 345758 w 476250"/>
                      <a:gd name="connsiteY25" fmla="*/ 478041 h 497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6250" h="497062">
                        <a:moveTo>
                          <a:pt x="362626" y="486994"/>
                        </a:moveTo>
                        <a:cubicBezTo>
                          <a:pt x="372723" y="466411"/>
                          <a:pt x="396535" y="420319"/>
                          <a:pt x="418348" y="396507"/>
                        </a:cubicBezTo>
                        <a:cubicBezTo>
                          <a:pt x="436046" y="376564"/>
                          <a:pt x="450045" y="353624"/>
                          <a:pt x="459686" y="328765"/>
                        </a:cubicBezTo>
                        <a:cubicBezTo>
                          <a:pt x="469792" y="302405"/>
                          <a:pt x="475391" y="274533"/>
                          <a:pt x="476250" y="246316"/>
                        </a:cubicBezTo>
                        <a:lnTo>
                          <a:pt x="476250" y="238125"/>
                        </a:lnTo>
                        <a:cubicBezTo>
                          <a:pt x="476250" y="106612"/>
                          <a:pt x="369638" y="0"/>
                          <a:pt x="238125" y="0"/>
                        </a:cubicBezTo>
                        <a:cubicBezTo>
                          <a:pt x="106612" y="0"/>
                          <a:pt x="0" y="106612"/>
                          <a:pt x="0" y="238125"/>
                        </a:cubicBezTo>
                        <a:lnTo>
                          <a:pt x="0" y="246316"/>
                        </a:lnTo>
                        <a:cubicBezTo>
                          <a:pt x="865" y="274525"/>
                          <a:pt x="6467" y="302386"/>
                          <a:pt x="16573" y="328736"/>
                        </a:cubicBezTo>
                        <a:cubicBezTo>
                          <a:pt x="26215" y="353596"/>
                          <a:pt x="40214" y="376536"/>
                          <a:pt x="57912" y="396478"/>
                        </a:cubicBezTo>
                        <a:cubicBezTo>
                          <a:pt x="79724" y="420205"/>
                          <a:pt x="103537" y="466411"/>
                          <a:pt x="113633" y="486966"/>
                        </a:cubicBezTo>
                        <a:cubicBezTo>
                          <a:pt x="116712" y="493149"/>
                          <a:pt x="123023" y="497059"/>
                          <a:pt x="129931" y="497062"/>
                        </a:cubicBezTo>
                        <a:lnTo>
                          <a:pt x="346329" y="497062"/>
                        </a:lnTo>
                        <a:cubicBezTo>
                          <a:pt x="353230" y="497065"/>
                          <a:pt x="359540" y="493167"/>
                          <a:pt x="362626" y="486994"/>
                        </a:cubicBezTo>
                        <a:close/>
                        <a:moveTo>
                          <a:pt x="345758" y="478041"/>
                        </a:moveTo>
                        <a:lnTo>
                          <a:pt x="130493" y="478041"/>
                        </a:lnTo>
                        <a:cubicBezTo>
                          <a:pt x="118205" y="453047"/>
                          <a:pt x="94536" y="408127"/>
                          <a:pt x="72190" y="383829"/>
                        </a:cubicBezTo>
                        <a:cubicBezTo>
                          <a:pt x="55997" y="365610"/>
                          <a:pt x="43194" y="344643"/>
                          <a:pt x="34385" y="321916"/>
                        </a:cubicBezTo>
                        <a:cubicBezTo>
                          <a:pt x="25066" y="297653"/>
                          <a:pt x="19882" y="271999"/>
                          <a:pt x="19050" y="246021"/>
                        </a:cubicBezTo>
                        <a:lnTo>
                          <a:pt x="19050" y="238477"/>
                        </a:lnTo>
                        <a:cubicBezTo>
                          <a:pt x="18953" y="117486"/>
                          <a:pt x="116957" y="19323"/>
                          <a:pt x="237949" y="19226"/>
                        </a:cubicBezTo>
                        <a:cubicBezTo>
                          <a:pt x="358940" y="19129"/>
                          <a:pt x="457103" y="117134"/>
                          <a:pt x="457200" y="238125"/>
                        </a:cubicBezTo>
                        <a:lnTo>
                          <a:pt x="457200" y="246021"/>
                        </a:lnTo>
                        <a:cubicBezTo>
                          <a:pt x="456396" y="271972"/>
                          <a:pt x="451245" y="297604"/>
                          <a:pt x="441960" y="321850"/>
                        </a:cubicBezTo>
                        <a:cubicBezTo>
                          <a:pt x="433196" y="344513"/>
                          <a:pt x="420455" y="365428"/>
                          <a:pt x="404336" y="383610"/>
                        </a:cubicBezTo>
                        <a:cubicBezTo>
                          <a:pt x="381629" y="408413"/>
                          <a:pt x="357978" y="453238"/>
                          <a:pt x="345758" y="478041"/>
                        </a:cubicBezTo>
                        <a:close/>
                      </a:path>
                    </a:pathLst>
                  </a:custGeom>
                  <a:solidFill>
                    <a:schemeClr val="accent4"/>
                  </a:solidFill>
                  <a:ln>
                    <a:noFill/>
                  </a:ln>
                  <a:effectLst/>
                </p:spPr>
                <p:txBody>
                  <a:bodyPr wrap="none"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s-UY" sz="3200">
                      <a:latin typeface="Lato Light" panose="020F0502020204030203" pitchFamily="34" charset="0"/>
                    </a:endParaRPr>
                  </a:p>
                </p:txBody>
              </p:sp>
              <p:sp>
                <p:nvSpPr>
                  <p:cNvPr id="57" name="Freeform: Shape 56">
                    <a:extLst>
                      <a:ext uri="{FF2B5EF4-FFF2-40B4-BE49-F238E27FC236}">
                        <a16:creationId xmlns:a16="http://schemas.microsoft.com/office/drawing/2014/main" id="{4FD042A6-14CD-4CBA-AF76-821AFB28558C}"/>
                      </a:ext>
                    </a:extLst>
                  </p:cNvPr>
                  <p:cNvSpPr/>
                  <p:nvPr/>
                </p:nvSpPr>
                <p:spPr>
                  <a:xfrm>
                    <a:off x="7997480" y="1204998"/>
                    <a:ext cx="228600" cy="19050"/>
                  </a:xfrm>
                  <a:custGeom>
                    <a:avLst/>
                    <a:gdLst>
                      <a:gd name="connsiteX0" fmla="*/ 228600 w 228600"/>
                      <a:gd name="connsiteY0" fmla="*/ 9525 h 19050"/>
                      <a:gd name="connsiteX1" fmla="*/ 219075 w 228600"/>
                      <a:gd name="connsiteY1" fmla="*/ 0 h 19050"/>
                      <a:gd name="connsiteX2" fmla="*/ 9525 w 228600"/>
                      <a:gd name="connsiteY2" fmla="*/ 0 h 19050"/>
                      <a:gd name="connsiteX3" fmla="*/ 0 w 228600"/>
                      <a:gd name="connsiteY3" fmla="*/ 9525 h 19050"/>
                      <a:gd name="connsiteX4" fmla="*/ 9525 w 228600"/>
                      <a:gd name="connsiteY4" fmla="*/ 19050 h 19050"/>
                      <a:gd name="connsiteX5" fmla="*/ 219075 w 228600"/>
                      <a:gd name="connsiteY5" fmla="*/ 19050 h 19050"/>
                      <a:gd name="connsiteX6" fmla="*/ 228600 w 228600"/>
                      <a:gd name="connsiteY6" fmla="*/ 9525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600" h="19050">
                        <a:moveTo>
                          <a:pt x="228600" y="9525"/>
                        </a:moveTo>
                        <a:cubicBezTo>
                          <a:pt x="228600" y="4264"/>
                          <a:pt x="224336" y="0"/>
                          <a:pt x="219075" y="0"/>
                        </a:cubicBezTo>
                        <a:lnTo>
                          <a:pt x="9525" y="0"/>
                        </a:lnTo>
                        <a:cubicBezTo>
                          <a:pt x="4264" y="0"/>
                          <a:pt x="0" y="4264"/>
                          <a:pt x="0" y="9525"/>
                        </a:cubicBezTo>
                        <a:cubicBezTo>
                          <a:pt x="0" y="14786"/>
                          <a:pt x="4264" y="19050"/>
                          <a:pt x="9525" y="19050"/>
                        </a:cubicBezTo>
                        <a:lnTo>
                          <a:pt x="219075" y="19050"/>
                        </a:lnTo>
                        <a:cubicBezTo>
                          <a:pt x="224336" y="19050"/>
                          <a:pt x="228600" y="14786"/>
                          <a:pt x="228600" y="9525"/>
                        </a:cubicBezTo>
                        <a:close/>
                      </a:path>
                    </a:pathLst>
                  </a:custGeom>
                  <a:solidFill>
                    <a:schemeClr val="accent4"/>
                  </a:solidFill>
                  <a:ln>
                    <a:noFill/>
                  </a:ln>
                  <a:effectLst/>
                </p:spPr>
                <p:txBody>
                  <a:bodyPr wrap="none"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s-UY" sz="3200">
                      <a:latin typeface="Lato Light" panose="020F0502020204030203" pitchFamily="34" charset="0"/>
                    </a:endParaRPr>
                  </a:p>
                </p:txBody>
              </p:sp>
              <p:sp>
                <p:nvSpPr>
                  <p:cNvPr id="58" name="Freeform: Shape 57">
                    <a:extLst>
                      <a:ext uri="{FF2B5EF4-FFF2-40B4-BE49-F238E27FC236}">
                        <a16:creationId xmlns:a16="http://schemas.microsoft.com/office/drawing/2014/main" id="{57939D26-F286-48F7-A07D-4ED37FD96E4E}"/>
                      </a:ext>
                    </a:extLst>
                  </p:cNvPr>
                  <p:cNvSpPr/>
                  <p:nvPr/>
                </p:nvSpPr>
                <p:spPr>
                  <a:xfrm>
                    <a:off x="8056702" y="1278493"/>
                    <a:ext cx="110096" cy="61149"/>
                  </a:xfrm>
                  <a:custGeom>
                    <a:avLst/>
                    <a:gdLst>
                      <a:gd name="connsiteX0" fmla="*/ 9557 w 110096"/>
                      <a:gd name="connsiteY0" fmla="*/ 0 h 61149"/>
                      <a:gd name="connsiteX1" fmla="*/ 0 w 110096"/>
                      <a:gd name="connsiteY1" fmla="*/ 9493 h 61149"/>
                      <a:gd name="connsiteX2" fmla="*/ 32 w 110096"/>
                      <a:gd name="connsiteY2" fmla="*/ 10306 h 61149"/>
                      <a:gd name="connsiteX3" fmla="*/ 59396 w 110096"/>
                      <a:gd name="connsiteY3" fmla="*/ 60975 h 61149"/>
                      <a:gd name="connsiteX4" fmla="*/ 110065 w 110096"/>
                      <a:gd name="connsiteY4" fmla="*/ 10306 h 61149"/>
                      <a:gd name="connsiteX5" fmla="*/ 101333 w 110096"/>
                      <a:gd name="connsiteY5" fmla="*/ 50 h 61149"/>
                      <a:gd name="connsiteX6" fmla="*/ 100540 w 110096"/>
                      <a:gd name="connsiteY6" fmla="*/ 19 h 61149"/>
                      <a:gd name="connsiteX7" fmla="*/ 55135 w 110096"/>
                      <a:gd name="connsiteY7" fmla="*/ 42072 h 61149"/>
                      <a:gd name="connsiteX8" fmla="*/ 21464 w 110096"/>
                      <a:gd name="connsiteY8" fmla="*/ 19050 h 61149"/>
                      <a:gd name="connsiteX9" fmla="*/ 88720 w 110096"/>
                      <a:gd name="connsiteY9" fmla="*/ 19050 h 61149"/>
                      <a:gd name="connsiteX10" fmla="*/ 55135 w 110096"/>
                      <a:gd name="connsiteY10" fmla="*/ 42072 h 6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0096" h="61149">
                        <a:moveTo>
                          <a:pt x="9557" y="0"/>
                        </a:moveTo>
                        <a:cubicBezTo>
                          <a:pt x="4297" y="-18"/>
                          <a:pt x="18" y="4232"/>
                          <a:pt x="0" y="9493"/>
                        </a:cubicBezTo>
                        <a:cubicBezTo>
                          <a:pt x="-1" y="9764"/>
                          <a:pt x="11" y="10036"/>
                          <a:pt x="32" y="10306"/>
                        </a:cubicBezTo>
                        <a:cubicBezTo>
                          <a:pt x="2433" y="40691"/>
                          <a:pt x="29011" y="63377"/>
                          <a:pt x="59396" y="60975"/>
                        </a:cubicBezTo>
                        <a:cubicBezTo>
                          <a:pt x="86445" y="58839"/>
                          <a:pt x="107928" y="37355"/>
                          <a:pt x="110065" y="10306"/>
                        </a:cubicBezTo>
                        <a:cubicBezTo>
                          <a:pt x="110486" y="5063"/>
                          <a:pt x="106576" y="471"/>
                          <a:pt x="101333" y="50"/>
                        </a:cubicBezTo>
                        <a:cubicBezTo>
                          <a:pt x="101069" y="29"/>
                          <a:pt x="100805" y="18"/>
                          <a:pt x="100540" y="19"/>
                        </a:cubicBezTo>
                        <a:close/>
                        <a:moveTo>
                          <a:pt x="55135" y="42072"/>
                        </a:moveTo>
                        <a:cubicBezTo>
                          <a:pt x="40270" y="41970"/>
                          <a:pt x="26952" y="32864"/>
                          <a:pt x="21464" y="19050"/>
                        </a:cubicBezTo>
                        <a:lnTo>
                          <a:pt x="88720" y="19050"/>
                        </a:lnTo>
                        <a:cubicBezTo>
                          <a:pt x="83262" y="32851"/>
                          <a:pt x="69975" y="41959"/>
                          <a:pt x="55135" y="42072"/>
                        </a:cubicBezTo>
                        <a:close/>
                      </a:path>
                    </a:pathLst>
                  </a:custGeom>
                  <a:solidFill>
                    <a:schemeClr val="accent4"/>
                  </a:solidFill>
                  <a:ln>
                    <a:noFill/>
                  </a:ln>
                  <a:effectLst/>
                </p:spPr>
                <p:txBody>
                  <a:bodyPr wrap="none"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s-UY" sz="3200">
                      <a:latin typeface="Lato Light" panose="020F0502020204030203" pitchFamily="34" charset="0"/>
                    </a:endParaRPr>
                  </a:p>
                </p:txBody>
              </p:sp>
              <p:sp>
                <p:nvSpPr>
                  <p:cNvPr id="59" name="Freeform: Shape 58">
                    <a:extLst>
                      <a:ext uri="{FF2B5EF4-FFF2-40B4-BE49-F238E27FC236}">
                        <a16:creationId xmlns:a16="http://schemas.microsoft.com/office/drawing/2014/main" id="{127CD36A-9E30-428E-8BEF-DBCABFFC37E4}"/>
                      </a:ext>
                    </a:extLst>
                  </p:cNvPr>
                  <p:cNvSpPr/>
                  <p:nvPr/>
                </p:nvSpPr>
                <p:spPr>
                  <a:xfrm>
                    <a:off x="8102255" y="510940"/>
                    <a:ext cx="19050" cy="104775"/>
                  </a:xfrm>
                  <a:custGeom>
                    <a:avLst/>
                    <a:gdLst>
                      <a:gd name="connsiteX0" fmla="*/ 0 w 19050"/>
                      <a:gd name="connsiteY0" fmla="*/ 9525 h 104775"/>
                      <a:gd name="connsiteX1" fmla="*/ 0 w 19050"/>
                      <a:gd name="connsiteY1" fmla="*/ 95250 h 104775"/>
                      <a:gd name="connsiteX2" fmla="*/ 9525 w 19050"/>
                      <a:gd name="connsiteY2" fmla="*/ 104775 h 104775"/>
                      <a:gd name="connsiteX3" fmla="*/ 19050 w 19050"/>
                      <a:gd name="connsiteY3" fmla="*/ 95250 h 104775"/>
                      <a:gd name="connsiteX4" fmla="*/ 19050 w 19050"/>
                      <a:gd name="connsiteY4" fmla="*/ 9525 h 104775"/>
                      <a:gd name="connsiteX5" fmla="*/ 9525 w 19050"/>
                      <a:gd name="connsiteY5" fmla="*/ 0 h 104775"/>
                      <a:gd name="connsiteX6" fmla="*/ 0 w 19050"/>
                      <a:gd name="connsiteY6" fmla="*/ 9525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50" h="104775">
                        <a:moveTo>
                          <a:pt x="0" y="9525"/>
                        </a:moveTo>
                        <a:lnTo>
                          <a:pt x="0" y="95250"/>
                        </a:lnTo>
                        <a:cubicBezTo>
                          <a:pt x="0" y="100511"/>
                          <a:pt x="4264" y="104775"/>
                          <a:pt x="9525" y="104775"/>
                        </a:cubicBezTo>
                        <a:cubicBezTo>
                          <a:pt x="14786" y="104775"/>
                          <a:pt x="19050" y="100511"/>
                          <a:pt x="19050" y="95250"/>
                        </a:cubicBezTo>
                        <a:lnTo>
                          <a:pt x="19050" y="9525"/>
                        </a:lnTo>
                        <a:cubicBezTo>
                          <a:pt x="19050" y="4265"/>
                          <a:pt x="14786" y="0"/>
                          <a:pt x="9525" y="0"/>
                        </a:cubicBezTo>
                        <a:cubicBezTo>
                          <a:pt x="4264" y="0"/>
                          <a:pt x="0" y="4265"/>
                          <a:pt x="0" y="9525"/>
                        </a:cubicBezTo>
                        <a:close/>
                      </a:path>
                    </a:pathLst>
                  </a:custGeom>
                  <a:solidFill>
                    <a:schemeClr val="accent4"/>
                  </a:solidFill>
                  <a:ln>
                    <a:noFill/>
                  </a:ln>
                  <a:effectLst/>
                </p:spPr>
                <p:txBody>
                  <a:bodyPr wrap="none"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s-UY" sz="3200">
                      <a:latin typeface="Lato Light" panose="020F0502020204030203" pitchFamily="34" charset="0"/>
                    </a:endParaRPr>
                  </a:p>
                </p:txBody>
              </p:sp>
              <p:sp>
                <p:nvSpPr>
                  <p:cNvPr id="60" name="Freeform: Shape 59">
                    <a:extLst>
                      <a:ext uri="{FF2B5EF4-FFF2-40B4-BE49-F238E27FC236}">
                        <a16:creationId xmlns:a16="http://schemas.microsoft.com/office/drawing/2014/main" id="{A778553B-C58B-4698-AEE0-D4090BA2F6FD}"/>
                      </a:ext>
                    </a:extLst>
                  </p:cNvPr>
                  <p:cNvSpPr/>
                  <p:nvPr/>
                </p:nvSpPr>
                <p:spPr>
                  <a:xfrm>
                    <a:off x="7730780" y="882415"/>
                    <a:ext cx="104775" cy="19050"/>
                  </a:xfrm>
                  <a:custGeom>
                    <a:avLst/>
                    <a:gdLst>
                      <a:gd name="connsiteX0" fmla="*/ 104775 w 104775"/>
                      <a:gd name="connsiteY0" fmla="*/ 9525 h 19050"/>
                      <a:gd name="connsiteX1" fmla="*/ 95250 w 104775"/>
                      <a:gd name="connsiteY1" fmla="*/ 0 h 19050"/>
                      <a:gd name="connsiteX2" fmla="*/ 9525 w 104775"/>
                      <a:gd name="connsiteY2" fmla="*/ 0 h 19050"/>
                      <a:gd name="connsiteX3" fmla="*/ 0 w 104775"/>
                      <a:gd name="connsiteY3" fmla="*/ 9525 h 19050"/>
                      <a:gd name="connsiteX4" fmla="*/ 9525 w 104775"/>
                      <a:gd name="connsiteY4" fmla="*/ 19050 h 19050"/>
                      <a:gd name="connsiteX5" fmla="*/ 95250 w 104775"/>
                      <a:gd name="connsiteY5" fmla="*/ 19050 h 19050"/>
                      <a:gd name="connsiteX6" fmla="*/ 104775 w 104775"/>
                      <a:gd name="connsiteY6" fmla="*/ 9525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775" h="19050">
                        <a:moveTo>
                          <a:pt x="104775" y="9525"/>
                        </a:moveTo>
                        <a:cubicBezTo>
                          <a:pt x="104775" y="4264"/>
                          <a:pt x="100511" y="0"/>
                          <a:pt x="95250" y="0"/>
                        </a:cubicBezTo>
                        <a:lnTo>
                          <a:pt x="9525" y="0"/>
                        </a:lnTo>
                        <a:cubicBezTo>
                          <a:pt x="4264" y="0"/>
                          <a:pt x="0" y="4264"/>
                          <a:pt x="0" y="9525"/>
                        </a:cubicBezTo>
                        <a:cubicBezTo>
                          <a:pt x="0" y="14786"/>
                          <a:pt x="4264" y="19050"/>
                          <a:pt x="9525" y="19050"/>
                        </a:cubicBezTo>
                        <a:lnTo>
                          <a:pt x="95250" y="19050"/>
                        </a:lnTo>
                        <a:cubicBezTo>
                          <a:pt x="100511" y="19050"/>
                          <a:pt x="104775" y="14786"/>
                          <a:pt x="104775" y="9525"/>
                        </a:cubicBezTo>
                        <a:close/>
                      </a:path>
                    </a:pathLst>
                  </a:custGeom>
                  <a:solidFill>
                    <a:schemeClr val="accent4"/>
                  </a:solidFill>
                  <a:ln>
                    <a:noFill/>
                  </a:ln>
                  <a:effectLst/>
                </p:spPr>
                <p:txBody>
                  <a:bodyPr wrap="none"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s-UY" sz="3200">
                      <a:latin typeface="Lato Light" panose="020F0502020204030203" pitchFamily="34" charset="0"/>
                    </a:endParaRPr>
                  </a:p>
                </p:txBody>
              </p:sp>
              <p:sp>
                <p:nvSpPr>
                  <p:cNvPr id="61" name="Freeform: Shape 60">
                    <a:extLst>
                      <a:ext uri="{FF2B5EF4-FFF2-40B4-BE49-F238E27FC236}">
                        <a16:creationId xmlns:a16="http://schemas.microsoft.com/office/drawing/2014/main" id="{37CE38E4-6EB9-46AD-8435-92175ECBD162}"/>
                      </a:ext>
                    </a:extLst>
                  </p:cNvPr>
                  <p:cNvSpPr/>
                  <p:nvPr/>
                </p:nvSpPr>
                <p:spPr>
                  <a:xfrm>
                    <a:off x="8388005" y="882415"/>
                    <a:ext cx="104775" cy="19050"/>
                  </a:xfrm>
                  <a:custGeom>
                    <a:avLst/>
                    <a:gdLst>
                      <a:gd name="connsiteX0" fmla="*/ 0 w 104775"/>
                      <a:gd name="connsiteY0" fmla="*/ 9525 h 19050"/>
                      <a:gd name="connsiteX1" fmla="*/ 9525 w 104775"/>
                      <a:gd name="connsiteY1" fmla="*/ 19050 h 19050"/>
                      <a:gd name="connsiteX2" fmla="*/ 95250 w 104775"/>
                      <a:gd name="connsiteY2" fmla="*/ 19050 h 19050"/>
                      <a:gd name="connsiteX3" fmla="*/ 104775 w 104775"/>
                      <a:gd name="connsiteY3" fmla="*/ 9525 h 19050"/>
                      <a:gd name="connsiteX4" fmla="*/ 95250 w 104775"/>
                      <a:gd name="connsiteY4" fmla="*/ 0 h 19050"/>
                      <a:gd name="connsiteX5" fmla="*/ 9525 w 104775"/>
                      <a:gd name="connsiteY5" fmla="*/ 0 h 19050"/>
                      <a:gd name="connsiteX6" fmla="*/ 0 w 104775"/>
                      <a:gd name="connsiteY6" fmla="*/ 9525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775" h="19050">
                        <a:moveTo>
                          <a:pt x="0" y="9525"/>
                        </a:moveTo>
                        <a:cubicBezTo>
                          <a:pt x="0" y="14786"/>
                          <a:pt x="4264" y="19050"/>
                          <a:pt x="9525" y="19050"/>
                        </a:cubicBezTo>
                        <a:lnTo>
                          <a:pt x="95250" y="19050"/>
                        </a:lnTo>
                        <a:cubicBezTo>
                          <a:pt x="100511" y="19050"/>
                          <a:pt x="104775" y="14786"/>
                          <a:pt x="104775" y="9525"/>
                        </a:cubicBezTo>
                        <a:cubicBezTo>
                          <a:pt x="104775" y="4264"/>
                          <a:pt x="100511" y="0"/>
                          <a:pt x="95250" y="0"/>
                        </a:cubicBezTo>
                        <a:lnTo>
                          <a:pt x="9525" y="0"/>
                        </a:lnTo>
                        <a:cubicBezTo>
                          <a:pt x="4264" y="0"/>
                          <a:pt x="0" y="4264"/>
                          <a:pt x="0" y="9525"/>
                        </a:cubicBezTo>
                        <a:close/>
                      </a:path>
                    </a:pathLst>
                  </a:custGeom>
                  <a:solidFill>
                    <a:schemeClr val="accent4"/>
                  </a:solidFill>
                  <a:ln>
                    <a:noFill/>
                  </a:ln>
                  <a:effectLst/>
                </p:spPr>
                <p:txBody>
                  <a:bodyPr wrap="none"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s-UY" sz="3200">
                      <a:latin typeface="Lato Light" panose="020F0502020204030203" pitchFamily="34" charset="0"/>
                    </a:endParaRPr>
                  </a:p>
                </p:txBody>
              </p:sp>
              <p:sp>
                <p:nvSpPr>
                  <p:cNvPr id="62" name="Freeform: Shape 61">
                    <a:extLst>
                      <a:ext uri="{FF2B5EF4-FFF2-40B4-BE49-F238E27FC236}">
                        <a16:creationId xmlns:a16="http://schemas.microsoft.com/office/drawing/2014/main" id="{1821FF22-3120-4C42-B9AE-A22C862C754F}"/>
                      </a:ext>
                    </a:extLst>
                  </p:cNvPr>
                  <p:cNvSpPr/>
                  <p:nvPr/>
                </p:nvSpPr>
                <p:spPr>
                  <a:xfrm>
                    <a:off x="7839585" y="619745"/>
                    <a:ext cx="79548" cy="79548"/>
                  </a:xfrm>
                  <a:custGeom>
                    <a:avLst/>
                    <a:gdLst>
                      <a:gd name="connsiteX0" fmla="*/ 2789 w 79548"/>
                      <a:gd name="connsiteY0" fmla="*/ 2789 h 79548"/>
                      <a:gd name="connsiteX1" fmla="*/ 2789 w 79548"/>
                      <a:gd name="connsiteY1" fmla="*/ 16257 h 79548"/>
                      <a:gd name="connsiteX2" fmla="*/ 63406 w 79548"/>
                      <a:gd name="connsiteY2" fmla="*/ 76874 h 79548"/>
                      <a:gd name="connsiteX3" fmla="*/ 76874 w 79548"/>
                      <a:gd name="connsiteY3" fmla="*/ 76640 h 79548"/>
                      <a:gd name="connsiteX4" fmla="*/ 76874 w 79548"/>
                      <a:gd name="connsiteY4" fmla="*/ 63406 h 79548"/>
                      <a:gd name="connsiteX5" fmla="*/ 16257 w 79548"/>
                      <a:gd name="connsiteY5" fmla="*/ 2789 h 79548"/>
                      <a:gd name="connsiteX6" fmla="*/ 2789 w 79548"/>
                      <a:gd name="connsiteY6" fmla="*/ 2789 h 79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548" h="79548">
                        <a:moveTo>
                          <a:pt x="2789" y="2789"/>
                        </a:moveTo>
                        <a:cubicBezTo>
                          <a:pt x="-930" y="6508"/>
                          <a:pt x="-930" y="12538"/>
                          <a:pt x="2789" y="16257"/>
                        </a:cubicBezTo>
                        <a:lnTo>
                          <a:pt x="63406" y="76874"/>
                        </a:lnTo>
                        <a:cubicBezTo>
                          <a:pt x="67190" y="80529"/>
                          <a:pt x="73220" y="80424"/>
                          <a:pt x="76874" y="76640"/>
                        </a:cubicBezTo>
                        <a:cubicBezTo>
                          <a:pt x="80440" y="72949"/>
                          <a:pt x="80440" y="67097"/>
                          <a:pt x="76874" y="63406"/>
                        </a:cubicBezTo>
                        <a:lnTo>
                          <a:pt x="16257" y="2789"/>
                        </a:lnTo>
                        <a:cubicBezTo>
                          <a:pt x="12538" y="-930"/>
                          <a:pt x="6508" y="-930"/>
                          <a:pt x="2789" y="2789"/>
                        </a:cubicBezTo>
                        <a:close/>
                      </a:path>
                    </a:pathLst>
                  </a:custGeom>
                  <a:solidFill>
                    <a:schemeClr val="accent4"/>
                  </a:solidFill>
                  <a:ln>
                    <a:noFill/>
                  </a:ln>
                  <a:effectLst/>
                </p:spPr>
                <p:txBody>
                  <a:bodyPr wrap="none"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s-UY" sz="3200">
                      <a:latin typeface="Lato Light" panose="020F0502020204030203" pitchFamily="34" charset="0"/>
                    </a:endParaRPr>
                  </a:p>
                </p:txBody>
              </p:sp>
              <p:sp>
                <p:nvSpPr>
                  <p:cNvPr id="63" name="Freeform: Shape 62">
                    <a:extLst>
                      <a:ext uri="{FF2B5EF4-FFF2-40B4-BE49-F238E27FC236}">
                        <a16:creationId xmlns:a16="http://schemas.microsoft.com/office/drawing/2014/main" id="{36293950-23CB-41E0-8CD9-31213B78A615}"/>
                      </a:ext>
                    </a:extLst>
                  </p:cNvPr>
                  <p:cNvSpPr/>
                  <p:nvPr/>
                </p:nvSpPr>
                <p:spPr>
                  <a:xfrm>
                    <a:off x="8304191" y="1084351"/>
                    <a:ext cx="79667" cy="79667"/>
                  </a:xfrm>
                  <a:custGeom>
                    <a:avLst/>
                    <a:gdLst>
                      <a:gd name="connsiteX0" fmla="*/ 63525 w 79667"/>
                      <a:gd name="connsiteY0" fmla="*/ 76994 h 79667"/>
                      <a:gd name="connsiteX1" fmla="*/ 76994 w 79667"/>
                      <a:gd name="connsiteY1" fmla="*/ 76759 h 79667"/>
                      <a:gd name="connsiteX2" fmla="*/ 76994 w 79667"/>
                      <a:gd name="connsiteY2" fmla="*/ 63525 h 79667"/>
                      <a:gd name="connsiteX3" fmla="*/ 16377 w 79667"/>
                      <a:gd name="connsiteY3" fmla="*/ 2908 h 79667"/>
                      <a:gd name="connsiteX4" fmla="*/ 2908 w 79667"/>
                      <a:gd name="connsiteY4" fmla="*/ 2674 h 79667"/>
                      <a:gd name="connsiteX5" fmla="*/ 2674 w 79667"/>
                      <a:gd name="connsiteY5" fmla="*/ 16142 h 79667"/>
                      <a:gd name="connsiteX6" fmla="*/ 2908 w 79667"/>
                      <a:gd name="connsiteY6" fmla="*/ 16377 h 79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667" h="79667">
                        <a:moveTo>
                          <a:pt x="63525" y="76994"/>
                        </a:moveTo>
                        <a:cubicBezTo>
                          <a:pt x="67310" y="80648"/>
                          <a:pt x="73339" y="80544"/>
                          <a:pt x="76994" y="76759"/>
                        </a:cubicBezTo>
                        <a:cubicBezTo>
                          <a:pt x="80559" y="73068"/>
                          <a:pt x="80559" y="67216"/>
                          <a:pt x="76994" y="63525"/>
                        </a:cubicBezTo>
                        <a:lnTo>
                          <a:pt x="16377" y="2908"/>
                        </a:lnTo>
                        <a:cubicBezTo>
                          <a:pt x="12722" y="-876"/>
                          <a:pt x="6692" y="-981"/>
                          <a:pt x="2908" y="2674"/>
                        </a:cubicBezTo>
                        <a:cubicBezTo>
                          <a:pt x="-876" y="6329"/>
                          <a:pt x="-981" y="12359"/>
                          <a:pt x="2674" y="16142"/>
                        </a:cubicBezTo>
                        <a:cubicBezTo>
                          <a:pt x="2751" y="16222"/>
                          <a:pt x="2829" y="16299"/>
                          <a:pt x="2908" y="16377"/>
                        </a:cubicBezTo>
                        <a:close/>
                      </a:path>
                    </a:pathLst>
                  </a:custGeom>
                  <a:solidFill>
                    <a:schemeClr val="accent4"/>
                  </a:solidFill>
                  <a:ln>
                    <a:noFill/>
                  </a:ln>
                  <a:effectLst/>
                </p:spPr>
                <p:txBody>
                  <a:bodyPr wrap="none"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s-UY" sz="3200">
                      <a:latin typeface="Lato Light" panose="020F0502020204030203" pitchFamily="34" charset="0"/>
                    </a:endParaRPr>
                  </a:p>
                </p:txBody>
              </p:sp>
              <p:sp>
                <p:nvSpPr>
                  <p:cNvPr id="64" name="Freeform: Shape 63">
                    <a:extLst>
                      <a:ext uri="{FF2B5EF4-FFF2-40B4-BE49-F238E27FC236}">
                        <a16:creationId xmlns:a16="http://schemas.microsoft.com/office/drawing/2014/main" id="{5FC81509-40ED-41C9-B20F-F8AAE830BA37}"/>
                      </a:ext>
                    </a:extLst>
                  </p:cNvPr>
                  <p:cNvSpPr/>
                  <p:nvPr/>
                </p:nvSpPr>
                <p:spPr>
                  <a:xfrm>
                    <a:off x="8304191" y="619745"/>
                    <a:ext cx="79782" cy="79782"/>
                  </a:xfrm>
                  <a:custGeom>
                    <a:avLst/>
                    <a:gdLst>
                      <a:gd name="connsiteX0" fmla="*/ 76994 w 79782"/>
                      <a:gd name="connsiteY0" fmla="*/ 2789 h 79782"/>
                      <a:gd name="connsiteX1" fmla="*/ 63525 w 79782"/>
                      <a:gd name="connsiteY1" fmla="*/ 2789 h 79782"/>
                      <a:gd name="connsiteX2" fmla="*/ 2908 w 79782"/>
                      <a:gd name="connsiteY2" fmla="*/ 63406 h 79782"/>
                      <a:gd name="connsiteX3" fmla="*/ 2674 w 79782"/>
                      <a:gd name="connsiteY3" fmla="*/ 76874 h 79782"/>
                      <a:gd name="connsiteX4" fmla="*/ 16142 w 79782"/>
                      <a:gd name="connsiteY4" fmla="*/ 77109 h 79782"/>
                      <a:gd name="connsiteX5" fmla="*/ 16377 w 79782"/>
                      <a:gd name="connsiteY5" fmla="*/ 76874 h 79782"/>
                      <a:gd name="connsiteX6" fmla="*/ 76994 w 79782"/>
                      <a:gd name="connsiteY6" fmla="*/ 16257 h 79782"/>
                      <a:gd name="connsiteX7" fmla="*/ 76994 w 79782"/>
                      <a:gd name="connsiteY7" fmla="*/ 2789 h 79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782" h="79782">
                        <a:moveTo>
                          <a:pt x="76994" y="2789"/>
                        </a:moveTo>
                        <a:cubicBezTo>
                          <a:pt x="73274" y="-930"/>
                          <a:pt x="67245" y="-930"/>
                          <a:pt x="63525" y="2789"/>
                        </a:cubicBezTo>
                        <a:lnTo>
                          <a:pt x="2908" y="63406"/>
                        </a:lnTo>
                        <a:cubicBezTo>
                          <a:pt x="-876" y="67061"/>
                          <a:pt x="-981" y="73090"/>
                          <a:pt x="2674" y="76874"/>
                        </a:cubicBezTo>
                        <a:cubicBezTo>
                          <a:pt x="6329" y="80659"/>
                          <a:pt x="12359" y="80763"/>
                          <a:pt x="16142" y="77109"/>
                        </a:cubicBezTo>
                        <a:cubicBezTo>
                          <a:pt x="16222" y="77032"/>
                          <a:pt x="16299" y="76953"/>
                          <a:pt x="16377" y="76874"/>
                        </a:cubicBezTo>
                        <a:lnTo>
                          <a:pt x="76994" y="16257"/>
                        </a:lnTo>
                        <a:cubicBezTo>
                          <a:pt x="80712" y="12538"/>
                          <a:pt x="80712" y="6508"/>
                          <a:pt x="76994" y="2789"/>
                        </a:cubicBezTo>
                        <a:close/>
                      </a:path>
                    </a:pathLst>
                  </a:custGeom>
                  <a:solidFill>
                    <a:schemeClr val="accent4"/>
                  </a:solidFill>
                  <a:ln>
                    <a:noFill/>
                  </a:ln>
                  <a:effectLst/>
                </p:spPr>
                <p:txBody>
                  <a:bodyPr wrap="none"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s-UY" sz="3200">
                      <a:latin typeface="Lato Light" panose="020F0502020204030203" pitchFamily="34" charset="0"/>
                    </a:endParaRPr>
                  </a:p>
                </p:txBody>
              </p:sp>
              <p:sp>
                <p:nvSpPr>
                  <p:cNvPr id="65" name="Freeform: Shape 64">
                    <a:extLst>
                      <a:ext uri="{FF2B5EF4-FFF2-40B4-BE49-F238E27FC236}">
                        <a16:creationId xmlns:a16="http://schemas.microsoft.com/office/drawing/2014/main" id="{305C83C4-A384-431D-942A-B137CFC523C5}"/>
                      </a:ext>
                    </a:extLst>
                  </p:cNvPr>
                  <p:cNvSpPr/>
                  <p:nvPr/>
                </p:nvSpPr>
                <p:spPr>
                  <a:xfrm>
                    <a:off x="7839585" y="1084351"/>
                    <a:ext cx="79782" cy="79784"/>
                  </a:xfrm>
                  <a:custGeom>
                    <a:avLst/>
                    <a:gdLst>
                      <a:gd name="connsiteX0" fmla="*/ 9523 w 79782"/>
                      <a:gd name="connsiteY0" fmla="*/ 79785 h 79784"/>
                      <a:gd name="connsiteX1" fmla="*/ 16257 w 79782"/>
                      <a:gd name="connsiteY1" fmla="*/ 76994 h 79784"/>
                      <a:gd name="connsiteX2" fmla="*/ 76874 w 79782"/>
                      <a:gd name="connsiteY2" fmla="*/ 16377 h 79784"/>
                      <a:gd name="connsiteX3" fmla="*/ 77109 w 79782"/>
                      <a:gd name="connsiteY3" fmla="*/ 2908 h 79784"/>
                      <a:gd name="connsiteX4" fmla="*/ 63640 w 79782"/>
                      <a:gd name="connsiteY4" fmla="*/ 2674 h 79784"/>
                      <a:gd name="connsiteX5" fmla="*/ 63406 w 79782"/>
                      <a:gd name="connsiteY5" fmla="*/ 2908 h 79784"/>
                      <a:gd name="connsiteX6" fmla="*/ 2789 w 79782"/>
                      <a:gd name="connsiteY6" fmla="*/ 63525 h 79784"/>
                      <a:gd name="connsiteX7" fmla="*/ 2791 w 79782"/>
                      <a:gd name="connsiteY7" fmla="*/ 76996 h 79784"/>
                      <a:gd name="connsiteX8" fmla="*/ 9523 w 79782"/>
                      <a:gd name="connsiteY8" fmla="*/ 79785 h 79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782" h="79784">
                        <a:moveTo>
                          <a:pt x="9523" y="79785"/>
                        </a:moveTo>
                        <a:cubicBezTo>
                          <a:pt x="12049" y="79785"/>
                          <a:pt x="14471" y="78780"/>
                          <a:pt x="16257" y="76994"/>
                        </a:cubicBezTo>
                        <a:lnTo>
                          <a:pt x="76874" y="16377"/>
                        </a:lnTo>
                        <a:cubicBezTo>
                          <a:pt x="80659" y="12722"/>
                          <a:pt x="80764" y="6692"/>
                          <a:pt x="77109" y="2908"/>
                        </a:cubicBezTo>
                        <a:cubicBezTo>
                          <a:pt x="73454" y="-876"/>
                          <a:pt x="67424" y="-981"/>
                          <a:pt x="63640" y="2674"/>
                        </a:cubicBezTo>
                        <a:cubicBezTo>
                          <a:pt x="63560" y="2751"/>
                          <a:pt x="63482" y="2829"/>
                          <a:pt x="63406" y="2908"/>
                        </a:cubicBezTo>
                        <a:lnTo>
                          <a:pt x="2789" y="63525"/>
                        </a:lnTo>
                        <a:cubicBezTo>
                          <a:pt x="-930" y="67246"/>
                          <a:pt x="-930" y="73277"/>
                          <a:pt x="2791" y="76996"/>
                        </a:cubicBezTo>
                        <a:cubicBezTo>
                          <a:pt x="4577" y="78781"/>
                          <a:pt x="6998" y="79785"/>
                          <a:pt x="9523" y="79785"/>
                        </a:cubicBezTo>
                        <a:close/>
                      </a:path>
                    </a:pathLst>
                  </a:custGeom>
                  <a:solidFill>
                    <a:schemeClr val="accent4"/>
                  </a:solidFill>
                  <a:ln>
                    <a:noFill/>
                  </a:ln>
                  <a:effectLst/>
                </p:spPr>
                <p:txBody>
                  <a:bodyPr wrap="none"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s-UY" sz="3200">
                      <a:latin typeface="Lato Light" panose="020F0502020204030203" pitchFamily="34" charset="0"/>
                    </a:endParaRPr>
                  </a:p>
                </p:txBody>
              </p:sp>
            </p:grpSp>
            <p:grpSp>
              <p:nvGrpSpPr>
                <p:cNvPr id="42" name="Graphic 123" descr="Circles with arrows">
                  <a:extLst>
                    <a:ext uri="{FF2B5EF4-FFF2-40B4-BE49-F238E27FC236}">
                      <a16:creationId xmlns:a16="http://schemas.microsoft.com/office/drawing/2014/main" id="{12EB917C-A9E3-44B6-9FEB-031361DB9E5C}"/>
                    </a:ext>
                  </a:extLst>
                </p:cNvPr>
                <p:cNvGrpSpPr/>
                <p:nvPr/>
              </p:nvGrpSpPr>
              <p:grpSpPr>
                <a:xfrm>
                  <a:off x="7209867" y="1673805"/>
                  <a:ext cx="461578" cy="510980"/>
                  <a:chOff x="7976030" y="742950"/>
                  <a:chExt cx="614362" cy="680115"/>
                </a:xfrm>
                <a:solidFill>
                  <a:srgbClr val="000000"/>
                </a:solidFill>
              </p:grpSpPr>
              <p:sp>
                <p:nvSpPr>
                  <p:cNvPr id="50" name="Freeform: Shape 49">
                    <a:extLst>
                      <a:ext uri="{FF2B5EF4-FFF2-40B4-BE49-F238E27FC236}">
                        <a16:creationId xmlns:a16="http://schemas.microsoft.com/office/drawing/2014/main" id="{475E346D-05F8-4D64-B44C-A8AA8BD4AA5E}"/>
                      </a:ext>
                    </a:extLst>
                  </p:cNvPr>
                  <p:cNvSpPr/>
                  <p:nvPr/>
                </p:nvSpPr>
                <p:spPr>
                  <a:xfrm>
                    <a:off x="7976030" y="1171860"/>
                    <a:ext cx="152400" cy="152400"/>
                  </a:xfrm>
                  <a:custGeom>
                    <a:avLst/>
                    <a:gdLst>
                      <a:gd name="connsiteX0" fmla="*/ 76200 w 152400"/>
                      <a:gd name="connsiteY0" fmla="*/ 19050 h 152400"/>
                      <a:gd name="connsiteX1" fmla="*/ 133350 w 152400"/>
                      <a:gd name="connsiteY1" fmla="*/ 76200 h 152400"/>
                      <a:gd name="connsiteX2" fmla="*/ 76200 w 152400"/>
                      <a:gd name="connsiteY2" fmla="*/ 133350 h 152400"/>
                      <a:gd name="connsiteX3" fmla="*/ 19050 w 152400"/>
                      <a:gd name="connsiteY3" fmla="*/ 76200 h 152400"/>
                      <a:gd name="connsiteX4" fmla="*/ 76200 w 152400"/>
                      <a:gd name="connsiteY4" fmla="*/ 19050 h 152400"/>
                      <a:gd name="connsiteX5" fmla="*/ 76200 w 152400"/>
                      <a:gd name="connsiteY5" fmla="*/ 0 h 152400"/>
                      <a:gd name="connsiteX6" fmla="*/ 0 w 152400"/>
                      <a:gd name="connsiteY6" fmla="*/ 76200 h 152400"/>
                      <a:gd name="connsiteX7" fmla="*/ 76200 w 152400"/>
                      <a:gd name="connsiteY7" fmla="*/ 152400 h 152400"/>
                      <a:gd name="connsiteX8" fmla="*/ 152400 w 152400"/>
                      <a:gd name="connsiteY8" fmla="*/ 76200 h 152400"/>
                      <a:gd name="connsiteX9" fmla="*/ 76200 w 152400"/>
                      <a:gd name="connsiteY9" fmla="*/ 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400" h="152400">
                        <a:moveTo>
                          <a:pt x="76200" y="19050"/>
                        </a:moveTo>
                        <a:cubicBezTo>
                          <a:pt x="107763" y="19050"/>
                          <a:pt x="133350" y="44637"/>
                          <a:pt x="133350" y="76200"/>
                        </a:cubicBezTo>
                        <a:cubicBezTo>
                          <a:pt x="133350" y="107763"/>
                          <a:pt x="107763" y="133350"/>
                          <a:pt x="76200" y="133350"/>
                        </a:cubicBezTo>
                        <a:cubicBezTo>
                          <a:pt x="44637" y="133350"/>
                          <a:pt x="19050" y="107763"/>
                          <a:pt x="19050" y="76200"/>
                        </a:cubicBezTo>
                        <a:cubicBezTo>
                          <a:pt x="19087" y="44652"/>
                          <a:pt x="44652" y="19087"/>
                          <a:pt x="76200" y="19050"/>
                        </a:cubicBezTo>
                        <a:moveTo>
                          <a:pt x="76200" y="0"/>
                        </a:moveTo>
                        <a:cubicBezTo>
                          <a:pt x="34116" y="0"/>
                          <a:pt x="0" y="34116"/>
                          <a:pt x="0" y="76200"/>
                        </a:cubicBezTo>
                        <a:cubicBezTo>
                          <a:pt x="0" y="118284"/>
                          <a:pt x="34116" y="152400"/>
                          <a:pt x="76200" y="152400"/>
                        </a:cubicBezTo>
                        <a:cubicBezTo>
                          <a:pt x="118284" y="152400"/>
                          <a:pt x="152400" y="118284"/>
                          <a:pt x="152400" y="76200"/>
                        </a:cubicBezTo>
                        <a:cubicBezTo>
                          <a:pt x="152400" y="34116"/>
                          <a:pt x="118284" y="0"/>
                          <a:pt x="76200" y="0"/>
                        </a:cubicBezTo>
                        <a:close/>
                      </a:path>
                    </a:pathLst>
                  </a:custGeom>
                  <a:solidFill>
                    <a:schemeClr val="accent3"/>
                  </a:solidFill>
                  <a:ln>
                    <a:noFill/>
                  </a:ln>
                  <a:effectLst/>
                </p:spPr>
                <p:txBody>
                  <a:bodyPr wrap="none"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s-UY" sz="3200">
                      <a:latin typeface="Lato Light" panose="020F0502020204030203" pitchFamily="34" charset="0"/>
                    </a:endParaRPr>
                  </a:p>
                </p:txBody>
              </p:sp>
              <p:sp>
                <p:nvSpPr>
                  <p:cNvPr id="51" name="Freeform: Shape 50">
                    <a:extLst>
                      <a:ext uri="{FF2B5EF4-FFF2-40B4-BE49-F238E27FC236}">
                        <a16:creationId xmlns:a16="http://schemas.microsoft.com/office/drawing/2014/main" id="{A9994009-6FEC-41C6-BF5C-1988EFE86465}"/>
                      </a:ext>
                    </a:extLst>
                  </p:cNvPr>
                  <p:cNvSpPr/>
                  <p:nvPr/>
                </p:nvSpPr>
                <p:spPr>
                  <a:xfrm>
                    <a:off x="8437992" y="1106709"/>
                    <a:ext cx="152400" cy="152400"/>
                  </a:xfrm>
                  <a:custGeom>
                    <a:avLst/>
                    <a:gdLst>
                      <a:gd name="connsiteX0" fmla="*/ 76200 w 152400"/>
                      <a:gd name="connsiteY0" fmla="*/ 19050 h 152400"/>
                      <a:gd name="connsiteX1" fmla="*/ 133350 w 152400"/>
                      <a:gd name="connsiteY1" fmla="*/ 76200 h 152400"/>
                      <a:gd name="connsiteX2" fmla="*/ 76200 w 152400"/>
                      <a:gd name="connsiteY2" fmla="*/ 133350 h 152400"/>
                      <a:gd name="connsiteX3" fmla="*/ 19050 w 152400"/>
                      <a:gd name="connsiteY3" fmla="*/ 76200 h 152400"/>
                      <a:gd name="connsiteX4" fmla="*/ 76200 w 152400"/>
                      <a:gd name="connsiteY4" fmla="*/ 19050 h 152400"/>
                      <a:gd name="connsiteX5" fmla="*/ 76200 w 152400"/>
                      <a:gd name="connsiteY5" fmla="*/ 0 h 152400"/>
                      <a:gd name="connsiteX6" fmla="*/ 0 w 152400"/>
                      <a:gd name="connsiteY6" fmla="*/ 76200 h 152400"/>
                      <a:gd name="connsiteX7" fmla="*/ 76200 w 152400"/>
                      <a:gd name="connsiteY7" fmla="*/ 152400 h 152400"/>
                      <a:gd name="connsiteX8" fmla="*/ 152400 w 152400"/>
                      <a:gd name="connsiteY8" fmla="*/ 76200 h 152400"/>
                      <a:gd name="connsiteX9" fmla="*/ 76200 w 152400"/>
                      <a:gd name="connsiteY9" fmla="*/ 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400" h="152400">
                        <a:moveTo>
                          <a:pt x="76200" y="19050"/>
                        </a:moveTo>
                        <a:cubicBezTo>
                          <a:pt x="107763" y="19050"/>
                          <a:pt x="133350" y="44637"/>
                          <a:pt x="133350" y="76200"/>
                        </a:cubicBezTo>
                        <a:cubicBezTo>
                          <a:pt x="133350" y="107763"/>
                          <a:pt x="107763" y="133350"/>
                          <a:pt x="76200" y="133350"/>
                        </a:cubicBezTo>
                        <a:cubicBezTo>
                          <a:pt x="44637" y="133350"/>
                          <a:pt x="19050" y="107763"/>
                          <a:pt x="19050" y="76200"/>
                        </a:cubicBezTo>
                        <a:cubicBezTo>
                          <a:pt x="19087" y="44652"/>
                          <a:pt x="44652" y="19087"/>
                          <a:pt x="76200" y="19050"/>
                        </a:cubicBezTo>
                        <a:moveTo>
                          <a:pt x="76200" y="0"/>
                        </a:moveTo>
                        <a:cubicBezTo>
                          <a:pt x="34116" y="0"/>
                          <a:pt x="0" y="34116"/>
                          <a:pt x="0" y="76200"/>
                        </a:cubicBezTo>
                        <a:cubicBezTo>
                          <a:pt x="0" y="118284"/>
                          <a:pt x="34116" y="152400"/>
                          <a:pt x="76200" y="152400"/>
                        </a:cubicBezTo>
                        <a:cubicBezTo>
                          <a:pt x="118284" y="152400"/>
                          <a:pt x="152400" y="118284"/>
                          <a:pt x="152400" y="76200"/>
                        </a:cubicBezTo>
                        <a:cubicBezTo>
                          <a:pt x="152400" y="34116"/>
                          <a:pt x="118284" y="0"/>
                          <a:pt x="76200" y="0"/>
                        </a:cubicBezTo>
                        <a:close/>
                      </a:path>
                    </a:pathLst>
                  </a:custGeom>
                  <a:solidFill>
                    <a:schemeClr val="accent3"/>
                  </a:solidFill>
                  <a:ln>
                    <a:noFill/>
                  </a:ln>
                  <a:effectLst/>
                </p:spPr>
                <p:txBody>
                  <a:bodyPr wrap="none"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s-UY" sz="3200">
                      <a:latin typeface="Lato Light" panose="020F0502020204030203" pitchFamily="34" charset="0"/>
                    </a:endParaRPr>
                  </a:p>
                </p:txBody>
              </p:sp>
              <p:sp>
                <p:nvSpPr>
                  <p:cNvPr id="52" name="Freeform: Shape 51">
                    <a:extLst>
                      <a:ext uri="{FF2B5EF4-FFF2-40B4-BE49-F238E27FC236}">
                        <a16:creationId xmlns:a16="http://schemas.microsoft.com/office/drawing/2014/main" id="{F904D456-274F-466B-91D1-C980945F5715}"/>
                      </a:ext>
                    </a:extLst>
                  </p:cNvPr>
                  <p:cNvSpPr/>
                  <p:nvPr/>
                </p:nvSpPr>
                <p:spPr>
                  <a:xfrm>
                    <a:off x="8154623" y="742950"/>
                    <a:ext cx="152400" cy="152400"/>
                  </a:xfrm>
                  <a:custGeom>
                    <a:avLst/>
                    <a:gdLst>
                      <a:gd name="connsiteX0" fmla="*/ 76200 w 152400"/>
                      <a:gd name="connsiteY0" fmla="*/ 19050 h 152400"/>
                      <a:gd name="connsiteX1" fmla="*/ 133350 w 152400"/>
                      <a:gd name="connsiteY1" fmla="*/ 76200 h 152400"/>
                      <a:gd name="connsiteX2" fmla="*/ 76200 w 152400"/>
                      <a:gd name="connsiteY2" fmla="*/ 133350 h 152400"/>
                      <a:gd name="connsiteX3" fmla="*/ 19050 w 152400"/>
                      <a:gd name="connsiteY3" fmla="*/ 76200 h 152400"/>
                      <a:gd name="connsiteX4" fmla="*/ 76200 w 152400"/>
                      <a:gd name="connsiteY4" fmla="*/ 19050 h 152400"/>
                      <a:gd name="connsiteX5" fmla="*/ 76200 w 152400"/>
                      <a:gd name="connsiteY5" fmla="*/ 0 h 152400"/>
                      <a:gd name="connsiteX6" fmla="*/ 0 w 152400"/>
                      <a:gd name="connsiteY6" fmla="*/ 76200 h 152400"/>
                      <a:gd name="connsiteX7" fmla="*/ 76200 w 152400"/>
                      <a:gd name="connsiteY7" fmla="*/ 152400 h 152400"/>
                      <a:gd name="connsiteX8" fmla="*/ 152400 w 152400"/>
                      <a:gd name="connsiteY8" fmla="*/ 76200 h 152400"/>
                      <a:gd name="connsiteX9" fmla="*/ 76200 w 152400"/>
                      <a:gd name="connsiteY9" fmla="*/ 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400" h="152400">
                        <a:moveTo>
                          <a:pt x="76200" y="19050"/>
                        </a:moveTo>
                        <a:cubicBezTo>
                          <a:pt x="107763" y="19050"/>
                          <a:pt x="133350" y="44637"/>
                          <a:pt x="133350" y="76200"/>
                        </a:cubicBezTo>
                        <a:cubicBezTo>
                          <a:pt x="133350" y="107763"/>
                          <a:pt x="107763" y="133350"/>
                          <a:pt x="76200" y="133350"/>
                        </a:cubicBezTo>
                        <a:cubicBezTo>
                          <a:pt x="44637" y="133350"/>
                          <a:pt x="19050" y="107763"/>
                          <a:pt x="19050" y="76200"/>
                        </a:cubicBezTo>
                        <a:cubicBezTo>
                          <a:pt x="19087" y="44652"/>
                          <a:pt x="44652" y="19087"/>
                          <a:pt x="76200" y="19050"/>
                        </a:cubicBezTo>
                        <a:moveTo>
                          <a:pt x="76200" y="0"/>
                        </a:moveTo>
                        <a:cubicBezTo>
                          <a:pt x="34116" y="0"/>
                          <a:pt x="0" y="34116"/>
                          <a:pt x="0" y="76200"/>
                        </a:cubicBezTo>
                        <a:cubicBezTo>
                          <a:pt x="0" y="118284"/>
                          <a:pt x="34116" y="152400"/>
                          <a:pt x="76200" y="152400"/>
                        </a:cubicBezTo>
                        <a:cubicBezTo>
                          <a:pt x="118284" y="152400"/>
                          <a:pt x="152400" y="118284"/>
                          <a:pt x="152400" y="76200"/>
                        </a:cubicBezTo>
                        <a:cubicBezTo>
                          <a:pt x="152400" y="34116"/>
                          <a:pt x="118284" y="0"/>
                          <a:pt x="76200" y="0"/>
                        </a:cubicBezTo>
                        <a:close/>
                      </a:path>
                    </a:pathLst>
                  </a:custGeom>
                  <a:solidFill>
                    <a:schemeClr val="accent3"/>
                  </a:solidFill>
                  <a:ln>
                    <a:noFill/>
                  </a:ln>
                  <a:effectLst/>
                </p:spPr>
                <p:txBody>
                  <a:bodyPr wrap="none"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s-UY" sz="3200">
                      <a:latin typeface="Lato Light" panose="020F0502020204030203" pitchFamily="34" charset="0"/>
                    </a:endParaRPr>
                  </a:p>
                </p:txBody>
              </p:sp>
              <p:sp>
                <p:nvSpPr>
                  <p:cNvPr id="53" name="Freeform: Shape 52">
                    <a:extLst>
                      <a:ext uri="{FF2B5EF4-FFF2-40B4-BE49-F238E27FC236}">
                        <a16:creationId xmlns:a16="http://schemas.microsoft.com/office/drawing/2014/main" id="{6CA372CE-6023-439E-8B33-3A4E4AD74477}"/>
                      </a:ext>
                    </a:extLst>
                  </p:cNvPr>
                  <p:cNvSpPr/>
                  <p:nvPr/>
                </p:nvSpPr>
                <p:spPr>
                  <a:xfrm>
                    <a:off x="8328101" y="815669"/>
                    <a:ext cx="262033" cy="242843"/>
                  </a:xfrm>
                  <a:custGeom>
                    <a:avLst/>
                    <a:gdLst>
                      <a:gd name="connsiteX0" fmla="*/ 257367 w 262033"/>
                      <a:gd name="connsiteY0" fmla="*/ 140889 h 242843"/>
                      <a:gd name="connsiteX1" fmla="*/ 244317 w 262033"/>
                      <a:gd name="connsiteY1" fmla="*/ 144232 h 242843"/>
                      <a:gd name="connsiteX2" fmla="*/ 244317 w 262033"/>
                      <a:gd name="connsiteY2" fmla="*/ 144232 h 242843"/>
                      <a:gd name="connsiteX3" fmla="*/ 207646 w 262033"/>
                      <a:gd name="connsiteY3" fmla="*/ 206145 h 242843"/>
                      <a:gd name="connsiteX4" fmla="*/ 207475 w 262033"/>
                      <a:gd name="connsiteY4" fmla="*/ 206145 h 242843"/>
                      <a:gd name="connsiteX5" fmla="*/ 20108 w 262033"/>
                      <a:gd name="connsiteY5" fmla="*/ 2710 h 242843"/>
                      <a:gd name="connsiteX6" fmla="*/ 12298 w 262033"/>
                      <a:gd name="connsiteY6" fmla="*/ 414 h 242843"/>
                      <a:gd name="connsiteX7" fmla="*/ 415 w 262033"/>
                      <a:gd name="connsiteY7" fmla="*/ 6757 h 242843"/>
                      <a:gd name="connsiteX8" fmla="*/ 6757 w 262033"/>
                      <a:gd name="connsiteY8" fmla="*/ 18640 h 242843"/>
                      <a:gd name="connsiteX9" fmla="*/ 7183 w 262033"/>
                      <a:gd name="connsiteY9" fmla="*/ 18759 h 242843"/>
                      <a:gd name="connsiteX10" fmla="*/ 14441 w 262033"/>
                      <a:gd name="connsiteY10" fmla="*/ 20902 h 242843"/>
                      <a:gd name="connsiteX11" fmla="*/ 189701 w 262033"/>
                      <a:gd name="connsiteY11" fmla="*/ 214403 h 242843"/>
                      <a:gd name="connsiteX12" fmla="*/ 189558 w 262033"/>
                      <a:gd name="connsiteY12" fmla="*/ 214508 h 242843"/>
                      <a:gd name="connsiteX13" fmla="*/ 123102 w 262033"/>
                      <a:gd name="connsiteY13" fmla="*/ 175150 h 242843"/>
                      <a:gd name="connsiteX14" fmla="*/ 110111 w 262033"/>
                      <a:gd name="connsiteY14" fmla="*/ 178710 h 242843"/>
                      <a:gd name="connsiteX15" fmla="*/ 113387 w 262033"/>
                      <a:gd name="connsiteY15" fmla="*/ 191533 h 242843"/>
                      <a:gd name="connsiteX16" fmla="*/ 197778 w 262033"/>
                      <a:gd name="connsiteY16" fmla="*/ 241511 h 242843"/>
                      <a:gd name="connsiteX17" fmla="*/ 204989 w 262033"/>
                      <a:gd name="connsiteY17" fmla="*/ 242549 h 242843"/>
                      <a:gd name="connsiteX18" fmla="*/ 210828 w 262033"/>
                      <a:gd name="connsiteY18" fmla="*/ 238177 h 242843"/>
                      <a:gd name="connsiteX19" fmla="*/ 260700 w 262033"/>
                      <a:gd name="connsiteY19" fmla="*/ 153938 h 242843"/>
                      <a:gd name="connsiteX20" fmla="*/ 257367 w 262033"/>
                      <a:gd name="connsiteY20" fmla="*/ 140889 h 242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2033" h="242843">
                        <a:moveTo>
                          <a:pt x="257367" y="140889"/>
                        </a:moveTo>
                        <a:cubicBezTo>
                          <a:pt x="252840" y="138209"/>
                          <a:pt x="246998" y="139705"/>
                          <a:pt x="244317" y="144232"/>
                        </a:cubicBezTo>
                        <a:cubicBezTo>
                          <a:pt x="244317" y="144232"/>
                          <a:pt x="244317" y="144232"/>
                          <a:pt x="244317" y="144232"/>
                        </a:cubicBezTo>
                        <a:lnTo>
                          <a:pt x="207646" y="206145"/>
                        </a:lnTo>
                        <a:cubicBezTo>
                          <a:pt x="207579" y="206249"/>
                          <a:pt x="207503" y="206240"/>
                          <a:pt x="207475" y="206145"/>
                        </a:cubicBezTo>
                        <a:cubicBezTo>
                          <a:pt x="185572" y="109875"/>
                          <a:pt x="114255" y="32442"/>
                          <a:pt x="20108" y="2710"/>
                        </a:cubicBezTo>
                        <a:cubicBezTo>
                          <a:pt x="17527" y="1910"/>
                          <a:pt x="14917" y="1138"/>
                          <a:pt x="12298" y="414"/>
                        </a:cubicBezTo>
                        <a:cubicBezTo>
                          <a:pt x="7265" y="-1116"/>
                          <a:pt x="1944" y="1724"/>
                          <a:pt x="415" y="6757"/>
                        </a:cubicBezTo>
                        <a:cubicBezTo>
                          <a:pt x="-1116" y="11790"/>
                          <a:pt x="1724" y="17111"/>
                          <a:pt x="6757" y="18640"/>
                        </a:cubicBezTo>
                        <a:cubicBezTo>
                          <a:pt x="6898" y="18683"/>
                          <a:pt x="7040" y="18723"/>
                          <a:pt x="7183" y="18759"/>
                        </a:cubicBezTo>
                        <a:cubicBezTo>
                          <a:pt x="9621" y="19438"/>
                          <a:pt x="12041" y="20153"/>
                          <a:pt x="14441" y="20902"/>
                        </a:cubicBezTo>
                        <a:cubicBezTo>
                          <a:pt x="103508" y="49036"/>
                          <a:pt x="170496" y="122994"/>
                          <a:pt x="189701" y="214403"/>
                        </a:cubicBezTo>
                        <a:cubicBezTo>
                          <a:pt x="189701" y="214517"/>
                          <a:pt x="189701" y="214565"/>
                          <a:pt x="189558" y="214508"/>
                        </a:cubicBezTo>
                        <a:lnTo>
                          <a:pt x="123102" y="175150"/>
                        </a:lnTo>
                        <a:cubicBezTo>
                          <a:pt x="118532" y="172546"/>
                          <a:pt x="112715" y="174140"/>
                          <a:pt x="110111" y="178710"/>
                        </a:cubicBezTo>
                        <a:cubicBezTo>
                          <a:pt x="107570" y="183169"/>
                          <a:pt x="109019" y="188840"/>
                          <a:pt x="113387" y="191533"/>
                        </a:cubicBezTo>
                        <a:lnTo>
                          <a:pt x="197778" y="241511"/>
                        </a:lnTo>
                        <a:cubicBezTo>
                          <a:pt x="199949" y="242799"/>
                          <a:pt x="202543" y="243172"/>
                          <a:pt x="204989" y="242549"/>
                        </a:cubicBezTo>
                        <a:cubicBezTo>
                          <a:pt x="207438" y="241924"/>
                          <a:pt x="209539" y="240352"/>
                          <a:pt x="210828" y="238177"/>
                        </a:cubicBezTo>
                        <a:lnTo>
                          <a:pt x="260700" y="153938"/>
                        </a:lnTo>
                        <a:cubicBezTo>
                          <a:pt x="263383" y="149414"/>
                          <a:pt x="261890" y="143572"/>
                          <a:pt x="257367" y="140889"/>
                        </a:cubicBezTo>
                        <a:close/>
                      </a:path>
                    </a:pathLst>
                  </a:custGeom>
                  <a:solidFill>
                    <a:schemeClr val="accent3"/>
                  </a:solidFill>
                  <a:ln>
                    <a:noFill/>
                  </a:ln>
                  <a:effectLst/>
                </p:spPr>
                <p:txBody>
                  <a:bodyPr wrap="none"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s-UY" sz="3200">
                      <a:latin typeface="Lato Light" panose="020F0502020204030203" pitchFamily="34" charset="0"/>
                    </a:endParaRPr>
                  </a:p>
                </p:txBody>
              </p:sp>
              <p:sp>
                <p:nvSpPr>
                  <p:cNvPr id="54" name="Freeform: Shape 53">
                    <a:extLst>
                      <a:ext uri="{FF2B5EF4-FFF2-40B4-BE49-F238E27FC236}">
                        <a16:creationId xmlns:a16="http://schemas.microsoft.com/office/drawing/2014/main" id="{838590F0-43D9-4986-87ED-A2889DF21C5F}"/>
                      </a:ext>
                    </a:extLst>
                  </p:cNvPr>
                  <p:cNvSpPr/>
                  <p:nvPr/>
                </p:nvSpPr>
                <p:spPr>
                  <a:xfrm>
                    <a:off x="8153295" y="1263521"/>
                    <a:ext cx="309275" cy="159544"/>
                  </a:xfrm>
                  <a:custGeom>
                    <a:avLst/>
                    <a:gdLst>
                      <a:gd name="connsiteX0" fmla="*/ 306529 w 309275"/>
                      <a:gd name="connsiteY0" fmla="*/ 2866 h 159544"/>
                      <a:gd name="connsiteX1" fmla="*/ 293059 w 309275"/>
                      <a:gd name="connsiteY1" fmla="*/ 2715 h 159544"/>
                      <a:gd name="connsiteX2" fmla="*/ 293051 w 309275"/>
                      <a:gd name="connsiteY2" fmla="*/ 2723 h 159544"/>
                      <a:gd name="connsiteX3" fmla="*/ 287565 w 309275"/>
                      <a:gd name="connsiteY3" fmla="*/ 7943 h 159544"/>
                      <a:gd name="connsiteX4" fmla="*/ 32361 w 309275"/>
                      <a:gd name="connsiteY4" fmla="*/ 62959 h 159544"/>
                      <a:gd name="connsiteX5" fmla="*/ 32361 w 309275"/>
                      <a:gd name="connsiteY5" fmla="*/ 62788 h 159544"/>
                      <a:gd name="connsiteX6" fmla="*/ 99684 w 309275"/>
                      <a:gd name="connsiteY6" fmla="*/ 24907 h 159544"/>
                      <a:gd name="connsiteX7" fmla="*/ 103313 w 309275"/>
                      <a:gd name="connsiteY7" fmla="*/ 11934 h 159544"/>
                      <a:gd name="connsiteX8" fmla="*/ 90340 w 309275"/>
                      <a:gd name="connsiteY8" fmla="*/ 8305 h 159544"/>
                      <a:gd name="connsiteX9" fmla="*/ 4862 w 309275"/>
                      <a:gd name="connsiteY9" fmla="*/ 56406 h 159544"/>
                      <a:gd name="connsiteX10" fmla="*/ 1222 w 309275"/>
                      <a:gd name="connsiteY10" fmla="*/ 69375 h 159544"/>
                      <a:gd name="connsiteX11" fmla="*/ 1224 w 309275"/>
                      <a:gd name="connsiteY11" fmla="*/ 69379 h 159544"/>
                      <a:gd name="connsiteX12" fmla="*/ 49230 w 309275"/>
                      <a:gd name="connsiteY12" fmla="*/ 154685 h 159544"/>
                      <a:gd name="connsiteX13" fmla="*/ 62208 w 309275"/>
                      <a:gd name="connsiteY13" fmla="*/ 158319 h 159544"/>
                      <a:gd name="connsiteX14" fmla="*/ 65842 w 309275"/>
                      <a:gd name="connsiteY14" fmla="*/ 145341 h 159544"/>
                      <a:gd name="connsiteX15" fmla="*/ 30599 w 309275"/>
                      <a:gd name="connsiteY15" fmla="*/ 82647 h 159544"/>
                      <a:gd name="connsiteX16" fmla="*/ 30704 w 309275"/>
                      <a:gd name="connsiteY16" fmla="*/ 82514 h 159544"/>
                      <a:gd name="connsiteX17" fmla="*/ 112438 w 309275"/>
                      <a:gd name="connsiteY17" fmla="*/ 94982 h 159544"/>
                      <a:gd name="connsiteX18" fmla="*/ 300557 w 309275"/>
                      <a:gd name="connsiteY18" fmla="*/ 21935 h 159544"/>
                      <a:gd name="connsiteX19" fmla="*/ 306443 w 309275"/>
                      <a:gd name="connsiteY19" fmla="*/ 16334 h 159544"/>
                      <a:gd name="connsiteX20" fmla="*/ 306529 w 309275"/>
                      <a:gd name="connsiteY20" fmla="*/ 2866 h 159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09275" h="159544">
                        <a:moveTo>
                          <a:pt x="306529" y="2866"/>
                        </a:moveTo>
                        <a:cubicBezTo>
                          <a:pt x="302851" y="-895"/>
                          <a:pt x="296821" y="-963"/>
                          <a:pt x="293059" y="2715"/>
                        </a:cubicBezTo>
                        <a:cubicBezTo>
                          <a:pt x="293057" y="2717"/>
                          <a:pt x="293054" y="2720"/>
                          <a:pt x="293051" y="2723"/>
                        </a:cubicBezTo>
                        <a:cubicBezTo>
                          <a:pt x="291241" y="4485"/>
                          <a:pt x="289422" y="6228"/>
                          <a:pt x="287565" y="7943"/>
                        </a:cubicBezTo>
                        <a:cubicBezTo>
                          <a:pt x="218664" y="71002"/>
                          <a:pt x="121124" y="92030"/>
                          <a:pt x="32361" y="62959"/>
                        </a:cubicBezTo>
                        <a:cubicBezTo>
                          <a:pt x="32247" y="62959"/>
                          <a:pt x="32237" y="62845"/>
                          <a:pt x="32361" y="62788"/>
                        </a:cubicBezTo>
                        <a:lnTo>
                          <a:pt x="99684" y="24907"/>
                        </a:lnTo>
                        <a:cubicBezTo>
                          <a:pt x="104268" y="22326"/>
                          <a:pt x="105893" y="16518"/>
                          <a:pt x="103313" y="11934"/>
                        </a:cubicBezTo>
                        <a:cubicBezTo>
                          <a:pt x="100733" y="7349"/>
                          <a:pt x="94924" y="5724"/>
                          <a:pt x="90340" y="8305"/>
                        </a:cubicBezTo>
                        <a:lnTo>
                          <a:pt x="4862" y="56406"/>
                        </a:lnTo>
                        <a:cubicBezTo>
                          <a:pt x="276" y="58982"/>
                          <a:pt x="-1354" y="64788"/>
                          <a:pt x="1222" y="69375"/>
                        </a:cubicBezTo>
                        <a:cubicBezTo>
                          <a:pt x="1222" y="69376"/>
                          <a:pt x="1223" y="69378"/>
                          <a:pt x="1224" y="69379"/>
                        </a:cubicBezTo>
                        <a:lnTo>
                          <a:pt x="49230" y="154685"/>
                        </a:lnTo>
                        <a:cubicBezTo>
                          <a:pt x="51810" y="159272"/>
                          <a:pt x="57621" y="160899"/>
                          <a:pt x="62208" y="158319"/>
                        </a:cubicBezTo>
                        <a:cubicBezTo>
                          <a:pt x="66795" y="155738"/>
                          <a:pt x="68422" y="149928"/>
                          <a:pt x="65842" y="145341"/>
                        </a:cubicBezTo>
                        <a:lnTo>
                          <a:pt x="30599" y="82647"/>
                        </a:lnTo>
                        <a:cubicBezTo>
                          <a:pt x="30542" y="82533"/>
                          <a:pt x="30599" y="82476"/>
                          <a:pt x="30704" y="82514"/>
                        </a:cubicBezTo>
                        <a:cubicBezTo>
                          <a:pt x="57161" y="90778"/>
                          <a:pt x="84719" y="94981"/>
                          <a:pt x="112438" y="94982"/>
                        </a:cubicBezTo>
                        <a:cubicBezTo>
                          <a:pt x="182083" y="95068"/>
                          <a:pt x="249220" y="68998"/>
                          <a:pt x="300557" y="21935"/>
                        </a:cubicBezTo>
                        <a:cubicBezTo>
                          <a:pt x="302547" y="20106"/>
                          <a:pt x="304500" y="18230"/>
                          <a:pt x="306443" y="16334"/>
                        </a:cubicBezTo>
                        <a:cubicBezTo>
                          <a:pt x="310185" y="12639"/>
                          <a:pt x="310224" y="6609"/>
                          <a:pt x="306529" y="2866"/>
                        </a:cubicBezTo>
                        <a:close/>
                      </a:path>
                    </a:pathLst>
                  </a:custGeom>
                  <a:solidFill>
                    <a:schemeClr val="accent3"/>
                  </a:solidFill>
                  <a:ln>
                    <a:noFill/>
                  </a:ln>
                  <a:effectLst/>
                </p:spPr>
                <p:txBody>
                  <a:bodyPr wrap="none"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s-UY" sz="3200">
                      <a:latin typeface="Lato Light" panose="020F0502020204030203" pitchFamily="34" charset="0"/>
                    </a:endParaRPr>
                  </a:p>
                </p:txBody>
              </p:sp>
              <p:sp>
                <p:nvSpPr>
                  <p:cNvPr id="55" name="Freeform: Shape 54">
                    <a:extLst>
                      <a:ext uri="{FF2B5EF4-FFF2-40B4-BE49-F238E27FC236}">
                        <a16:creationId xmlns:a16="http://schemas.microsoft.com/office/drawing/2014/main" id="{2CC25583-F17F-49E5-8EA9-733DCA1C1C11}"/>
                      </a:ext>
                    </a:extLst>
                  </p:cNvPr>
                  <p:cNvSpPr/>
                  <p:nvPr/>
                </p:nvSpPr>
                <p:spPr>
                  <a:xfrm>
                    <a:off x="7990329" y="858736"/>
                    <a:ext cx="124536" cy="299047"/>
                  </a:xfrm>
                  <a:custGeom>
                    <a:avLst/>
                    <a:gdLst>
                      <a:gd name="connsiteX0" fmla="*/ 121794 w 124536"/>
                      <a:gd name="connsiteY0" fmla="*/ 3943 h 299047"/>
                      <a:gd name="connsiteX1" fmla="*/ 115126 w 124536"/>
                      <a:gd name="connsiteY1" fmla="*/ 1086 h 299047"/>
                      <a:gd name="connsiteX2" fmla="*/ 17238 w 124536"/>
                      <a:gd name="connsiteY2" fmla="*/ 0 h 299047"/>
                      <a:gd name="connsiteX3" fmla="*/ 17133 w 124536"/>
                      <a:gd name="connsiteY3" fmla="*/ 0 h 299047"/>
                      <a:gd name="connsiteX4" fmla="*/ 7556 w 124536"/>
                      <a:gd name="connsiteY4" fmla="*/ 9473 h 299047"/>
                      <a:gd name="connsiteX5" fmla="*/ 17028 w 124536"/>
                      <a:gd name="connsiteY5" fmla="*/ 19050 h 299047"/>
                      <a:gd name="connsiteX6" fmla="*/ 88999 w 124536"/>
                      <a:gd name="connsiteY6" fmla="*/ 19850 h 299047"/>
                      <a:gd name="connsiteX7" fmla="*/ 89056 w 124536"/>
                      <a:gd name="connsiteY7" fmla="*/ 20012 h 299047"/>
                      <a:gd name="connsiteX8" fmla="*/ 6570 w 124536"/>
                      <a:gd name="connsiteY8" fmla="*/ 283979 h 299047"/>
                      <a:gd name="connsiteX9" fmla="*/ 8475 w 124536"/>
                      <a:gd name="connsiteY9" fmla="*/ 291903 h 299047"/>
                      <a:gd name="connsiteX10" fmla="*/ 17685 w 124536"/>
                      <a:gd name="connsiteY10" fmla="*/ 299047 h 299047"/>
                      <a:gd name="connsiteX11" fmla="*/ 20076 w 124536"/>
                      <a:gd name="connsiteY11" fmla="*/ 298742 h 299047"/>
                      <a:gd name="connsiteX12" fmla="*/ 26915 w 124536"/>
                      <a:gd name="connsiteY12" fmla="*/ 287141 h 299047"/>
                      <a:gd name="connsiteX13" fmla="*/ 25143 w 124536"/>
                      <a:gd name="connsiteY13" fmla="*/ 279797 h 299047"/>
                      <a:gd name="connsiteX14" fmla="*/ 105087 w 124536"/>
                      <a:gd name="connsiteY14" fmla="*/ 31271 h 299047"/>
                      <a:gd name="connsiteX15" fmla="*/ 105249 w 124536"/>
                      <a:gd name="connsiteY15" fmla="*/ 31347 h 299047"/>
                      <a:gd name="connsiteX16" fmla="*/ 104401 w 124536"/>
                      <a:gd name="connsiteY16" fmla="*/ 108585 h 299047"/>
                      <a:gd name="connsiteX17" fmla="*/ 113820 w 124536"/>
                      <a:gd name="connsiteY17" fmla="*/ 118215 h 299047"/>
                      <a:gd name="connsiteX18" fmla="*/ 113821 w 124536"/>
                      <a:gd name="connsiteY18" fmla="*/ 118215 h 299047"/>
                      <a:gd name="connsiteX19" fmla="*/ 113926 w 124536"/>
                      <a:gd name="connsiteY19" fmla="*/ 118215 h 299047"/>
                      <a:gd name="connsiteX20" fmla="*/ 123451 w 124536"/>
                      <a:gd name="connsiteY20" fmla="*/ 108795 h 299047"/>
                      <a:gd name="connsiteX21" fmla="*/ 124537 w 124536"/>
                      <a:gd name="connsiteY21" fmla="*/ 10687 h 299047"/>
                      <a:gd name="connsiteX22" fmla="*/ 121794 w 124536"/>
                      <a:gd name="connsiteY22" fmla="*/ 3943 h 29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4536" h="299047">
                        <a:moveTo>
                          <a:pt x="121794" y="3943"/>
                        </a:moveTo>
                        <a:cubicBezTo>
                          <a:pt x="120035" y="2149"/>
                          <a:pt x="117639" y="1122"/>
                          <a:pt x="115126" y="1086"/>
                        </a:cubicBezTo>
                        <a:lnTo>
                          <a:pt x="17238" y="0"/>
                        </a:lnTo>
                        <a:lnTo>
                          <a:pt x="17133" y="0"/>
                        </a:lnTo>
                        <a:cubicBezTo>
                          <a:pt x="11872" y="-28"/>
                          <a:pt x="7584" y="4212"/>
                          <a:pt x="7556" y="9473"/>
                        </a:cubicBezTo>
                        <a:cubicBezTo>
                          <a:pt x="7527" y="14733"/>
                          <a:pt x="11768" y="19022"/>
                          <a:pt x="17028" y="19050"/>
                        </a:cubicBezTo>
                        <a:lnTo>
                          <a:pt x="88999" y="19850"/>
                        </a:lnTo>
                        <a:cubicBezTo>
                          <a:pt x="89123" y="19850"/>
                          <a:pt x="89151" y="19926"/>
                          <a:pt x="89056" y="20012"/>
                        </a:cubicBezTo>
                        <a:cubicBezTo>
                          <a:pt x="16640" y="87112"/>
                          <a:pt x="-14756" y="187585"/>
                          <a:pt x="6570" y="283979"/>
                        </a:cubicBezTo>
                        <a:cubicBezTo>
                          <a:pt x="7160" y="286626"/>
                          <a:pt x="7796" y="289268"/>
                          <a:pt x="8475" y="291903"/>
                        </a:cubicBezTo>
                        <a:cubicBezTo>
                          <a:pt x="9560" y="296105"/>
                          <a:pt x="13347" y="299041"/>
                          <a:pt x="17685" y="299047"/>
                        </a:cubicBezTo>
                        <a:cubicBezTo>
                          <a:pt x="18492" y="299048"/>
                          <a:pt x="19296" y="298946"/>
                          <a:pt x="20076" y="298742"/>
                        </a:cubicBezTo>
                        <a:cubicBezTo>
                          <a:pt x="25167" y="297426"/>
                          <a:pt x="28229" y="292233"/>
                          <a:pt x="26915" y="287141"/>
                        </a:cubicBezTo>
                        <a:cubicBezTo>
                          <a:pt x="26280" y="284702"/>
                          <a:pt x="25689" y="282254"/>
                          <a:pt x="25143" y="279797"/>
                        </a:cubicBezTo>
                        <a:cubicBezTo>
                          <a:pt x="4976" y="188598"/>
                          <a:pt x="35531" y="93609"/>
                          <a:pt x="105087" y="31271"/>
                        </a:cubicBezTo>
                        <a:cubicBezTo>
                          <a:pt x="105182" y="31195"/>
                          <a:pt x="105258" y="31271"/>
                          <a:pt x="105249" y="31347"/>
                        </a:cubicBezTo>
                        <a:lnTo>
                          <a:pt x="104401" y="108585"/>
                        </a:lnTo>
                        <a:cubicBezTo>
                          <a:pt x="104343" y="113846"/>
                          <a:pt x="108560" y="118157"/>
                          <a:pt x="113820" y="118215"/>
                        </a:cubicBezTo>
                        <a:cubicBezTo>
                          <a:pt x="113820" y="118215"/>
                          <a:pt x="113821" y="118215"/>
                          <a:pt x="113821" y="118215"/>
                        </a:cubicBezTo>
                        <a:lnTo>
                          <a:pt x="113926" y="118215"/>
                        </a:lnTo>
                        <a:cubicBezTo>
                          <a:pt x="119146" y="118215"/>
                          <a:pt x="123394" y="114014"/>
                          <a:pt x="123451" y="108795"/>
                        </a:cubicBezTo>
                        <a:lnTo>
                          <a:pt x="124537" y="10687"/>
                        </a:lnTo>
                        <a:cubicBezTo>
                          <a:pt x="124551" y="8165"/>
                          <a:pt x="123565" y="5740"/>
                          <a:pt x="121794" y="3943"/>
                        </a:cubicBezTo>
                        <a:close/>
                      </a:path>
                    </a:pathLst>
                  </a:custGeom>
                  <a:solidFill>
                    <a:schemeClr val="accent3"/>
                  </a:solidFill>
                  <a:ln>
                    <a:noFill/>
                  </a:ln>
                  <a:effectLst/>
                </p:spPr>
                <p:txBody>
                  <a:bodyPr wrap="none"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s-UY" sz="3200">
                      <a:latin typeface="Lato Light" panose="020F0502020204030203" pitchFamily="34" charset="0"/>
                    </a:endParaRPr>
                  </a:p>
                </p:txBody>
              </p:sp>
            </p:grpSp>
            <p:grpSp>
              <p:nvGrpSpPr>
                <p:cNvPr id="43" name="Graphic 125" descr="Call center">
                  <a:extLst>
                    <a:ext uri="{FF2B5EF4-FFF2-40B4-BE49-F238E27FC236}">
                      <a16:creationId xmlns:a16="http://schemas.microsoft.com/office/drawing/2014/main" id="{B7C23C5C-12A3-4FDC-BFB6-4AE984FBC6A2}"/>
                    </a:ext>
                  </a:extLst>
                </p:cNvPr>
                <p:cNvGrpSpPr/>
                <p:nvPr/>
              </p:nvGrpSpPr>
              <p:grpSpPr>
                <a:xfrm>
                  <a:off x="4543310" y="1694984"/>
                  <a:ext cx="416026" cy="474971"/>
                  <a:chOff x="8107227" y="887060"/>
                  <a:chExt cx="609104" cy="695404"/>
                </a:xfrm>
              </p:grpSpPr>
              <p:sp>
                <p:nvSpPr>
                  <p:cNvPr id="47" name="Freeform: Shape 46">
                    <a:extLst>
                      <a:ext uri="{FF2B5EF4-FFF2-40B4-BE49-F238E27FC236}">
                        <a16:creationId xmlns:a16="http://schemas.microsoft.com/office/drawing/2014/main" id="{491ACB8A-2A5F-4386-AD00-CB0C168EBF3B}"/>
                      </a:ext>
                    </a:extLst>
                  </p:cNvPr>
                  <p:cNvSpPr/>
                  <p:nvPr/>
                </p:nvSpPr>
                <p:spPr>
                  <a:xfrm>
                    <a:off x="8254579" y="934916"/>
                    <a:ext cx="314212" cy="314173"/>
                  </a:xfrm>
                  <a:custGeom>
                    <a:avLst/>
                    <a:gdLst>
                      <a:gd name="connsiteX0" fmla="*/ 157200 w 314212"/>
                      <a:gd name="connsiteY0" fmla="*/ 314174 h 314173"/>
                      <a:gd name="connsiteX1" fmla="*/ 188138 w 314212"/>
                      <a:gd name="connsiteY1" fmla="*/ 311078 h 314173"/>
                      <a:gd name="connsiteX2" fmla="*/ 173793 w 314212"/>
                      <a:gd name="connsiteY2" fmla="*/ 294029 h 314173"/>
                      <a:gd name="connsiteX3" fmla="*/ 19195 w 314212"/>
                      <a:gd name="connsiteY3" fmla="*/ 173558 h 314173"/>
                      <a:gd name="connsiteX4" fmla="*/ 139666 w 314212"/>
                      <a:gd name="connsiteY4" fmla="*/ 18960 h 314173"/>
                      <a:gd name="connsiteX5" fmla="*/ 294263 w 314212"/>
                      <a:gd name="connsiteY5" fmla="*/ 139430 h 314173"/>
                      <a:gd name="connsiteX6" fmla="*/ 286331 w 314212"/>
                      <a:gd name="connsiteY6" fmla="*/ 205589 h 314173"/>
                      <a:gd name="connsiteX7" fmla="*/ 308724 w 314212"/>
                      <a:gd name="connsiteY7" fmla="*/ 198121 h 314173"/>
                      <a:gd name="connsiteX8" fmla="*/ 198121 w 314212"/>
                      <a:gd name="connsiteY8" fmla="*/ 5489 h 314173"/>
                      <a:gd name="connsiteX9" fmla="*/ 5489 w 314212"/>
                      <a:gd name="connsiteY9" fmla="*/ 116092 h 314173"/>
                      <a:gd name="connsiteX10" fmla="*/ 116091 w 314212"/>
                      <a:gd name="connsiteY10" fmla="*/ 308725 h 314173"/>
                      <a:gd name="connsiteX11" fmla="*/ 157200 w 314212"/>
                      <a:gd name="connsiteY11" fmla="*/ 314174 h 314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4212" h="314173">
                        <a:moveTo>
                          <a:pt x="157200" y="314174"/>
                        </a:moveTo>
                        <a:cubicBezTo>
                          <a:pt x="167590" y="314169"/>
                          <a:pt x="177953" y="313132"/>
                          <a:pt x="188138" y="311078"/>
                        </a:cubicBezTo>
                        <a:cubicBezTo>
                          <a:pt x="182289" y="306386"/>
                          <a:pt x="177415" y="300594"/>
                          <a:pt x="173793" y="294029"/>
                        </a:cubicBezTo>
                        <a:cubicBezTo>
                          <a:pt x="97835" y="303453"/>
                          <a:pt x="28619" y="249516"/>
                          <a:pt x="19195" y="173558"/>
                        </a:cubicBezTo>
                        <a:cubicBezTo>
                          <a:pt x="9771" y="97600"/>
                          <a:pt x="63708" y="28384"/>
                          <a:pt x="139666" y="18960"/>
                        </a:cubicBezTo>
                        <a:cubicBezTo>
                          <a:pt x="215624" y="9536"/>
                          <a:pt x="284839" y="63472"/>
                          <a:pt x="294263" y="139430"/>
                        </a:cubicBezTo>
                        <a:cubicBezTo>
                          <a:pt x="297039" y="161801"/>
                          <a:pt x="294316" y="184509"/>
                          <a:pt x="286331" y="205589"/>
                        </a:cubicBezTo>
                        <a:lnTo>
                          <a:pt x="308724" y="198121"/>
                        </a:lnTo>
                        <a:cubicBezTo>
                          <a:pt x="331376" y="114385"/>
                          <a:pt x="281857" y="28141"/>
                          <a:pt x="198121" y="5489"/>
                        </a:cubicBezTo>
                        <a:cubicBezTo>
                          <a:pt x="114385" y="-17163"/>
                          <a:pt x="28140" y="32356"/>
                          <a:pt x="5489" y="116092"/>
                        </a:cubicBezTo>
                        <a:cubicBezTo>
                          <a:pt x="-17163" y="199828"/>
                          <a:pt x="32355" y="286072"/>
                          <a:pt x="116091" y="308725"/>
                        </a:cubicBezTo>
                        <a:cubicBezTo>
                          <a:pt x="129493" y="312350"/>
                          <a:pt x="143317" y="314182"/>
                          <a:pt x="157200" y="314174"/>
                        </a:cubicBezTo>
                        <a:close/>
                      </a:path>
                    </a:pathLst>
                  </a:custGeom>
                  <a:solidFill>
                    <a:schemeClr val="accent2"/>
                  </a:solidFill>
                  <a:ln>
                    <a:noFill/>
                  </a:ln>
                  <a:effectLst/>
                </p:spPr>
                <p:txBody>
                  <a:bodyPr wrap="none"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s-UY" sz="3200">
                      <a:latin typeface="Lato Light" panose="020F0502020204030203" pitchFamily="34" charset="0"/>
                    </a:endParaRPr>
                  </a:p>
                </p:txBody>
              </p:sp>
              <p:sp>
                <p:nvSpPr>
                  <p:cNvPr id="48" name="Freeform: Shape 47">
                    <a:extLst>
                      <a:ext uri="{FF2B5EF4-FFF2-40B4-BE49-F238E27FC236}">
                        <a16:creationId xmlns:a16="http://schemas.microsoft.com/office/drawing/2014/main" id="{87531792-ADFA-4F01-9162-367B822EDC35}"/>
                      </a:ext>
                    </a:extLst>
                  </p:cNvPr>
                  <p:cNvSpPr/>
                  <p:nvPr/>
                </p:nvSpPr>
                <p:spPr>
                  <a:xfrm>
                    <a:off x="8107227" y="1277807"/>
                    <a:ext cx="609104" cy="304657"/>
                  </a:xfrm>
                  <a:custGeom>
                    <a:avLst/>
                    <a:gdLst>
                      <a:gd name="connsiteX0" fmla="*/ 576167 w 609104"/>
                      <a:gd name="connsiteY0" fmla="*/ 90697 h 304657"/>
                      <a:gd name="connsiteX1" fmla="*/ 429025 w 609104"/>
                      <a:gd name="connsiteY1" fmla="*/ 18840 h 304657"/>
                      <a:gd name="connsiteX2" fmla="*/ 304552 w 609104"/>
                      <a:gd name="connsiteY2" fmla="*/ 0 h 304657"/>
                      <a:gd name="connsiteX3" fmla="*/ 180223 w 609104"/>
                      <a:gd name="connsiteY3" fmla="*/ 18802 h 304657"/>
                      <a:gd name="connsiteX4" fmla="*/ 33090 w 609104"/>
                      <a:gd name="connsiteY4" fmla="*/ 90621 h 304657"/>
                      <a:gd name="connsiteX5" fmla="*/ 0 w 609104"/>
                      <a:gd name="connsiteY5" fmla="*/ 157096 h 304657"/>
                      <a:gd name="connsiteX6" fmla="*/ 0 w 609104"/>
                      <a:gd name="connsiteY6" fmla="*/ 304657 h 304657"/>
                      <a:gd name="connsiteX7" fmla="*/ 19050 w 609104"/>
                      <a:gd name="connsiteY7" fmla="*/ 304657 h 304657"/>
                      <a:gd name="connsiteX8" fmla="*/ 19050 w 609104"/>
                      <a:gd name="connsiteY8" fmla="*/ 157096 h 304657"/>
                      <a:gd name="connsiteX9" fmla="*/ 44644 w 609104"/>
                      <a:gd name="connsiteY9" fmla="*/ 105766 h 304657"/>
                      <a:gd name="connsiteX10" fmla="*/ 185385 w 609104"/>
                      <a:gd name="connsiteY10" fmla="*/ 37186 h 304657"/>
                      <a:gd name="connsiteX11" fmla="*/ 304552 w 609104"/>
                      <a:gd name="connsiteY11" fmla="*/ 19050 h 304657"/>
                      <a:gd name="connsiteX12" fmla="*/ 423615 w 609104"/>
                      <a:gd name="connsiteY12" fmla="*/ 37148 h 304657"/>
                      <a:gd name="connsiteX13" fmla="*/ 564128 w 609104"/>
                      <a:gd name="connsiteY13" fmla="*/ 105528 h 304657"/>
                      <a:gd name="connsiteX14" fmla="*/ 590055 w 609104"/>
                      <a:gd name="connsiteY14" fmla="*/ 157115 h 304657"/>
                      <a:gd name="connsiteX15" fmla="*/ 590055 w 609104"/>
                      <a:gd name="connsiteY15" fmla="*/ 304657 h 304657"/>
                      <a:gd name="connsiteX16" fmla="*/ 609105 w 609104"/>
                      <a:gd name="connsiteY16" fmla="*/ 304657 h 304657"/>
                      <a:gd name="connsiteX17" fmla="*/ 609105 w 609104"/>
                      <a:gd name="connsiteY17" fmla="*/ 157096 h 304657"/>
                      <a:gd name="connsiteX18" fmla="*/ 576167 w 609104"/>
                      <a:gd name="connsiteY18" fmla="*/ 90697 h 304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9104" h="304657">
                        <a:moveTo>
                          <a:pt x="576167" y="90697"/>
                        </a:moveTo>
                        <a:cubicBezTo>
                          <a:pt x="532472" y="57060"/>
                          <a:pt x="482419" y="32616"/>
                          <a:pt x="429025" y="18840"/>
                        </a:cubicBezTo>
                        <a:cubicBezTo>
                          <a:pt x="388691" y="6457"/>
                          <a:pt x="346745" y="109"/>
                          <a:pt x="304552" y="0"/>
                        </a:cubicBezTo>
                        <a:cubicBezTo>
                          <a:pt x="262457" y="707"/>
                          <a:pt x="220645" y="7030"/>
                          <a:pt x="180223" y="18802"/>
                        </a:cubicBezTo>
                        <a:cubicBezTo>
                          <a:pt x="127484" y="34285"/>
                          <a:pt x="77739" y="58566"/>
                          <a:pt x="33090" y="90621"/>
                        </a:cubicBezTo>
                        <a:cubicBezTo>
                          <a:pt x="12628" y="106678"/>
                          <a:pt x="476" y="131090"/>
                          <a:pt x="0" y="157096"/>
                        </a:cubicBezTo>
                        <a:lnTo>
                          <a:pt x="0" y="304657"/>
                        </a:lnTo>
                        <a:lnTo>
                          <a:pt x="19050" y="304657"/>
                        </a:lnTo>
                        <a:lnTo>
                          <a:pt x="19050" y="157096"/>
                        </a:lnTo>
                        <a:cubicBezTo>
                          <a:pt x="19465" y="137017"/>
                          <a:pt x="28857" y="118181"/>
                          <a:pt x="44644" y="105766"/>
                        </a:cubicBezTo>
                        <a:cubicBezTo>
                          <a:pt x="87367" y="75154"/>
                          <a:pt x="134948" y="51968"/>
                          <a:pt x="185385" y="37186"/>
                        </a:cubicBezTo>
                        <a:cubicBezTo>
                          <a:pt x="224126" y="25875"/>
                          <a:pt x="264201" y="19776"/>
                          <a:pt x="304552" y="19050"/>
                        </a:cubicBezTo>
                        <a:cubicBezTo>
                          <a:pt x="344915" y="19180"/>
                          <a:pt x="385037" y="25278"/>
                          <a:pt x="423615" y="37148"/>
                        </a:cubicBezTo>
                        <a:cubicBezTo>
                          <a:pt x="474588" y="50223"/>
                          <a:pt x="522385" y="73483"/>
                          <a:pt x="564128" y="105528"/>
                        </a:cubicBezTo>
                        <a:cubicBezTo>
                          <a:pt x="580086" y="117951"/>
                          <a:pt x="589607" y="136896"/>
                          <a:pt x="590055" y="157115"/>
                        </a:cubicBezTo>
                        <a:lnTo>
                          <a:pt x="590055" y="304657"/>
                        </a:lnTo>
                        <a:lnTo>
                          <a:pt x="609105" y="304657"/>
                        </a:lnTo>
                        <a:lnTo>
                          <a:pt x="609105" y="157096"/>
                        </a:lnTo>
                        <a:cubicBezTo>
                          <a:pt x="608657" y="131139"/>
                          <a:pt x="596563" y="106758"/>
                          <a:pt x="576167" y="90697"/>
                        </a:cubicBezTo>
                        <a:close/>
                      </a:path>
                    </a:pathLst>
                  </a:custGeom>
                  <a:solidFill>
                    <a:schemeClr val="accent2"/>
                  </a:solidFill>
                  <a:ln>
                    <a:noFill/>
                  </a:ln>
                  <a:effectLst/>
                </p:spPr>
                <p:txBody>
                  <a:bodyPr wrap="none"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s-UY" sz="3200">
                      <a:latin typeface="Lato Light" panose="020F0502020204030203" pitchFamily="34" charset="0"/>
                    </a:endParaRPr>
                  </a:p>
                </p:txBody>
              </p:sp>
              <p:sp>
                <p:nvSpPr>
                  <p:cNvPr id="49" name="Freeform: Shape 48">
                    <a:extLst>
                      <a:ext uri="{FF2B5EF4-FFF2-40B4-BE49-F238E27FC236}">
                        <a16:creationId xmlns:a16="http://schemas.microsoft.com/office/drawing/2014/main" id="{1407B6EE-8719-4E42-975E-739F61CFFF9A}"/>
                      </a:ext>
                    </a:extLst>
                  </p:cNvPr>
                  <p:cNvSpPr/>
                  <p:nvPr/>
                </p:nvSpPr>
                <p:spPr>
                  <a:xfrm>
                    <a:off x="8259284" y="887060"/>
                    <a:ext cx="390620" cy="342982"/>
                  </a:xfrm>
                  <a:custGeom>
                    <a:avLst/>
                    <a:gdLst>
                      <a:gd name="connsiteX0" fmla="*/ 16421 w 390620"/>
                      <a:gd name="connsiteY0" fmla="*/ 76279 h 342982"/>
                      <a:gd name="connsiteX1" fmla="*/ 285693 w 390620"/>
                      <a:gd name="connsiteY1" fmla="*/ 73497 h 342982"/>
                      <a:gd name="connsiteX2" fmla="*/ 333470 w 390620"/>
                      <a:gd name="connsiteY2" fmla="*/ 150460 h 342982"/>
                      <a:gd name="connsiteX3" fmla="*/ 333470 w 390620"/>
                      <a:gd name="connsiteY3" fmla="*/ 266265 h 342982"/>
                      <a:gd name="connsiteX4" fmla="*/ 241601 w 390620"/>
                      <a:gd name="connsiteY4" fmla="*/ 296888 h 342982"/>
                      <a:gd name="connsiteX5" fmla="*/ 201598 w 390620"/>
                      <a:gd name="connsiteY5" fmla="*/ 292093 h 342982"/>
                      <a:gd name="connsiteX6" fmla="*/ 196803 w 390620"/>
                      <a:gd name="connsiteY6" fmla="*/ 332096 h 342982"/>
                      <a:gd name="connsiteX7" fmla="*/ 236807 w 390620"/>
                      <a:gd name="connsiteY7" fmla="*/ 336891 h 342982"/>
                      <a:gd name="connsiteX8" fmla="*/ 247688 w 390620"/>
                      <a:gd name="connsiteY8" fmla="*/ 314938 h 342982"/>
                      <a:gd name="connsiteX9" fmla="*/ 364245 w 390620"/>
                      <a:gd name="connsiteY9" fmla="*/ 276085 h 342982"/>
                      <a:gd name="connsiteX10" fmla="*/ 390620 w 390620"/>
                      <a:gd name="connsiteY10" fmla="*/ 247729 h 342982"/>
                      <a:gd name="connsiteX11" fmla="*/ 390620 w 390620"/>
                      <a:gd name="connsiteY11" fmla="*/ 171529 h 342982"/>
                      <a:gd name="connsiteX12" fmla="*/ 362045 w 390620"/>
                      <a:gd name="connsiteY12" fmla="*/ 142954 h 342982"/>
                      <a:gd name="connsiteX13" fmla="*/ 350929 w 390620"/>
                      <a:gd name="connsiteY13" fmla="*/ 142954 h 342982"/>
                      <a:gd name="connsiteX14" fmla="*/ 85953 w 390620"/>
                      <a:gd name="connsiteY14" fmla="*/ 10884 h 342982"/>
                      <a:gd name="connsiteX15" fmla="*/ 2819 w 390620"/>
                      <a:gd name="connsiteY15" fmla="*/ 62944 h 342982"/>
                      <a:gd name="connsiteX16" fmla="*/ 2760 w 390620"/>
                      <a:gd name="connsiteY16" fmla="*/ 76415 h 342982"/>
                      <a:gd name="connsiteX17" fmla="*/ 16230 w 390620"/>
                      <a:gd name="connsiteY17" fmla="*/ 76474 h 342982"/>
                      <a:gd name="connsiteX18" fmla="*/ 16421 w 390620"/>
                      <a:gd name="connsiteY18" fmla="*/ 76279 h 342982"/>
                      <a:gd name="connsiteX19" fmla="*/ 371570 w 390620"/>
                      <a:gd name="connsiteY19" fmla="*/ 171529 h 342982"/>
                      <a:gd name="connsiteX20" fmla="*/ 371570 w 390620"/>
                      <a:gd name="connsiteY20" fmla="*/ 247729 h 342982"/>
                      <a:gd name="connsiteX21" fmla="*/ 362045 w 390620"/>
                      <a:gd name="connsiteY21" fmla="*/ 257254 h 342982"/>
                      <a:gd name="connsiteX22" fmla="*/ 352520 w 390620"/>
                      <a:gd name="connsiteY22" fmla="*/ 257254 h 342982"/>
                      <a:gd name="connsiteX23" fmla="*/ 352520 w 390620"/>
                      <a:gd name="connsiteY23" fmla="*/ 162004 h 342982"/>
                      <a:gd name="connsiteX24" fmla="*/ 362045 w 390620"/>
                      <a:gd name="connsiteY24" fmla="*/ 162004 h 342982"/>
                      <a:gd name="connsiteX25" fmla="*/ 371570 w 390620"/>
                      <a:gd name="connsiteY25" fmla="*/ 171529 h 34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90620" h="342982">
                        <a:moveTo>
                          <a:pt x="16421" y="76279"/>
                        </a:moveTo>
                        <a:cubicBezTo>
                          <a:pt x="90010" y="1154"/>
                          <a:pt x="210567" y="-92"/>
                          <a:pt x="285693" y="73497"/>
                        </a:cubicBezTo>
                        <a:cubicBezTo>
                          <a:pt x="307578" y="94935"/>
                          <a:pt x="323967" y="121336"/>
                          <a:pt x="333470" y="150460"/>
                        </a:cubicBezTo>
                        <a:lnTo>
                          <a:pt x="333470" y="266265"/>
                        </a:lnTo>
                        <a:lnTo>
                          <a:pt x="241601" y="296888"/>
                        </a:lnTo>
                        <a:cubicBezTo>
                          <a:pt x="231879" y="284517"/>
                          <a:pt x="213968" y="282370"/>
                          <a:pt x="201598" y="292093"/>
                        </a:cubicBezTo>
                        <a:cubicBezTo>
                          <a:pt x="189227" y="301815"/>
                          <a:pt x="187080" y="319726"/>
                          <a:pt x="196803" y="332096"/>
                        </a:cubicBezTo>
                        <a:cubicBezTo>
                          <a:pt x="206526" y="344467"/>
                          <a:pt x="224436" y="346614"/>
                          <a:pt x="236807" y="336891"/>
                        </a:cubicBezTo>
                        <a:cubicBezTo>
                          <a:pt x="243556" y="331587"/>
                          <a:pt x="247554" y="323522"/>
                          <a:pt x="247688" y="314938"/>
                        </a:cubicBezTo>
                        <a:lnTo>
                          <a:pt x="364245" y="276085"/>
                        </a:lnTo>
                        <a:cubicBezTo>
                          <a:pt x="379078" y="274940"/>
                          <a:pt x="390551" y="262606"/>
                          <a:pt x="390620" y="247729"/>
                        </a:cubicBezTo>
                        <a:lnTo>
                          <a:pt x="390620" y="171529"/>
                        </a:lnTo>
                        <a:cubicBezTo>
                          <a:pt x="390620" y="155747"/>
                          <a:pt x="377827" y="142954"/>
                          <a:pt x="362045" y="142954"/>
                        </a:cubicBezTo>
                        <a:lnTo>
                          <a:pt x="350929" y="142954"/>
                        </a:lnTo>
                        <a:cubicBezTo>
                          <a:pt x="314229" y="33313"/>
                          <a:pt x="195596" y="-25817"/>
                          <a:pt x="85953" y="10884"/>
                        </a:cubicBezTo>
                        <a:cubicBezTo>
                          <a:pt x="54510" y="21409"/>
                          <a:pt x="26016" y="39252"/>
                          <a:pt x="2819" y="62944"/>
                        </a:cubicBezTo>
                        <a:cubicBezTo>
                          <a:pt x="-916" y="66648"/>
                          <a:pt x="-943" y="72679"/>
                          <a:pt x="2760" y="76415"/>
                        </a:cubicBezTo>
                        <a:cubicBezTo>
                          <a:pt x="6463" y="80150"/>
                          <a:pt x="12495" y="80177"/>
                          <a:pt x="16230" y="76474"/>
                        </a:cubicBezTo>
                        <a:cubicBezTo>
                          <a:pt x="16295" y="76410"/>
                          <a:pt x="16358" y="76345"/>
                          <a:pt x="16421" y="76279"/>
                        </a:cubicBezTo>
                        <a:close/>
                        <a:moveTo>
                          <a:pt x="371570" y="171529"/>
                        </a:moveTo>
                        <a:lnTo>
                          <a:pt x="371570" y="247729"/>
                        </a:lnTo>
                        <a:cubicBezTo>
                          <a:pt x="371570" y="252990"/>
                          <a:pt x="367306" y="257254"/>
                          <a:pt x="362045" y="257254"/>
                        </a:cubicBezTo>
                        <a:lnTo>
                          <a:pt x="352520" y="257254"/>
                        </a:lnTo>
                        <a:lnTo>
                          <a:pt x="352520" y="162004"/>
                        </a:lnTo>
                        <a:lnTo>
                          <a:pt x="362045" y="162004"/>
                        </a:lnTo>
                        <a:cubicBezTo>
                          <a:pt x="367306" y="162004"/>
                          <a:pt x="371570" y="166269"/>
                          <a:pt x="371570" y="171529"/>
                        </a:cubicBezTo>
                        <a:close/>
                      </a:path>
                    </a:pathLst>
                  </a:custGeom>
                  <a:solidFill>
                    <a:schemeClr val="accent2"/>
                  </a:solidFill>
                  <a:ln>
                    <a:noFill/>
                  </a:ln>
                  <a:effectLst/>
                </p:spPr>
                <p:txBody>
                  <a:bodyPr wrap="none"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s-UY" sz="3200">
                      <a:latin typeface="Lato Light" panose="020F0502020204030203" pitchFamily="34" charset="0"/>
                    </a:endParaRPr>
                  </a:p>
                </p:txBody>
              </p:sp>
            </p:grpSp>
            <p:grpSp>
              <p:nvGrpSpPr>
                <p:cNvPr id="44" name="Graphic 127" descr="Bullseye">
                  <a:extLst>
                    <a:ext uri="{FF2B5EF4-FFF2-40B4-BE49-F238E27FC236}">
                      <a16:creationId xmlns:a16="http://schemas.microsoft.com/office/drawing/2014/main" id="{B52407B6-A4B5-4806-9782-E6C0C9311C77}"/>
                    </a:ext>
                  </a:extLst>
                </p:cNvPr>
                <p:cNvGrpSpPr/>
                <p:nvPr/>
              </p:nvGrpSpPr>
              <p:grpSpPr>
                <a:xfrm>
                  <a:off x="1888465" y="1806411"/>
                  <a:ext cx="306262" cy="306274"/>
                  <a:chOff x="6735792" y="706487"/>
                  <a:chExt cx="448398" cy="448416"/>
                </a:xfrm>
                <a:solidFill>
                  <a:srgbClr val="000000"/>
                </a:solidFill>
              </p:grpSpPr>
              <p:sp>
                <p:nvSpPr>
                  <p:cNvPr id="45" name="Freeform: Shape 44">
                    <a:extLst>
                      <a:ext uri="{FF2B5EF4-FFF2-40B4-BE49-F238E27FC236}">
                        <a16:creationId xmlns:a16="http://schemas.microsoft.com/office/drawing/2014/main" id="{1AC5304F-5E74-431C-A738-B0D9764386DB}"/>
                      </a:ext>
                    </a:extLst>
                  </p:cNvPr>
                  <p:cNvSpPr/>
                  <p:nvPr/>
                </p:nvSpPr>
                <p:spPr>
                  <a:xfrm>
                    <a:off x="6735792" y="706487"/>
                    <a:ext cx="448398" cy="448416"/>
                  </a:xfrm>
                  <a:custGeom>
                    <a:avLst/>
                    <a:gdLst>
                      <a:gd name="connsiteX0" fmla="*/ 353481 w 448398"/>
                      <a:gd name="connsiteY0" fmla="*/ 41043 h 448416"/>
                      <a:gd name="connsiteX1" fmla="*/ 41043 w 448398"/>
                      <a:gd name="connsiteY1" fmla="*/ 94935 h 448416"/>
                      <a:gd name="connsiteX2" fmla="*/ 94936 w 448398"/>
                      <a:gd name="connsiteY2" fmla="*/ 407373 h 448416"/>
                      <a:gd name="connsiteX3" fmla="*/ 407374 w 448398"/>
                      <a:gd name="connsiteY3" fmla="*/ 353481 h 448416"/>
                      <a:gd name="connsiteX4" fmla="*/ 407374 w 448398"/>
                      <a:gd name="connsiteY4" fmla="*/ 94935 h 448416"/>
                      <a:gd name="connsiteX5" fmla="*/ 393696 w 448398"/>
                      <a:gd name="connsiteY5" fmla="*/ 108604 h 448416"/>
                      <a:gd name="connsiteX6" fmla="*/ 339813 w 448398"/>
                      <a:gd name="connsiteY6" fmla="*/ 393599 h 448416"/>
                      <a:gd name="connsiteX7" fmla="*/ 54817 w 448398"/>
                      <a:gd name="connsiteY7" fmla="*/ 339716 h 448416"/>
                      <a:gd name="connsiteX8" fmla="*/ 108700 w 448398"/>
                      <a:gd name="connsiteY8" fmla="*/ 54721 h 448416"/>
                      <a:gd name="connsiteX9" fmla="*/ 339813 w 448398"/>
                      <a:gd name="connsiteY9" fmla="*/ 54721 h 44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398" h="448416">
                        <a:moveTo>
                          <a:pt x="353481" y="41043"/>
                        </a:moveTo>
                        <a:cubicBezTo>
                          <a:pt x="252322" y="-30353"/>
                          <a:pt x="112438" y="-6224"/>
                          <a:pt x="41043" y="94935"/>
                        </a:cubicBezTo>
                        <a:cubicBezTo>
                          <a:pt x="-30352" y="196095"/>
                          <a:pt x="-6225" y="335979"/>
                          <a:pt x="94936" y="407373"/>
                        </a:cubicBezTo>
                        <a:cubicBezTo>
                          <a:pt x="196095" y="478769"/>
                          <a:pt x="335978" y="454641"/>
                          <a:pt x="407374" y="353481"/>
                        </a:cubicBezTo>
                        <a:cubicBezTo>
                          <a:pt x="462073" y="275979"/>
                          <a:pt x="462073" y="172438"/>
                          <a:pt x="407374" y="94935"/>
                        </a:cubicBezTo>
                        <a:lnTo>
                          <a:pt x="393696" y="108604"/>
                        </a:lnTo>
                        <a:cubicBezTo>
                          <a:pt x="457516" y="202182"/>
                          <a:pt x="433391" y="329779"/>
                          <a:pt x="339813" y="393599"/>
                        </a:cubicBezTo>
                        <a:cubicBezTo>
                          <a:pt x="246235" y="457419"/>
                          <a:pt x="118638" y="433295"/>
                          <a:pt x="54817" y="339716"/>
                        </a:cubicBezTo>
                        <a:cubicBezTo>
                          <a:pt x="-9002" y="246137"/>
                          <a:pt x="15122" y="118541"/>
                          <a:pt x="108700" y="54721"/>
                        </a:cubicBezTo>
                        <a:cubicBezTo>
                          <a:pt x="178404" y="7183"/>
                          <a:pt x="270109" y="7183"/>
                          <a:pt x="339813" y="54721"/>
                        </a:cubicBezTo>
                        <a:close/>
                      </a:path>
                    </a:pathLst>
                  </a:custGeom>
                  <a:solidFill>
                    <a:schemeClr val="accent1"/>
                  </a:solidFill>
                  <a:ln>
                    <a:noFill/>
                  </a:ln>
                  <a:effectLst/>
                </p:spPr>
                <p:txBody>
                  <a:bodyPr wrap="none"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s-UY" sz="3200">
                      <a:latin typeface="Lato Light" panose="020F0502020204030203" pitchFamily="34" charset="0"/>
                    </a:endParaRPr>
                  </a:p>
                </p:txBody>
              </p:sp>
              <p:sp>
                <p:nvSpPr>
                  <p:cNvPr id="46" name="Freeform: Shape 45">
                    <a:extLst>
                      <a:ext uri="{FF2B5EF4-FFF2-40B4-BE49-F238E27FC236}">
                        <a16:creationId xmlns:a16="http://schemas.microsoft.com/office/drawing/2014/main" id="{01D95316-5950-463D-B05A-32FB52A8C3D9}"/>
                      </a:ext>
                    </a:extLst>
                  </p:cNvPr>
                  <p:cNvSpPr/>
                  <p:nvPr/>
                </p:nvSpPr>
                <p:spPr>
                  <a:xfrm>
                    <a:off x="6860124" y="830303"/>
                    <a:ext cx="200241" cy="200267"/>
                  </a:xfrm>
                  <a:custGeom>
                    <a:avLst/>
                    <a:gdLst>
                      <a:gd name="connsiteX0" fmla="*/ 100228 w 200241"/>
                      <a:gd name="connsiteY0" fmla="*/ 19077 h 200267"/>
                      <a:gd name="connsiteX1" fmla="*/ 123783 w 200241"/>
                      <a:gd name="connsiteY1" fmla="*/ 22592 h 200267"/>
                      <a:gd name="connsiteX2" fmla="*/ 138652 w 200241"/>
                      <a:gd name="connsiteY2" fmla="*/ 7733 h 200267"/>
                      <a:gd name="connsiteX3" fmla="*/ 7733 w 200241"/>
                      <a:gd name="connsiteY3" fmla="*/ 61616 h 200267"/>
                      <a:gd name="connsiteX4" fmla="*/ 61616 w 200241"/>
                      <a:gd name="connsiteY4" fmla="*/ 192535 h 200267"/>
                      <a:gd name="connsiteX5" fmla="*/ 192535 w 200241"/>
                      <a:gd name="connsiteY5" fmla="*/ 138652 h 200267"/>
                      <a:gd name="connsiteX6" fmla="*/ 192535 w 200241"/>
                      <a:gd name="connsiteY6" fmla="*/ 61616 h 200267"/>
                      <a:gd name="connsiteX7" fmla="*/ 177676 w 200241"/>
                      <a:gd name="connsiteY7" fmla="*/ 76485 h 200267"/>
                      <a:gd name="connsiteX8" fmla="*/ 123771 w 200241"/>
                      <a:gd name="connsiteY8" fmla="*/ 177500 h 200267"/>
                      <a:gd name="connsiteX9" fmla="*/ 22755 w 200241"/>
                      <a:gd name="connsiteY9" fmla="*/ 123595 h 200267"/>
                      <a:gd name="connsiteX10" fmla="*/ 76660 w 200241"/>
                      <a:gd name="connsiteY10" fmla="*/ 22580 h 200267"/>
                      <a:gd name="connsiteX11" fmla="*/ 100228 w 200241"/>
                      <a:gd name="connsiteY11" fmla="*/ 19077 h 200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241" h="200267">
                        <a:moveTo>
                          <a:pt x="100228" y="19077"/>
                        </a:moveTo>
                        <a:cubicBezTo>
                          <a:pt x="108210" y="19080"/>
                          <a:pt x="116148" y="20264"/>
                          <a:pt x="123783" y="22592"/>
                        </a:cubicBezTo>
                        <a:lnTo>
                          <a:pt x="138652" y="7733"/>
                        </a:lnTo>
                        <a:cubicBezTo>
                          <a:pt x="87620" y="-13540"/>
                          <a:pt x="29006" y="10584"/>
                          <a:pt x="7733" y="61616"/>
                        </a:cubicBezTo>
                        <a:cubicBezTo>
                          <a:pt x="-13540" y="112648"/>
                          <a:pt x="10584" y="171262"/>
                          <a:pt x="61616" y="192535"/>
                        </a:cubicBezTo>
                        <a:cubicBezTo>
                          <a:pt x="112648" y="213807"/>
                          <a:pt x="171262" y="189683"/>
                          <a:pt x="192535" y="138652"/>
                        </a:cubicBezTo>
                        <a:cubicBezTo>
                          <a:pt x="202810" y="114002"/>
                          <a:pt x="202810" y="86267"/>
                          <a:pt x="192535" y="61616"/>
                        </a:cubicBezTo>
                        <a:lnTo>
                          <a:pt x="177676" y="76485"/>
                        </a:lnTo>
                        <a:cubicBezTo>
                          <a:pt x="190685" y="119264"/>
                          <a:pt x="166551" y="164491"/>
                          <a:pt x="123771" y="177500"/>
                        </a:cubicBezTo>
                        <a:cubicBezTo>
                          <a:pt x="80991" y="190509"/>
                          <a:pt x="35765" y="166375"/>
                          <a:pt x="22755" y="123595"/>
                        </a:cubicBezTo>
                        <a:cubicBezTo>
                          <a:pt x="9746" y="80816"/>
                          <a:pt x="33881" y="35589"/>
                          <a:pt x="76660" y="22580"/>
                        </a:cubicBezTo>
                        <a:cubicBezTo>
                          <a:pt x="84300" y="20257"/>
                          <a:pt x="92242" y="19076"/>
                          <a:pt x="100228" y="19077"/>
                        </a:cubicBezTo>
                        <a:close/>
                      </a:path>
                    </a:pathLst>
                  </a:custGeom>
                  <a:solidFill>
                    <a:schemeClr val="accent1"/>
                  </a:solidFill>
                  <a:ln>
                    <a:noFill/>
                  </a:ln>
                  <a:effectLst/>
                </p:spPr>
                <p:txBody>
                  <a:bodyPr wrap="none"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s-UY" sz="3200">
                      <a:latin typeface="Lato Light" panose="020F0502020204030203" pitchFamily="34" charset="0"/>
                    </a:endParaRPr>
                  </a:p>
                </p:txBody>
              </p:sp>
            </p:grpSp>
          </p:grpSp>
          <p:sp>
            <p:nvSpPr>
              <p:cNvPr id="28" name="Rectangle: Rounded Corners 27">
                <a:extLst>
                  <a:ext uri="{FF2B5EF4-FFF2-40B4-BE49-F238E27FC236}">
                    <a16:creationId xmlns:a16="http://schemas.microsoft.com/office/drawing/2014/main" id="{2F7B74C5-D74F-443A-A3F2-1EA6882EF9CD}"/>
                  </a:ext>
                </a:extLst>
              </p:cNvPr>
              <p:cNvSpPr/>
              <p:nvPr/>
            </p:nvSpPr>
            <p:spPr>
              <a:xfrm>
                <a:off x="9338283" y="1914559"/>
                <a:ext cx="1983543" cy="3024662"/>
              </a:xfrm>
              <a:prstGeom prst="roundRect">
                <a:avLst>
                  <a:gd name="adj" fmla="val 3431"/>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1218987" rtl="0" eaLnBrk="1" latinLnBrk="0" hangingPunct="1">
                  <a:defRPr sz="2400" kern="1200">
                    <a:solidFill>
                      <a:schemeClr val="lt1"/>
                    </a:solidFill>
                    <a:latin typeface="+mn-lt"/>
                    <a:ea typeface="+mn-ea"/>
                    <a:cs typeface="+mn-cs"/>
                  </a:defRPr>
                </a:lvl1pPr>
                <a:lvl2pPr marL="609493" algn="l" defTabSz="1218987" rtl="0" eaLnBrk="1" latinLnBrk="0" hangingPunct="1">
                  <a:defRPr sz="2400" kern="1200">
                    <a:solidFill>
                      <a:schemeClr val="lt1"/>
                    </a:solidFill>
                    <a:latin typeface="+mn-lt"/>
                    <a:ea typeface="+mn-ea"/>
                    <a:cs typeface="+mn-cs"/>
                  </a:defRPr>
                </a:lvl2pPr>
                <a:lvl3pPr marL="1218987" algn="l" defTabSz="1218987" rtl="0" eaLnBrk="1" latinLnBrk="0" hangingPunct="1">
                  <a:defRPr sz="2400" kern="1200">
                    <a:solidFill>
                      <a:schemeClr val="lt1"/>
                    </a:solidFill>
                    <a:latin typeface="+mn-lt"/>
                    <a:ea typeface="+mn-ea"/>
                    <a:cs typeface="+mn-cs"/>
                  </a:defRPr>
                </a:lvl3pPr>
                <a:lvl4pPr marL="1828480" algn="l" defTabSz="1218987" rtl="0" eaLnBrk="1" latinLnBrk="0" hangingPunct="1">
                  <a:defRPr sz="2400" kern="1200">
                    <a:solidFill>
                      <a:schemeClr val="lt1"/>
                    </a:solidFill>
                    <a:latin typeface="+mn-lt"/>
                    <a:ea typeface="+mn-ea"/>
                    <a:cs typeface="+mn-cs"/>
                  </a:defRPr>
                </a:lvl4pPr>
                <a:lvl5pPr marL="2437973" algn="l" defTabSz="1218987" rtl="0" eaLnBrk="1" latinLnBrk="0" hangingPunct="1">
                  <a:defRPr sz="2400" kern="1200">
                    <a:solidFill>
                      <a:schemeClr val="lt1"/>
                    </a:solidFill>
                    <a:latin typeface="+mn-lt"/>
                    <a:ea typeface="+mn-ea"/>
                    <a:cs typeface="+mn-cs"/>
                  </a:defRPr>
                </a:lvl5pPr>
                <a:lvl6pPr marL="3047467" algn="l" defTabSz="1218987" rtl="0" eaLnBrk="1" latinLnBrk="0" hangingPunct="1">
                  <a:defRPr sz="2400" kern="1200">
                    <a:solidFill>
                      <a:schemeClr val="lt1"/>
                    </a:solidFill>
                    <a:latin typeface="+mn-lt"/>
                    <a:ea typeface="+mn-ea"/>
                    <a:cs typeface="+mn-cs"/>
                  </a:defRPr>
                </a:lvl6pPr>
                <a:lvl7pPr marL="3656960" algn="l" defTabSz="1218987" rtl="0" eaLnBrk="1" latinLnBrk="0" hangingPunct="1">
                  <a:defRPr sz="2400" kern="1200">
                    <a:solidFill>
                      <a:schemeClr val="lt1"/>
                    </a:solidFill>
                    <a:latin typeface="+mn-lt"/>
                    <a:ea typeface="+mn-ea"/>
                    <a:cs typeface="+mn-cs"/>
                  </a:defRPr>
                </a:lvl7pPr>
                <a:lvl8pPr marL="4266453" algn="l" defTabSz="1218987" rtl="0" eaLnBrk="1" latinLnBrk="0" hangingPunct="1">
                  <a:defRPr sz="2400" kern="1200">
                    <a:solidFill>
                      <a:schemeClr val="lt1"/>
                    </a:solidFill>
                    <a:latin typeface="+mn-lt"/>
                    <a:ea typeface="+mn-ea"/>
                    <a:cs typeface="+mn-cs"/>
                  </a:defRPr>
                </a:lvl8pPr>
                <a:lvl9pPr marL="4875947" algn="l" defTabSz="1218987" rtl="0" eaLnBrk="1" latinLnBrk="0" hangingPunct="1">
                  <a:defRPr sz="2400" kern="1200">
                    <a:solidFill>
                      <a:schemeClr val="lt1"/>
                    </a:solidFill>
                    <a:latin typeface="+mn-lt"/>
                    <a:ea typeface="+mn-ea"/>
                    <a:cs typeface="+mn-cs"/>
                  </a:defRPr>
                </a:lvl9pPr>
              </a:lstStyle>
              <a:p>
                <a:pPr algn="ctr"/>
                <a:endParaRPr lang="es-UY" sz="1800"/>
              </a:p>
            </p:txBody>
          </p:sp>
          <p:sp>
            <p:nvSpPr>
              <p:cNvPr id="29" name="Freeform 62">
                <a:extLst>
                  <a:ext uri="{FF2B5EF4-FFF2-40B4-BE49-F238E27FC236}">
                    <a16:creationId xmlns:a16="http://schemas.microsoft.com/office/drawing/2014/main" id="{70C6803D-E46F-4227-AFB6-713582549899}"/>
                  </a:ext>
                </a:extLst>
              </p:cNvPr>
              <p:cNvSpPr>
                <a:spLocks noChangeArrowheads="1"/>
              </p:cNvSpPr>
              <p:nvPr/>
            </p:nvSpPr>
            <p:spPr bwMode="auto">
              <a:xfrm>
                <a:off x="9107950" y="2501831"/>
                <a:ext cx="2390188" cy="837636"/>
              </a:xfrm>
              <a:custGeom>
                <a:avLst/>
                <a:gdLst>
                  <a:gd name="T0" fmla="*/ 674 w 5254"/>
                  <a:gd name="T1" fmla="*/ 563 h 1225"/>
                  <a:gd name="T2" fmla="*/ 42 w 5254"/>
                  <a:gd name="T3" fmla="*/ 92 h 1225"/>
                  <a:gd name="T4" fmla="*/ 42 w 5254"/>
                  <a:gd name="T5" fmla="*/ 92 h 1225"/>
                  <a:gd name="T6" fmla="*/ 72 w 5254"/>
                  <a:gd name="T7" fmla="*/ 0 h 1225"/>
                  <a:gd name="T8" fmla="*/ 4442 w 5254"/>
                  <a:gd name="T9" fmla="*/ 0 h 1225"/>
                  <a:gd name="T10" fmla="*/ 4442 w 5254"/>
                  <a:gd name="T11" fmla="*/ 0 h 1225"/>
                  <a:gd name="T12" fmla="*/ 4472 w 5254"/>
                  <a:gd name="T13" fmla="*/ 10 h 1225"/>
                  <a:gd name="T14" fmla="*/ 5226 w 5254"/>
                  <a:gd name="T15" fmla="*/ 563 h 1225"/>
                  <a:gd name="T16" fmla="*/ 5226 w 5254"/>
                  <a:gd name="T17" fmla="*/ 563 h 1225"/>
                  <a:gd name="T18" fmla="*/ 5226 w 5254"/>
                  <a:gd name="T19" fmla="*/ 644 h 1225"/>
                  <a:gd name="T20" fmla="*/ 4472 w 5254"/>
                  <a:gd name="T21" fmla="*/ 1213 h 1225"/>
                  <a:gd name="T22" fmla="*/ 4472 w 5254"/>
                  <a:gd name="T23" fmla="*/ 1213 h 1225"/>
                  <a:gd name="T24" fmla="*/ 4441 w 5254"/>
                  <a:gd name="T25" fmla="*/ 1224 h 1225"/>
                  <a:gd name="T26" fmla="*/ 69 w 5254"/>
                  <a:gd name="T27" fmla="*/ 1224 h 1225"/>
                  <a:gd name="T28" fmla="*/ 69 w 5254"/>
                  <a:gd name="T29" fmla="*/ 1224 h 1225"/>
                  <a:gd name="T30" fmla="*/ 38 w 5254"/>
                  <a:gd name="T31" fmla="*/ 1132 h 1225"/>
                  <a:gd name="T32" fmla="*/ 674 w 5254"/>
                  <a:gd name="T33" fmla="*/ 644 h 1225"/>
                  <a:gd name="T34" fmla="*/ 674 w 5254"/>
                  <a:gd name="T35" fmla="*/ 644 h 1225"/>
                  <a:gd name="T36" fmla="*/ 674 w 5254"/>
                  <a:gd name="T37" fmla="*/ 563 h 1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54" h="1225">
                    <a:moveTo>
                      <a:pt x="674" y="563"/>
                    </a:moveTo>
                    <a:lnTo>
                      <a:pt x="42" y="92"/>
                    </a:lnTo>
                    <a:lnTo>
                      <a:pt x="42" y="92"/>
                    </a:lnTo>
                    <a:cubicBezTo>
                      <a:pt x="3" y="63"/>
                      <a:pt x="24" y="0"/>
                      <a:pt x="72" y="0"/>
                    </a:cubicBezTo>
                    <a:lnTo>
                      <a:pt x="4442" y="0"/>
                    </a:lnTo>
                    <a:lnTo>
                      <a:pt x="4442" y="0"/>
                    </a:lnTo>
                    <a:cubicBezTo>
                      <a:pt x="4453" y="0"/>
                      <a:pt x="4463" y="3"/>
                      <a:pt x="4472" y="10"/>
                    </a:cubicBezTo>
                    <a:lnTo>
                      <a:pt x="5226" y="563"/>
                    </a:lnTo>
                    <a:lnTo>
                      <a:pt x="5226" y="563"/>
                    </a:lnTo>
                    <a:cubicBezTo>
                      <a:pt x="5253" y="583"/>
                      <a:pt x="5253" y="624"/>
                      <a:pt x="5226" y="644"/>
                    </a:cubicBezTo>
                    <a:lnTo>
                      <a:pt x="4472" y="1213"/>
                    </a:lnTo>
                    <a:lnTo>
                      <a:pt x="4472" y="1213"/>
                    </a:lnTo>
                    <a:cubicBezTo>
                      <a:pt x="4463" y="1220"/>
                      <a:pt x="4452" y="1224"/>
                      <a:pt x="4441" y="1224"/>
                    </a:cubicBezTo>
                    <a:lnTo>
                      <a:pt x="69" y="1224"/>
                    </a:lnTo>
                    <a:lnTo>
                      <a:pt x="69" y="1224"/>
                    </a:lnTo>
                    <a:cubicBezTo>
                      <a:pt x="20" y="1224"/>
                      <a:pt x="0" y="1162"/>
                      <a:pt x="38" y="1132"/>
                    </a:cubicBezTo>
                    <a:lnTo>
                      <a:pt x="674" y="644"/>
                    </a:lnTo>
                    <a:lnTo>
                      <a:pt x="674" y="644"/>
                    </a:lnTo>
                    <a:cubicBezTo>
                      <a:pt x="701" y="624"/>
                      <a:pt x="701" y="583"/>
                      <a:pt x="674" y="563"/>
                    </a:cubicBezTo>
                  </a:path>
                </a:pathLst>
              </a:custGeom>
              <a:solidFill>
                <a:schemeClr val="bg2">
                  <a:lumMod val="75000"/>
                </a:schemeClr>
              </a:solidFill>
              <a:ln>
                <a:noFill/>
              </a:ln>
              <a:effectLst/>
            </p:spPr>
            <p:txBody>
              <a:bodyPr wrap="none" anchor="ct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endParaRPr lang="en-US" sz="3200" dirty="0">
                  <a:latin typeface="Lato Light" panose="020F0502020204030203" pitchFamily="34" charset="0"/>
                </a:endParaRPr>
              </a:p>
            </p:txBody>
          </p:sp>
        </p:grpSp>
        <p:sp>
          <p:nvSpPr>
            <p:cNvPr id="7" name="Oval 6">
              <a:extLst>
                <a:ext uri="{FF2B5EF4-FFF2-40B4-BE49-F238E27FC236}">
                  <a16:creationId xmlns:a16="http://schemas.microsoft.com/office/drawing/2014/main" id="{C3216AE4-EA9B-46A1-B590-0D5BECAFACFC}"/>
                </a:ext>
              </a:extLst>
            </p:cNvPr>
            <p:cNvSpPr/>
            <p:nvPr/>
          </p:nvSpPr>
          <p:spPr>
            <a:xfrm>
              <a:off x="1144120" y="1461095"/>
              <a:ext cx="872157" cy="8339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Oval 7">
              <a:extLst>
                <a:ext uri="{FF2B5EF4-FFF2-40B4-BE49-F238E27FC236}">
                  <a16:creationId xmlns:a16="http://schemas.microsoft.com/office/drawing/2014/main" id="{6F52769B-E2C6-4BE8-A668-823FA991D012}"/>
                </a:ext>
              </a:extLst>
            </p:cNvPr>
            <p:cNvSpPr/>
            <p:nvPr/>
          </p:nvSpPr>
          <p:spPr>
            <a:xfrm>
              <a:off x="3411166" y="1510853"/>
              <a:ext cx="872157" cy="8339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Oval 8">
              <a:extLst>
                <a:ext uri="{FF2B5EF4-FFF2-40B4-BE49-F238E27FC236}">
                  <a16:creationId xmlns:a16="http://schemas.microsoft.com/office/drawing/2014/main" id="{042DB15B-BA98-40D6-82FE-39EB28CA952F}"/>
                </a:ext>
              </a:extLst>
            </p:cNvPr>
            <p:cNvSpPr/>
            <p:nvPr/>
          </p:nvSpPr>
          <p:spPr>
            <a:xfrm>
              <a:off x="5640099" y="1461862"/>
              <a:ext cx="872157" cy="8339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Oval 9">
              <a:extLst>
                <a:ext uri="{FF2B5EF4-FFF2-40B4-BE49-F238E27FC236}">
                  <a16:creationId xmlns:a16="http://schemas.microsoft.com/office/drawing/2014/main" id="{A917529A-40AA-47B4-979F-51818283C389}"/>
                </a:ext>
              </a:extLst>
            </p:cNvPr>
            <p:cNvSpPr/>
            <p:nvPr/>
          </p:nvSpPr>
          <p:spPr>
            <a:xfrm>
              <a:off x="7878494" y="1463791"/>
              <a:ext cx="872157" cy="8339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Oval 10">
              <a:extLst>
                <a:ext uri="{FF2B5EF4-FFF2-40B4-BE49-F238E27FC236}">
                  <a16:creationId xmlns:a16="http://schemas.microsoft.com/office/drawing/2014/main" id="{A999FD03-8429-4618-B9F7-4A9D5ABBDCA0}"/>
                </a:ext>
              </a:extLst>
            </p:cNvPr>
            <p:cNvSpPr/>
            <p:nvPr/>
          </p:nvSpPr>
          <p:spPr>
            <a:xfrm>
              <a:off x="10155090" y="1437872"/>
              <a:ext cx="872157" cy="8339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2" name="Picture 2" descr="Icon&#10;&#10;Description automatically generated">
              <a:extLst>
                <a:ext uri="{FF2B5EF4-FFF2-40B4-BE49-F238E27FC236}">
                  <a16:creationId xmlns:a16="http://schemas.microsoft.com/office/drawing/2014/main" id="{5CB79912-13C7-4DA6-BDA3-77C5BDAD0CB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39522" y="1657412"/>
              <a:ext cx="465021" cy="595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9" descr="Icon&#10;&#10;Description automatically generated">
              <a:extLst>
                <a:ext uri="{FF2B5EF4-FFF2-40B4-BE49-F238E27FC236}">
                  <a16:creationId xmlns:a16="http://schemas.microsoft.com/office/drawing/2014/main" id="{FDDEF338-D664-47B0-8546-CE5B43B6947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601604">
              <a:off x="1255249" y="1699702"/>
              <a:ext cx="589324" cy="405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4" descr="Icon&#10;&#10;Description automatically generated">
              <a:extLst>
                <a:ext uri="{FF2B5EF4-FFF2-40B4-BE49-F238E27FC236}">
                  <a16:creationId xmlns:a16="http://schemas.microsoft.com/office/drawing/2014/main" id="{F2D49267-2375-43E6-98BC-BC9B8D4FF9B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355856" y="1586719"/>
              <a:ext cx="482450" cy="579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8" descr="Icon&#10;&#10;Description automatically generated">
              <a:extLst>
                <a:ext uri="{FF2B5EF4-FFF2-40B4-BE49-F238E27FC236}">
                  <a16:creationId xmlns:a16="http://schemas.microsoft.com/office/drawing/2014/main" id="{0C293569-098A-49AA-A15F-7173A072C79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02489" y="1566762"/>
              <a:ext cx="526961" cy="583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descr="Graphical user interface, icon&#10;&#10;Description automatically generated">
              <a:extLst>
                <a:ext uri="{FF2B5EF4-FFF2-40B4-BE49-F238E27FC236}">
                  <a16:creationId xmlns:a16="http://schemas.microsoft.com/office/drawing/2014/main" id="{0920B6D7-378E-4F60-89F2-E00EA79CD30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58222" y="1649498"/>
              <a:ext cx="564509" cy="478230"/>
            </a:xfrm>
            <a:prstGeom prst="rect">
              <a:avLst/>
            </a:prstGeom>
          </p:spPr>
        </p:pic>
        <p:sp>
          <p:nvSpPr>
            <p:cNvPr id="17" name="TextBox 53">
              <a:extLst>
                <a:ext uri="{FF2B5EF4-FFF2-40B4-BE49-F238E27FC236}">
                  <a16:creationId xmlns:a16="http://schemas.microsoft.com/office/drawing/2014/main" id="{D795F7DA-5CA3-4ED2-B907-AC1431B62919}"/>
                </a:ext>
              </a:extLst>
            </p:cNvPr>
            <p:cNvSpPr txBox="1"/>
            <p:nvPr/>
          </p:nvSpPr>
          <p:spPr>
            <a:xfrm>
              <a:off x="599221" y="2607597"/>
              <a:ext cx="1942143" cy="697627"/>
            </a:xfrm>
            <a:prstGeom prst="rect">
              <a:avLst/>
            </a:prstGeom>
            <a:noFill/>
          </p:spPr>
          <p:txBody>
            <a:bodyPr wrap="square" rtlCol="0">
              <a:spAutoFit/>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pPr algn="ctr"/>
              <a:r>
                <a:rPr lang="en-IN" sz="1400" b="1" dirty="0">
                  <a:solidFill>
                    <a:schemeClr val="bg1"/>
                  </a:solidFill>
                  <a:latin typeface="Roboto Condensed" panose="02000000000000000000" pitchFamily="2" charset="0"/>
                  <a:ea typeface="Roboto Condensed" panose="02000000000000000000" pitchFamily="2" charset="0"/>
                  <a:cs typeface="Arial" panose="020B0604020202020204" pitchFamily="34" charset="0"/>
                </a:rPr>
                <a:t>INCIDENT HANDLING</a:t>
              </a:r>
            </a:p>
          </p:txBody>
        </p:sp>
        <p:sp>
          <p:nvSpPr>
            <p:cNvPr id="18" name="TextBox 53">
              <a:extLst>
                <a:ext uri="{FF2B5EF4-FFF2-40B4-BE49-F238E27FC236}">
                  <a16:creationId xmlns:a16="http://schemas.microsoft.com/office/drawing/2014/main" id="{C4B7BA15-208A-4BA1-8601-D54652A80FE3}"/>
                </a:ext>
              </a:extLst>
            </p:cNvPr>
            <p:cNvSpPr txBox="1"/>
            <p:nvPr/>
          </p:nvSpPr>
          <p:spPr>
            <a:xfrm>
              <a:off x="2889239" y="2649967"/>
              <a:ext cx="1942143" cy="697627"/>
            </a:xfrm>
            <a:prstGeom prst="rect">
              <a:avLst/>
            </a:prstGeom>
            <a:noFill/>
          </p:spPr>
          <p:txBody>
            <a:bodyPr wrap="square" rtlCol="0">
              <a:spAutoFit/>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pPr algn="ctr"/>
              <a:r>
                <a:rPr lang="en-IN" sz="1400" b="1" dirty="0">
                  <a:solidFill>
                    <a:schemeClr val="bg1"/>
                  </a:solidFill>
                  <a:latin typeface="Roboto Condensed" panose="02000000000000000000" pitchFamily="2" charset="0"/>
                  <a:ea typeface="Roboto Condensed" panose="02000000000000000000" pitchFamily="2" charset="0"/>
                  <a:cs typeface="Arial" panose="020B0604020202020204" pitchFamily="34" charset="0"/>
                </a:rPr>
                <a:t>THREAT INTELLIGENCE</a:t>
              </a:r>
            </a:p>
          </p:txBody>
        </p:sp>
        <p:sp>
          <p:nvSpPr>
            <p:cNvPr id="19" name="TextBox 53">
              <a:extLst>
                <a:ext uri="{FF2B5EF4-FFF2-40B4-BE49-F238E27FC236}">
                  <a16:creationId xmlns:a16="http://schemas.microsoft.com/office/drawing/2014/main" id="{5476EF7C-8C39-4B16-9A91-E59F1A8839A3}"/>
                </a:ext>
              </a:extLst>
            </p:cNvPr>
            <p:cNvSpPr txBox="1"/>
            <p:nvPr/>
          </p:nvSpPr>
          <p:spPr>
            <a:xfrm>
              <a:off x="7244471" y="2630943"/>
              <a:ext cx="1942143" cy="697627"/>
            </a:xfrm>
            <a:prstGeom prst="rect">
              <a:avLst/>
            </a:prstGeom>
            <a:noFill/>
          </p:spPr>
          <p:txBody>
            <a:bodyPr wrap="square" rtlCol="0">
              <a:spAutoFit/>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pPr algn="ctr"/>
              <a:r>
                <a:rPr lang="en-IN" sz="1400" b="1" dirty="0">
                  <a:solidFill>
                    <a:schemeClr val="bg1"/>
                  </a:solidFill>
                  <a:latin typeface="Roboto Condensed" panose="02000000000000000000" pitchFamily="2" charset="0"/>
                  <a:ea typeface="Roboto Condensed" panose="02000000000000000000" pitchFamily="2" charset="0"/>
                  <a:cs typeface="Arial" panose="020B0604020202020204" pitchFamily="34" charset="0"/>
                </a:rPr>
                <a:t>ADVICE &amp; GUIDANCE</a:t>
              </a:r>
            </a:p>
          </p:txBody>
        </p:sp>
        <p:sp>
          <p:nvSpPr>
            <p:cNvPr id="20" name="TextBox 53">
              <a:extLst>
                <a:ext uri="{FF2B5EF4-FFF2-40B4-BE49-F238E27FC236}">
                  <a16:creationId xmlns:a16="http://schemas.microsoft.com/office/drawing/2014/main" id="{5A438853-19FD-4434-A84A-21D20E49A13B}"/>
                </a:ext>
              </a:extLst>
            </p:cNvPr>
            <p:cNvSpPr txBox="1"/>
            <p:nvPr/>
          </p:nvSpPr>
          <p:spPr>
            <a:xfrm>
              <a:off x="4874499" y="2660449"/>
              <a:ext cx="2359441" cy="697627"/>
            </a:xfrm>
            <a:prstGeom prst="rect">
              <a:avLst/>
            </a:prstGeom>
            <a:noFill/>
          </p:spPr>
          <p:txBody>
            <a:bodyPr wrap="square" rtlCol="0">
              <a:spAutoFit/>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pPr algn="ctr"/>
              <a:r>
                <a:rPr lang="en-IN" sz="1400" b="1" dirty="0">
                  <a:solidFill>
                    <a:schemeClr val="bg1"/>
                  </a:solidFill>
                  <a:latin typeface="Roboto Condensed" panose="02000000000000000000" pitchFamily="2" charset="0"/>
                  <a:ea typeface="Roboto Condensed" panose="02000000000000000000" pitchFamily="2" charset="0"/>
                  <a:cs typeface="Arial" panose="020B0604020202020204" pitchFamily="34" charset="0"/>
                </a:rPr>
                <a:t>COMMUNITY </a:t>
              </a:r>
            </a:p>
            <a:p>
              <a:pPr algn="ctr"/>
              <a:r>
                <a:rPr lang="en-IN" sz="1400" b="1" dirty="0">
                  <a:solidFill>
                    <a:schemeClr val="bg1"/>
                  </a:solidFill>
                  <a:latin typeface="Roboto Condensed" panose="02000000000000000000" pitchFamily="2" charset="0"/>
                  <a:ea typeface="Roboto Condensed" panose="02000000000000000000" pitchFamily="2" charset="0"/>
                  <a:cs typeface="Arial" panose="020B0604020202020204" pitchFamily="34" charset="0"/>
                </a:rPr>
                <a:t>BUILDING</a:t>
              </a:r>
            </a:p>
          </p:txBody>
        </p:sp>
        <p:sp>
          <p:nvSpPr>
            <p:cNvPr id="21" name="TextBox 53">
              <a:extLst>
                <a:ext uri="{FF2B5EF4-FFF2-40B4-BE49-F238E27FC236}">
                  <a16:creationId xmlns:a16="http://schemas.microsoft.com/office/drawing/2014/main" id="{70961830-C662-4515-BA30-B64BD0448DEA}"/>
                </a:ext>
              </a:extLst>
            </p:cNvPr>
            <p:cNvSpPr txBox="1"/>
            <p:nvPr/>
          </p:nvSpPr>
          <p:spPr>
            <a:xfrm>
              <a:off x="9620096" y="2640740"/>
              <a:ext cx="1942143" cy="697627"/>
            </a:xfrm>
            <a:prstGeom prst="rect">
              <a:avLst/>
            </a:prstGeom>
            <a:noFill/>
          </p:spPr>
          <p:txBody>
            <a:bodyPr wrap="square" rtlCol="0">
              <a:spAutoFit/>
            </a:bodyPr>
            <a:ls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pPr algn="ctr"/>
              <a:r>
                <a:rPr lang="en-IN" sz="1400" b="1" dirty="0">
                  <a:solidFill>
                    <a:schemeClr val="bg1"/>
                  </a:solidFill>
                  <a:latin typeface="Roboto Condensed" panose="02000000000000000000" pitchFamily="2" charset="0"/>
                  <a:ea typeface="Roboto Condensed" panose="02000000000000000000" pitchFamily="2" charset="0"/>
                  <a:cs typeface="Arial" panose="020B0604020202020204" pitchFamily="34" charset="0"/>
                </a:rPr>
                <a:t>CYBER DEFENCE SERVICES</a:t>
              </a:r>
            </a:p>
          </p:txBody>
        </p:sp>
        <p:sp>
          <p:nvSpPr>
            <p:cNvPr id="22" name="Rectangle 8">
              <a:extLst>
                <a:ext uri="{FF2B5EF4-FFF2-40B4-BE49-F238E27FC236}">
                  <a16:creationId xmlns:a16="http://schemas.microsoft.com/office/drawing/2014/main" id="{14213184-6BE0-406F-99BD-2AE07B552A70}"/>
                </a:ext>
              </a:extLst>
            </p:cNvPr>
            <p:cNvSpPr>
              <a:spLocks noChangeArrowheads="1"/>
            </p:cNvSpPr>
            <p:nvPr/>
          </p:nvSpPr>
          <p:spPr bwMode="auto">
            <a:xfrm>
              <a:off x="2889238" y="3553956"/>
              <a:ext cx="1896500" cy="1272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DE4B20"/>
                </a:buClr>
                <a:buFont typeface="Wingdings" panose="05000000000000000000" pitchFamily="2" charset="2"/>
                <a:buChar char=""/>
                <a:defRPr sz="24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1pPr>
              <a:lvl2pPr marL="742950" indent="-285750">
                <a:spcBef>
                  <a:spcPct val="20000"/>
                </a:spcBef>
                <a:buClr>
                  <a:srgbClr val="4891BC"/>
                </a:buClr>
                <a:buFont typeface="Arial" panose="020B0604020202020204" pitchFamily="34" charset="0"/>
                <a:buChar char="●"/>
                <a:defRPr sz="20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2pPr>
              <a:lvl3pPr marL="1143000" indent="-228600">
                <a:spcBef>
                  <a:spcPct val="20000"/>
                </a:spcBef>
                <a:buFont typeface="Arial" panose="020B0604020202020204" pitchFamily="34" charset="0"/>
                <a:buChar char="•"/>
                <a:defRPr sz="16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3pPr>
              <a:lvl4pPr marL="1600200" indent="-228600">
                <a:spcBef>
                  <a:spcPct val="20000"/>
                </a:spcBef>
                <a:buFont typeface="Arial" panose="020B0604020202020204" pitchFamily="34" charset="0"/>
                <a:buChar char="–"/>
                <a:defRPr sz="14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4pPr>
              <a:lvl5pPr marL="2057400" indent="-228600">
                <a:spcBef>
                  <a:spcPct val="20000"/>
                </a:spcBef>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5pPr>
              <a:lvl6pPr marL="2514600" indent="-228600"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6pPr>
              <a:lvl7pPr marL="2971800" indent="-228600"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7pPr>
              <a:lvl8pPr marL="3429000" indent="-228600"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8pPr>
              <a:lvl9pPr marL="3886200" indent="-228600"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9pPr>
            </a:lstStyle>
            <a:p>
              <a:pPr algn="ctr" defTabSz="685783" eaLnBrk="0" fontAlgn="base" hangingPunct="0">
                <a:spcBef>
                  <a:spcPts val="225"/>
                </a:spcBef>
                <a:spcAft>
                  <a:spcPts val="225"/>
                </a:spcAft>
                <a:buClrTx/>
                <a:buNone/>
                <a:defRPr/>
              </a:pPr>
              <a:r>
                <a:rPr lang="en-US" altLang="en-US" sz="1400" b="1" dirty="0">
                  <a:solidFill>
                    <a:schemeClr val="accent3"/>
                  </a:solidFill>
                  <a:cs typeface="Arial" panose="020B0604020202020204" pitchFamily="34" charset="0"/>
                </a:rPr>
                <a:t>Alerts, Cyber Flashes, Technical Reports</a:t>
              </a:r>
            </a:p>
          </p:txBody>
        </p:sp>
        <p:sp>
          <p:nvSpPr>
            <p:cNvPr id="23" name="Rectangle 19">
              <a:extLst>
                <a:ext uri="{FF2B5EF4-FFF2-40B4-BE49-F238E27FC236}">
                  <a16:creationId xmlns:a16="http://schemas.microsoft.com/office/drawing/2014/main" id="{9497022D-0FDF-4343-997C-6291F28CBC85}"/>
                </a:ext>
              </a:extLst>
            </p:cNvPr>
            <p:cNvSpPr>
              <a:spLocks noChangeArrowheads="1"/>
            </p:cNvSpPr>
            <p:nvPr/>
          </p:nvSpPr>
          <p:spPr bwMode="auto">
            <a:xfrm>
              <a:off x="846299" y="3554372"/>
              <a:ext cx="1552476" cy="7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DE4B20"/>
                </a:buClr>
                <a:buFont typeface="Wingdings" panose="05000000000000000000" pitchFamily="2" charset="2"/>
                <a:buChar char=""/>
                <a:defRPr sz="24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1pPr>
              <a:lvl2pPr marL="742950" indent="-285750">
                <a:spcBef>
                  <a:spcPct val="20000"/>
                </a:spcBef>
                <a:buClr>
                  <a:srgbClr val="4891BC"/>
                </a:buClr>
                <a:buFont typeface="Arial" panose="020B0604020202020204" pitchFamily="34" charset="0"/>
                <a:buChar char="●"/>
                <a:defRPr sz="20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2pPr>
              <a:lvl3pPr marL="1143000" indent="-228600">
                <a:spcBef>
                  <a:spcPct val="20000"/>
                </a:spcBef>
                <a:buFont typeface="Arial" panose="020B0604020202020204" pitchFamily="34" charset="0"/>
                <a:buChar char="•"/>
                <a:defRPr sz="16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3pPr>
              <a:lvl4pPr marL="1600200" indent="-228600">
                <a:spcBef>
                  <a:spcPct val="20000"/>
                </a:spcBef>
                <a:buFont typeface="Arial" panose="020B0604020202020204" pitchFamily="34" charset="0"/>
                <a:buChar char="–"/>
                <a:defRPr sz="14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4pPr>
              <a:lvl5pPr marL="2057400" indent="-228600">
                <a:spcBef>
                  <a:spcPct val="20000"/>
                </a:spcBef>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5pPr>
              <a:lvl6pPr marL="2514600" indent="-228600"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6pPr>
              <a:lvl7pPr marL="2971800" indent="-228600"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7pPr>
              <a:lvl8pPr marL="3429000" indent="-228600"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8pPr>
              <a:lvl9pPr marL="3886200" indent="-228600"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9pPr>
            </a:lstStyle>
            <a:p>
              <a:pPr algn="ctr" defTabSz="685783" eaLnBrk="0" fontAlgn="base" hangingPunct="0">
                <a:spcBef>
                  <a:spcPts val="225"/>
                </a:spcBef>
                <a:spcAft>
                  <a:spcPts val="225"/>
                </a:spcAft>
                <a:buClrTx/>
                <a:buNone/>
                <a:defRPr/>
              </a:pPr>
              <a:r>
                <a:rPr lang="en-US" altLang="en-US" sz="1600" b="1" dirty="0">
                  <a:solidFill>
                    <a:schemeClr val="accent3"/>
                  </a:solidFill>
                  <a:cs typeface="Arial" panose="020B0604020202020204" pitchFamily="34" charset="0"/>
                </a:rPr>
                <a:t>24/7 SUPPORT</a:t>
              </a:r>
            </a:p>
          </p:txBody>
        </p:sp>
        <p:sp>
          <p:nvSpPr>
            <p:cNvPr id="24" name="Rectangle 14">
              <a:extLst>
                <a:ext uri="{FF2B5EF4-FFF2-40B4-BE49-F238E27FC236}">
                  <a16:creationId xmlns:a16="http://schemas.microsoft.com/office/drawing/2014/main" id="{0CFF0B83-93EA-4E44-AA39-CF83A9A250CF}"/>
                </a:ext>
              </a:extLst>
            </p:cNvPr>
            <p:cNvSpPr>
              <a:spLocks noChangeArrowheads="1"/>
            </p:cNvSpPr>
            <p:nvPr/>
          </p:nvSpPr>
          <p:spPr bwMode="auto">
            <a:xfrm>
              <a:off x="9796499" y="3595012"/>
              <a:ext cx="1488037"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DE4B20"/>
                </a:buClr>
                <a:buFont typeface="Wingdings" panose="05000000000000000000" pitchFamily="2" charset="2"/>
                <a:buChar char=""/>
                <a:defRPr sz="24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1pPr>
              <a:lvl2pPr marL="742950" indent="-285750">
                <a:spcBef>
                  <a:spcPct val="20000"/>
                </a:spcBef>
                <a:buClr>
                  <a:srgbClr val="4891BC"/>
                </a:buClr>
                <a:buFont typeface="Arial" panose="020B0604020202020204" pitchFamily="34" charset="0"/>
                <a:buChar char="●"/>
                <a:defRPr sz="20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2pPr>
              <a:lvl3pPr marL="1143000" indent="-228600">
                <a:spcBef>
                  <a:spcPct val="20000"/>
                </a:spcBef>
                <a:buFont typeface="Arial" panose="020B0604020202020204" pitchFamily="34" charset="0"/>
                <a:buChar char="•"/>
                <a:defRPr sz="16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3pPr>
              <a:lvl4pPr marL="1600200" indent="-228600">
                <a:spcBef>
                  <a:spcPct val="20000"/>
                </a:spcBef>
                <a:buFont typeface="Arial" panose="020B0604020202020204" pitchFamily="34" charset="0"/>
                <a:buChar char="–"/>
                <a:defRPr sz="14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4pPr>
              <a:lvl5pPr marL="2057400" indent="-228600">
                <a:spcBef>
                  <a:spcPct val="20000"/>
                </a:spcBef>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5pPr>
              <a:lvl6pPr marL="2514600" indent="-228600"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6pPr>
              <a:lvl7pPr marL="2971800" indent="-228600"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7pPr>
              <a:lvl8pPr marL="3429000" indent="-228600"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8pPr>
              <a:lvl9pPr marL="3886200" indent="-228600"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9pPr>
            </a:lstStyle>
            <a:p>
              <a:pPr algn="ctr" defTabSz="685783" eaLnBrk="0" fontAlgn="base" hangingPunct="0">
                <a:spcBef>
                  <a:spcPts val="225"/>
                </a:spcBef>
                <a:spcAft>
                  <a:spcPts val="225"/>
                </a:spcAft>
                <a:buClrTx/>
                <a:buNone/>
                <a:defRPr/>
              </a:pPr>
              <a:r>
                <a:rPr lang="en-US" altLang="en-US" sz="1400" b="1" dirty="0">
                  <a:solidFill>
                    <a:schemeClr val="accent3"/>
                  </a:solidFill>
                  <a:cs typeface="Arial" panose="020B0604020202020204" pitchFamily="34" charset="0"/>
                </a:rPr>
                <a:t>NCTNS, Aventail, </a:t>
              </a:r>
              <a:r>
                <a:rPr lang="en-US" altLang="en-US" sz="1400" b="1" dirty="0" err="1">
                  <a:solidFill>
                    <a:schemeClr val="accent3"/>
                  </a:solidFill>
                  <a:cs typeface="Arial" panose="020B0604020202020204" pitchFamily="34" charset="0"/>
                </a:rPr>
                <a:t>Malware.gc</a:t>
              </a:r>
              <a:endParaRPr lang="en-US" altLang="en-US" sz="1400" b="1" dirty="0">
                <a:solidFill>
                  <a:schemeClr val="accent3"/>
                </a:solidFill>
                <a:cs typeface="Arial" panose="020B0604020202020204" pitchFamily="34" charset="0"/>
              </a:endParaRPr>
            </a:p>
          </p:txBody>
        </p:sp>
        <p:sp>
          <p:nvSpPr>
            <p:cNvPr id="25" name="Rectangle 24">
              <a:extLst>
                <a:ext uri="{FF2B5EF4-FFF2-40B4-BE49-F238E27FC236}">
                  <a16:creationId xmlns:a16="http://schemas.microsoft.com/office/drawing/2014/main" id="{7AB021B7-CE1D-47BE-94CA-1D95847D0DD2}"/>
                </a:ext>
              </a:extLst>
            </p:cNvPr>
            <p:cNvSpPr>
              <a:spLocks noChangeArrowheads="1"/>
            </p:cNvSpPr>
            <p:nvPr/>
          </p:nvSpPr>
          <p:spPr bwMode="auto">
            <a:xfrm>
              <a:off x="5112986" y="3595012"/>
              <a:ext cx="1939163" cy="1053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DE4B20"/>
                </a:buClr>
                <a:buFont typeface="Wingdings" panose="05000000000000000000" pitchFamily="2" charset="2"/>
                <a:buChar char=""/>
                <a:defRPr sz="24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1pPr>
              <a:lvl2pPr marL="742950" indent="-285750">
                <a:spcBef>
                  <a:spcPct val="20000"/>
                </a:spcBef>
                <a:buClr>
                  <a:srgbClr val="4891BC"/>
                </a:buClr>
                <a:buFont typeface="Arial" panose="020B0604020202020204" pitchFamily="34" charset="0"/>
                <a:buChar char="●"/>
                <a:defRPr sz="20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2pPr>
              <a:lvl3pPr marL="1143000" indent="-228600">
                <a:spcBef>
                  <a:spcPct val="20000"/>
                </a:spcBef>
                <a:buFont typeface="Arial" panose="020B0604020202020204" pitchFamily="34" charset="0"/>
                <a:buChar char="•"/>
                <a:defRPr sz="16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3pPr>
              <a:lvl4pPr marL="1600200" indent="-228600">
                <a:spcBef>
                  <a:spcPct val="20000"/>
                </a:spcBef>
                <a:buFont typeface="Arial" panose="020B0604020202020204" pitchFamily="34" charset="0"/>
                <a:buChar char="–"/>
                <a:defRPr sz="14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4pPr>
              <a:lvl5pPr marL="2057400" indent="-228600">
                <a:spcBef>
                  <a:spcPct val="20000"/>
                </a:spcBef>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5pPr>
              <a:lvl6pPr marL="2514600" indent="-228600"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6pPr>
              <a:lvl7pPr marL="2971800" indent="-228600"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7pPr>
              <a:lvl8pPr marL="3429000" indent="-228600"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8pPr>
              <a:lvl9pPr marL="3886200" indent="-228600"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9pPr>
            </a:lstStyle>
            <a:p>
              <a:pPr algn="ctr">
                <a:spcBef>
                  <a:spcPts val="225"/>
                </a:spcBef>
                <a:spcAft>
                  <a:spcPts val="225"/>
                </a:spcAft>
                <a:buClrTx/>
                <a:buNone/>
              </a:pPr>
              <a:r>
                <a:rPr lang="en-US" altLang="en-US" sz="1400" b="1" dirty="0">
                  <a:solidFill>
                    <a:schemeClr val="accent3"/>
                  </a:solidFill>
                  <a:cs typeface="Arial" panose="020B0604020202020204" pitchFamily="34" charset="0"/>
                </a:rPr>
                <a:t>Community Calls,</a:t>
              </a:r>
            </a:p>
            <a:p>
              <a:pPr algn="ctr">
                <a:spcBef>
                  <a:spcPts val="225"/>
                </a:spcBef>
                <a:spcAft>
                  <a:spcPts val="225"/>
                </a:spcAft>
                <a:buClrTx/>
                <a:buNone/>
              </a:pPr>
              <a:r>
                <a:rPr lang="en-US" altLang="en-US" sz="1400" b="1" dirty="0">
                  <a:solidFill>
                    <a:schemeClr val="accent3"/>
                  </a:solidFill>
                  <a:cs typeface="Arial" panose="020B0604020202020204" pitchFamily="34" charset="0"/>
                </a:rPr>
                <a:t>Walk-the-Talk Series</a:t>
              </a:r>
            </a:p>
          </p:txBody>
        </p:sp>
        <p:sp>
          <p:nvSpPr>
            <p:cNvPr id="26" name="Rectangle 24">
              <a:extLst>
                <a:ext uri="{FF2B5EF4-FFF2-40B4-BE49-F238E27FC236}">
                  <a16:creationId xmlns:a16="http://schemas.microsoft.com/office/drawing/2014/main" id="{D4AC9C33-2DFA-44A7-8AEC-0B27FE1671B4}"/>
                </a:ext>
              </a:extLst>
            </p:cNvPr>
            <p:cNvSpPr>
              <a:spLocks noChangeArrowheads="1"/>
            </p:cNvSpPr>
            <p:nvPr/>
          </p:nvSpPr>
          <p:spPr bwMode="auto">
            <a:xfrm>
              <a:off x="7458990" y="3595012"/>
              <a:ext cx="1627900" cy="697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DE4B20"/>
                </a:buClr>
                <a:buFont typeface="Wingdings" panose="05000000000000000000" pitchFamily="2" charset="2"/>
                <a:buChar char=""/>
                <a:defRPr sz="24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1pPr>
              <a:lvl2pPr marL="742950" indent="-285750">
                <a:spcBef>
                  <a:spcPct val="20000"/>
                </a:spcBef>
                <a:buClr>
                  <a:srgbClr val="4891BC"/>
                </a:buClr>
                <a:buFont typeface="Arial" panose="020B0604020202020204" pitchFamily="34" charset="0"/>
                <a:buChar char="●"/>
                <a:defRPr sz="20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2pPr>
              <a:lvl3pPr marL="1143000" indent="-228600">
                <a:spcBef>
                  <a:spcPct val="20000"/>
                </a:spcBef>
                <a:buFont typeface="Arial" panose="020B0604020202020204" pitchFamily="34" charset="0"/>
                <a:buChar char="•"/>
                <a:defRPr sz="16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3pPr>
              <a:lvl4pPr marL="1600200" indent="-228600">
                <a:spcBef>
                  <a:spcPct val="20000"/>
                </a:spcBef>
                <a:buFont typeface="Arial" panose="020B0604020202020204" pitchFamily="34" charset="0"/>
                <a:buChar char="–"/>
                <a:defRPr sz="14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4pPr>
              <a:lvl5pPr marL="2057400" indent="-228600">
                <a:spcBef>
                  <a:spcPct val="20000"/>
                </a:spcBef>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5pPr>
              <a:lvl6pPr marL="2514600" indent="-228600"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6pPr>
              <a:lvl7pPr marL="2971800" indent="-228600"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7pPr>
              <a:lvl8pPr marL="3429000" indent="-228600"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8pPr>
              <a:lvl9pPr marL="3886200" indent="-228600"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9pPr>
            </a:lstStyle>
            <a:p>
              <a:pPr algn="ctr" defTabSz="685783" eaLnBrk="0" fontAlgn="base" hangingPunct="0">
                <a:spcBef>
                  <a:spcPts val="225"/>
                </a:spcBef>
                <a:spcAft>
                  <a:spcPts val="225"/>
                </a:spcAft>
                <a:buClrTx/>
                <a:buNone/>
                <a:defRPr/>
              </a:pPr>
              <a:r>
                <a:rPr lang="en-US" altLang="en-US" sz="1400" b="1" dirty="0">
                  <a:solidFill>
                    <a:schemeClr val="accent3"/>
                  </a:solidFill>
                  <a:cs typeface="Arial" panose="020B0604020202020204" pitchFamily="34" charset="0"/>
                </a:rPr>
                <a:t>Learning Hub, Publications</a:t>
              </a:r>
            </a:p>
          </p:txBody>
        </p:sp>
      </p:grpSp>
      <p:sp>
        <p:nvSpPr>
          <p:cNvPr id="66" name="Title 1">
            <a:extLst>
              <a:ext uri="{FF2B5EF4-FFF2-40B4-BE49-F238E27FC236}">
                <a16:creationId xmlns:a16="http://schemas.microsoft.com/office/drawing/2014/main" id="{0E64CDC3-6428-4DDF-962B-7966D30A3A25}"/>
              </a:ext>
            </a:extLst>
          </p:cNvPr>
          <p:cNvSpPr txBox="1">
            <a:spLocks noGrp="1"/>
          </p:cNvSpPr>
          <p:nvPr>
            <p:ph type="title"/>
          </p:nvPr>
        </p:nvSpPr>
        <p:spPr bwMode="auto">
          <a:xfrm>
            <a:off x="169578" y="235091"/>
            <a:ext cx="8869680" cy="36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0" rIns="68580" bIns="0" numCol="1" rtlCol="0" anchor="t" anchorCtr="0" compatLnSpc="1">
            <a:prstTxWarp prst="textNoShape">
              <a:avLst/>
            </a:prstTxWarp>
            <a:noAutofit/>
          </a:bodyPr>
          <a:lstStyle>
            <a:lvl1pPr algn="l" rtl="0" eaLnBrk="0" fontAlgn="base" hangingPunct="0">
              <a:spcBef>
                <a:spcPct val="0"/>
              </a:spcBef>
              <a:spcAft>
                <a:spcPct val="0"/>
              </a:spcAft>
              <a:defRPr sz="2800" b="1" kern="1200">
                <a:solidFill>
                  <a:srgbClr val="1F2A44"/>
                </a:solidFill>
                <a:latin typeface="Rajdhani" panose="02000000000000000000" pitchFamily="2" charset="0"/>
                <a:ea typeface="Rajdhani"/>
                <a:cs typeface="Rajdhani" panose="02000000000000000000" pitchFamily="2" charset="0"/>
              </a:defRPr>
            </a:lvl1pPr>
            <a:lvl2pPr algn="l" rtl="0" eaLnBrk="0" fontAlgn="base" hangingPunct="0">
              <a:spcBef>
                <a:spcPct val="0"/>
              </a:spcBef>
              <a:spcAft>
                <a:spcPct val="0"/>
              </a:spcAft>
              <a:defRPr sz="2800" b="1">
                <a:solidFill>
                  <a:srgbClr val="1F2A44"/>
                </a:solidFill>
                <a:latin typeface="Rajdhani"/>
                <a:ea typeface="Rajdhani"/>
                <a:cs typeface="Rajdhani"/>
              </a:defRPr>
            </a:lvl2pPr>
            <a:lvl3pPr algn="l" rtl="0" eaLnBrk="0" fontAlgn="base" hangingPunct="0">
              <a:spcBef>
                <a:spcPct val="0"/>
              </a:spcBef>
              <a:spcAft>
                <a:spcPct val="0"/>
              </a:spcAft>
              <a:defRPr sz="2800" b="1">
                <a:solidFill>
                  <a:srgbClr val="1F2A44"/>
                </a:solidFill>
                <a:latin typeface="Rajdhani"/>
                <a:ea typeface="Rajdhani"/>
                <a:cs typeface="Rajdhani"/>
              </a:defRPr>
            </a:lvl3pPr>
            <a:lvl4pPr algn="l" rtl="0" eaLnBrk="0" fontAlgn="base" hangingPunct="0">
              <a:spcBef>
                <a:spcPct val="0"/>
              </a:spcBef>
              <a:spcAft>
                <a:spcPct val="0"/>
              </a:spcAft>
              <a:defRPr sz="2800" b="1">
                <a:solidFill>
                  <a:srgbClr val="1F2A44"/>
                </a:solidFill>
                <a:latin typeface="Rajdhani"/>
                <a:ea typeface="Rajdhani"/>
                <a:cs typeface="Rajdhani"/>
              </a:defRPr>
            </a:lvl4pPr>
            <a:lvl5pPr algn="l" rtl="0" eaLnBrk="0" fontAlgn="base" hangingPunct="0">
              <a:spcBef>
                <a:spcPct val="0"/>
              </a:spcBef>
              <a:spcAft>
                <a:spcPct val="0"/>
              </a:spcAft>
              <a:defRPr sz="2800" b="1">
                <a:solidFill>
                  <a:srgbClr val="1F2A44"/>
                </a:solidFill>
                <a:latin typeface="Rajdhani"/>
                <a:ea typeface="Rajdhani"/>
                <a:cs typeface="Rajdhani"/>
              </a:defRPr>
            </a:lvl5pPr>
            <a:lvl6pPr marL="457200" algn="l" rtl="0" fontAlgn="base">
              <a:spcBef>
                <a:spcPct val="0"/>
              </a:spcBef>
              <a:spcAft>
                <a:spcPct val="0"/>
              </a:spcAft>
              <a:defRPr sz="2800" b="1">
                <a:solidFill>
                  <a:srgbClr val="1F2A44"/>
                </a:solidFill>
                <a:latin typeface="Rajdhani"/>
                <a:ea typeface="Rajdhani"/>
                <a:cs typeface="Rajdhani"/>
              </a:defRPr>
            </a:lvl6pPr>
            <a:lvl7pPr marL="914400" algn="l" rtl="0" fontAlgn="base">
              <a:spcBef>
                <a:spcPct val="0"/>
              </a:spcBef>
              <a:spcAft>
                <a:spcPct val="0"/>
              </a:spcAft>
              <a:defRPr sz="2800" b="1">
                <a:solidFill>
                  <a:srgbClr val="1F2A44"/>
                </a:solidFill>
                <a:latin typeface="Rajdhani"/>
                <a:ea typeface="Rajdhani"/>
                <a:cs typeface="Rajdhani"/>
              </a:defRPr>
            </a:lvl7pPr>
            <a:lvl8pPr marL="1371600" algn="l" rtl="0" fontAlgn="base">
              <a:spcBef>
                <a:spcPct val="0"/>
              </a:spcBef>
              <a:spcAft>
                <a:spcPct val="0"/>
              </a:spcAft>
              <a:defRPr sz="2800" b="1">
                <a:solidFill>
                  <a:srgbClr val="1F2A44"/>
                </a:solidFill>
                <a:latin typeface="Rajdhani"/>
                <a:ea typeface="Rajdhani"/>
                <a:cs typeface="Rajdhani"/>
              </a:defRPr>
            </a:lvl8pPr>
            <a:lvl9pPr marL="1828800" algn="l" rtl="0" fontAlgn="base">
              <a:spcBef>
                <a:spcPct val="0"/>
              </a:spcBef>
              <a:spcAft>
                <a:spcPct val="0"/>
              </a:spcAft>
              <a:defRPr sz="2800" b="1">
                <a:solidFill>
                  <a:srgbClr val="1F2A44"/>
                </a:solidFill>
                <a:latin typeface="Rajdhani"/>
                <a:ea typeface="Rajdhani"/>
                <a:cs typeface="Rajdhani"/>
              </a:defRPr>
            </a:lvl9pPr>
          </a:lstStyle>
          <a:p>
            <a:pPr eaLnBrk="1" hangingPunct="1">
              <a:lnSpc>
                <a:spcPct val="80000"/>
              </a:lnSpc>
            </a:pPr>
            <a:r>
              <a:rPr lang="en-US" altLang="en-US" dirty="0">
                <a:solidFill>
                  <a:schemeClr val="accent3"/>
                </a:solidFill>
                <a:ea typeface="+mj-ea"/>
              </a:rPr>
              <a:t>PRIMARY LINES OF SERVICE </a:t>
            </a:r>
          </a:p>
        </p:txBody>
      </p:sp>
      <p:sp>
        <p:nvSpPr>
          <p:cNvPr id="73" name="TextBox 72">
            <a:extLst>
              <a:ext uri="{FF2B5EF4-FFF2-40B4-BE49-F238E27FC236}">
                <a16:creationId xmlns:a16="http://schemas.microsoft.com/office/drawing/2014/main" id="{24D37EA5-0728-4BE2-A18A-4DABBE807444}"/>
              </a:ext>
            </a:extLst>
          </p:cNvPr>
          <p:cNvSpPr txBox="1"/>
          <p:nvPr/>
        </p:nvSpPr>
        <p:spPr>
          <a:xfrm>
            <a:off x="1958892" y="4198031"/>
            <a:ext cx="4903468" cy="323165"/>
          </a:xfrm>
          <a:prstGeom prst="rect">
            <a:avLst/>
          </a:prstGeom>
          <a:noFill/>
        </p:spPr>
        <p:txBody>
          <a:bodyPr wrap="square" rtlCol="0">
            <a:spAutoFit/>
          </a:bodyPr>
          <a:lstStyle/>
          <a:p>
            <a:pPr algn="ctr"/>
            <a:r>
              <a:rPr lang="en-CA" sz="1500" dirty="0">
                <a:solidFill>
                  <a:schemeClr val="accent4"/>
                </a:solidFill>
                <a:latin typeface="Roboto" panose="02000000000000000000" pitchFamily="2" charset="0"/>
                <a:ea typeface="Roboto" panose="02000000000000000000" pitchFamily="2" charset="0"/>
                <a:cs typeface="Rajdhani" panose="02000000000000000000" pitchFamily="2" charset="0"/>
              </a:rPr>
              <a:t>For Free Cyber Center Services: </a:t>
            </a:r>
            <a:r>
              <a:rPr lang="en-CA" sz="1500" b="1" dirty="0">
                <a:solidFill>
                  <a:schemeClr val="accent2"/>
                </a:solidFill>
                <a:latin typeface="Roboto" panose="02000000000000000000" pitchFamily="2" charset="0"/>
                <a:ea typeface="Roboto" panose="02000000000000000000" pitchFamily="2" charset="0"/>
                <a:cs typeface="Rajdhani" panose="02000000000000000000" pitchFamily="2" charset="0"/>
                <a:hlinkClick r:id="rId8">
                  <a:extLst>
                    <a:ext uri="{A12FA001-AC4F-418D-AE19-62706E023703}">
                      <ahyp:hlinkClr xmlns:ahyp="http://schemas.microsoft.com/office/drawing/2018/hyperlinkcolor" val="tx"/>
                    </a:ext>
                  </a:extLst>
                </a:hlinkClick>
              </a:rPr>
              <a:t>contact@cyber.gc.ca</a:t>
            </a:r>
            <a:endParaRPr lang="en-CA" sz="1500" b="1" dirty="0">
              <a:solidFill>
                <a:schemeClr val="accent2"/>
              </a:solidFill>
              <a:latin typeface="Roboto" panose="02000000000000000000" pitchFamily="2" charset="0"/>
              <a:ea typeface="Roboto" panose="02000000000000000000" pitchFamily="2" charset="0"/>
              <a:cs typeface="Rajdhani" panose="02000000000000000000" pitchFamily="2" charset="0"/>
            </a:endParaRPr>
          </a:p>
        </p:txBody>
      </p:sp>
    </p:spTree>
    <p:extLst>
      <p:ext uri="{BB962C8B-B14F-4D97-AF65-F5344CB8AC3E}">
        <p14:creationId xmlns:p14="http://schemas.microsoft.com/office/powerpoint/2010/main" val="16598492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FE0FF10D-1BF7-4BE6-B93F-EA4F50DB957D}"/>
              </a:ext>
            </a:extLst>
          </p:cNvPr>
          <p:cNvPicPr>
            <a:picLocks noChangeAspect="1"/>
          </p:cNvPicPr>
          <p:nvPr/>
        </p:nvPicPr>
        <p:blipFill rotWithShape="1">
          <a:blip r:embed="rId3"/>
          <a:srcRect t="39530"/>
          <a:stretch/>
        </p:blipFill>
        <p:spPr>
          <a:xfrm>
            <a:off x="0" y="1433783"/>
            <a:ext cx="9144000" cy="1663554"/>
          </a:xfrm>
          <a:prstGeom prst="rect">
            <a:avLst/>
          </a:prstGeom>
        </p:spPr>
      </p:pic>
      <p:sp>
        <p:nvSpPr>
          <p:cNvPr id="2" name="Title 1">
            <a:extLst>
              <a:ext uri="{FF2B5EF4-FFF2-40B4-BE49-F238E27FC236}">
                <a16:creationId xmlns:a16="http://schemas.microsoft.com/office/drawing/2014/main" id="{8E3373DC-FA61-4FF1-ADD1-F73071E1F5E2}"/>
              </a:ext>
            </a:extLst>
          </p:cNvPr>
          <p:cNvSpPr>
            <a:spLocks noGrp="1"/>
          </p:cNvSpPr>
          <p:nvPr>
            <p:ph type="title"/>
          </p:nvPr>
        </p:nvSpPr>
        <p:spPr>
          <a:xfrm>
            <a:off x="844128" y="528453"/>
            <a:ext cx="7455742" cy="747153"/>
          </a:xfrm>
        </p:spPr>
        <p:txBody>
          <a:bodyPr/>
          <a:lstStyle/>
          <a:p>
            <a:pPr algn="ctr"/>
            <a:r>
              <a:rPr lang="en-US" sz="3200" dirty="0"/>
              <a:t>24/7 INCIDENT SUPPORT</a:t>
            </a:r>
            <a:br>
              <a:rPr lang="en-US" sz="4000" dirty="0">
                <a:highlight>
                  <a:srgbClr val="FFFF00"/>
                </a:highlight>
              </a:rPr>
            </a:br>
            <a:br>
              <a:rPr lang="en-US" dirty="0"/>
            </a:br>
            <a:r>
              <a:rPr lang="en-US" dirty="0"/>
              <a:t> </a:t>
            </a:r>
          </a:p>
        </p:txBody>
      </p:sp>
      <p:pic>
        <p:nvPicPr>
          <p:cNvPr id="5" name="Picture 4">
            <a:extLst>
              <a:ext uri="{FF2B5EF4-FFF2-40B4-BE49-F238E27FC236}">
                <a16:creationId xmlns:a16="http://schemas.microsoft.com/office/drawing/2014/main" id="{822EF6E5-5A8B-47A3-B33C-4ED721F5F1F2}"/>
              </a:ext>
            </a:extLst>
          </p:cNvPr>
          <p:cNvPicPr>
            <a:picLocks noChangeAspect="1"/>
          </p:cNvPicPr>
          <p:nvPr/>
        </p:nvPicPr>
        <p:blipFill>
          <a:blip r:embed="rId4">
            <a:duotone>
              <a:schemeClr val="bg2">
                <a:shade val="45000"/>
                <a:satMod val="135000"/>
              </a:schemeClr>
              <a:prstClr val="white"/>
            </a:duotone>
          </a:blip>
          <a:stretch>
            <a:fillRect/>
          </a:stretch>
        </p:blipFill>
        <p:spPr>
          <a:xfrm>
            <a:off x="3419872" y="4344680"/>
            <a:ext cx="289030" cy="187261"/>
          </a:xfrm>
          <a:prstGeom prst="rect">
            <a:avLst/>
          </a:prstGeom>
        </p:spPr>
      </p:pic>
      <p:sp>
        <p:nvSpPr>
          <p:cNvPr id="6" name="TextBox 2">
            <a:extLst>
              <a:ext uri="{FF2B5EF4-FFF2-40B4-BE49-F238E27FC236}">
                <a16:creationId xmlns:a16="http://schemas.microsoft.com/office/drawing/2014/main" id="{6C6FC138-353E-4F1F-B334-7E5EE1605750}"/>
              </a:ext>
            </a:extLst>
          </p:cNvPr>
          <p:cNvSpPr txBox="1">
            <a:spLocks noChangeArrowheads="1"/>
          </p:cNvSpPr>
          <p:nvPr/>
        </p:nvSpPr>
        <p:spPr bwMode="auto">
          <a:xfrm>
            <a:off x="2987824" y="4253645"/>
            <a:ext cx="39594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613">
              <a:spcBef>
                <a:spcPct val="20000"/>
              </a:spcBef>
              <a:buClr>
                <a:srgbClr val="DE4B20"/>
              </a:buClr>
              <a:buFont typeface="Wingdings" panose="05000000000000000000" pitchFamily="2" charset="2"/>
              <a:buChar char=""/>
              <a:defRPr sz="24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1pPr>
            <a:lvl2pPr marL="742950" indent="-285750" defTabSz="1217613">
              <a:spcBef>
                <a:spcPct val="20000"/>
              </a:spcBef>
              <a:buClr>
                <a:srgbClr val="4891BC"/>
              </a:buClr>
              <a:buFont typeface="Arial" panose="020B0604020202020204" pitchFamily="34" charset="0"/>
              <a:buChar char="●"/>
              <a:defRPr sz="20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2pPr>
            <a:lvl3pPr marL="1143000" indent="-228600" defTabSz="1217613">
              <a:spcBef>
                <a:spcPct val="20000"/>
              </a:spcBef>
              <a:buFont typeface="Arial" panose="020B0604020202020204" pitchFamily="34" charset="0"/>
              <a:buChar char="•"/>
              <a:defRPr sz="16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3pPr>
            <a:lvl4pPr marL="1600200" indent="-228600" defTabSz="1217613">
              <a:spcBef>
                <a:spcPct val="20000"/>
              </a:spcBef>
              <a:buFont typeface="Arial" panose="020B0604020202020204" pitchFamily="34" charset="0"/>
              <a:buChar char="–"/>
              <a:defRPr sz="14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4pPr>
            <a:lvl5pPr marL="2057400" indent="-228600" defTabSz="1217613">
              <a:spcBef>
                <a:spcPct val="20000"/>
              </a:spcBef>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5pPr>
            <a:lvl6pPr marL="2514600" indent="-228600" defTabSz="1217613"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6pPr>
            <a:lvl7pPr marL="2971800" indent="-228600" defTabSz="1217613"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7pPr>
            <a:lvl8pPr marL="3429000" indent="-228600" defTabSz="1217613"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8pPr>
            <a:lvl9pPr marL="3886200" indent="-228600" defTabSz="1217613"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9pPr>
          </a:lstStyle>
          <a:p>
            <a:pPr algn="ctr">
              <a:spcBef>
                <a:spcPct val="0"/>
              </a:spcBef>
              <a:buClrTx/>
              <a:buFontTx/>
              <a:buNone/>
            </a:pPr>
            <a:r>
              <a:rPr lang="en-CA" altLang="en-US" sz="1800" dirty="0">
                <a:solidFill>
                  <a:srgbClr val="FFFFFF"/>
                </a:solidFill>
                <a:cs typeface="Arial" panose="020B0604020202020204" pitchFamily="34" charset="0"/>
              </a:rPr>
              <a:t>cyberincident@cyber.gc.ca</a:t>
            </a:r>
          </a:p>
        </p:txBody>
      </p:sp>
      <p:sp>
        <p:nvSpPr>
          <p:cNvPr id="3" name="TextBox 2">
            <a:extLst>
              <a:ext uri="{FF2B5EF4-FFF2-40B4-BE49-F238E27FC236}">
                <a16:creationId xmlns:a16="http://schemas.microsoft.com/office/drawing/2014/main" id="{33EC7CD8-19EA-4504-AA39-BC2CE300E5F7}"/>
              </a:ext>
            </a:extLst>
          </p:cNvPr>
          <p:cNvSpPr txBox="1"/>
          <p:nvPr/>
        </p:nvSpPr>
        <p:spPr>
          <a:xfrm>
            <a:off x="467544" y="3170571"/>
            <a:ext cx="8247830" cy="646331"/>
          </a:xfrm>
          <a:prstGeom prst="rect">
            <a:avLst/>
          </a:prstGeom>
          <a:noFill/>
        </p:spPr>
        <p:txBody>
          <a:bodyPr wrap="square" rtlCol="0">
            <a:spAutoFit/>
          </a:bodyPr>
          <a:lstStyle/>
          <a:p>
            <a:pPr algn="ctr"/>
            <a:r>
              <a:rPr lang="en-US" b="1" dirty="0">
                <a:solidFill>
                  <a:srgbClr val="E66A32"/>
                </a:solidFill>
                <a:effectLst>
                  <a:outerShdw blurRad="38100" dist="38100" dir="2700000" algn="tl">
                    <a:srgbClr val="000000">
                      <a:alpha val="43137"/>
                    </a:srgbClr>
                  </a:outerShdw>
                </a:effectLst>
                <a:latin typeface="Roboto Condensed" panose="02000000000000000000" pitchFamily="2" charset="0"/>
                <a:ea typeface="Roboto Condensed" panose="02000000000000000000" pitchFamily="2" charset="0"/>
              </a:rPr>
              <a:t>Incident Reporting Portal: </a:t>
            </a:r>
            <a:r>
              <a:rPr lang="en-US" dirty="0">
                <a:solidFill>
                  <a:srgbClr val="E66A32"/>
                </a:solidFill>
                <a:latin typeface="Roboto Condensed" panose="02000000000000000000" pitchFamily="2" charset="0"/>
                <a:ea typeface="Roboto Condensed" panose="02000000000000000000" pitchFamily="2" charset="0"/>
                <a:hlinkClick r:id="rId5">
                  <a:extLst>
                    <a:ext uri="{A12FA001-AC4F-418D-AE19-62706E023703}">
                      <ahyp:hlinkClr xmlns:ahyp="http://schemas.microsoft.com/office/drawing/2018/hyperlinkcolor" val="tx"/>
                    </a:ext>
                  </a:extLst>
                </a:hlinkClick>
              </a:rPr>
              <a:t>https://cyber.gc.ca/en/incident-management</a:t>
            </a:r>
            <a:endParaRPr lang="en-US" dirty="0">
              <a:solidFill>
                <a:srgbClr val="E66A32"/>
              </a:solidFill>
              <a:latin typeface="Roboto Condensed" panose="02000000000000000000" pitchFamily="2" charset="0"/>
              <a:ea typeface="Roboto Condensed" panose="02000000000000000000" pitchFamily="2" charset="0"/>
            </a:endParaRPr>
          </a:p>
          <a:p>
            <a:pPr algn="ctr"/>
            <a:r>
              <a:rPr lang="en-US" b="1" dirty="0" err="1">
                <a:solidFill>
                  <a:srgbClr val="E66A32"/>
                </a:solidFill>
                <a:effectLst>
                  <a:outerShdw blurRad="38100" dist="38100" dir="2700000" algn="tl">
                    <a:srgbClr val="000000">
                      <a:alpha val="43137"/>
                    </a:srgbClr>
                  </a:outerShdw>
                </a:effectLst>
                <a:latin typeface="Roboto Condensed" panose="02000000000000000000" pitchFamily="2" charset="0"/>
                <a:ea typeface="Roboto Condensed" panose="02000000000000000000" pitchFamily="2" charset="0"/>
              </a:rPr>
              <a:t>Portail</a:t>
            </a:r>
            <a:r>
              <a:rPr lang="en-US" b="1" dirty="0">
                <a:solidFill>
                  <a:srgbClr val="E66A32"/>
                </a:solidFill>
                <a:effectLst>
                  <a:outerShdw blurRad="38100" dist="38100" dir="2700000" algn="tl">
                    <a:srgbClr val="000000">
                      <a:alpha val="43137"/>
                    </a:srgbClr>
                  </a:outerShdw>
                </a:effectLst>
                <a:latin typeface="Roboto Condensed" panose="02000000000000000000" pitchFamily="2" charset="0"/>
                <a:ea typeface="Roboto Condensed" panose="02000000000000000000" pitchFamily="2" charset="0"/>
              </a:rPr>
              <a:t> </a:t>
            </a:r>
            <a:r>
              <a:rPr lang="en-US" b="1" dirty="0" err="1">
                <a:solidFill>
                  <a:srgbClr val="E66A32"/>
                </a:solidFill>
                <a:effectLst>
                  <a:outerShdw blurRad="38100" dist="38100" dir="2700000" algn="tl">
                    <a:srgbClr val="000000">
                      <a:alpha val="43137"/>
                    </a:srgbClr>
                  </a:outerShdw>
                </a:effectLst>
                <a:latin typeface="Roboto Condensed" panose="02000000000000000000" pitchFamily="2" charset="0"/>
                <a:ea typeface="Roboto Condensed" panose="02000000000000000000" pitchFamily="2" charset="0"/>
              </a:rPr>
              <a:t>signalement</a:t>
            </a:r>
            <a:r>
              <a:rPr lang="en-US" b="1" dirty="0">
                <a:solidFill>
                  <a:srgbClr val="E66A32"/>
                </a:solidFill>
                <a:effectLst>
                  <a:outerShdw blurRad="38100" dist="38100" dir="2700000" algn="tl">
                    <a:srgbClr val="000000">
                      <a:alpha val="43137"/>
                    </a:srgbClr>
                  </a:outerShdw>
                </a:effectLst>
                <a:latin typeface="Roboto Condensed" panose="02000000000000000000" pitchFamily="2" charset="0"/>
                <a:ea typeface="Roboto Condensed" panose="02000000000000000000" pitchFamily="2" charset="0"/>
              </a:rPr>
              <a:t> d’un cyber incident: </a:t>
            </a:r>
            <a:r>
              <a:rPr lang="en-US" dirty="0">
                <a:solidFill>
                  <a:srgbClr val="E66A32"/>
                </a:solidFill>
                <a:latin typeface="Roboto Condensed" panose="02000000000000000000" pitchFamily="2" charset="0"/>
                <a:ea typeface="Roboto Condensed" panose="02000000000000000000" pitchFamily="2" charset="0"/>
                <a:hlinkClick r:id="rId6">
                  <a:extLst>
                    <a:ext uri="{A12FA001-AC4F-418D-AE19-62706E023703}">
                      <ahyp:hlinkClr xmlns:ahyp="http://schemas.microsoft.com/office/drawing/2018/hyperlinkcolor" val="tx"/>
                    </a:ext>
                  </a:extLst>
                </a:hlinkClick>
              </a:rPr>
              <a:t>https://cyber.gc.ca/fr/cyberincidents</a:t>
            </a:r>
            <a:r>
              <a:rPr lang="en-US" dirty="0">
                <a:solidFill>
                  <a:srgbClr val="E66A32"/>
                </a:solidFill>
                <a:latin typeface="Roboto Condensed" panose="02000000000000000000" pitchFamily="2" charset="0"/>
                <a:ea typeface="Roboto Condensed" panose="02000000000000000000" pitchFamily="2" charset="0"/>
              </a:rPr>
              <a:t> </a:t>
            </a:r>
          </a:p>
        </p:txBody>
      </p:sp>
    </p:spTree>
    <p:extLst>
      <p:ext uri="{BB962C8B-B14F-4D97-AF65-F5344CB8AC3E}">
        <p14:creationId xmlns:p14="http://schemas.microsoft.com/office/powerpoint/2010/main" val="37280985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a:extLst>
              <a:ext uri="{FF2B5EF4-FFF2-40B4-BE49-F238E27FC236}">
                <a16:creationId xmlns:a16="http://schemas.microsoft.com/office/drawing/2014/main" id="{5F1114E3-0AAD-40CE-925A-144764470016}"/>
              </a:ext>
            </a:extLst>
          </p:cNvPr>
          <p:cNvSpPr>
            <a:spLocks noGrp="1"/>
          </p:cNvSpPr>
          <p:nvPr>
            <p:ph type="title"/>
          </p:nvPr>
        </p:nvSpPr>
        <p:spPr>
          <a:xfrm>
            <a:off x="177903" y="203286"/>
            <a:ext cx="8870156" cy="784287"/>
          </a:xfrm>
        </p:spPr>
        <p:txBody>
          <a:bodyPr/>
          <a:lstStyle/>
          <a:p>
            <a:r>
              <a:rPr lang="en-US" altLang="en-US" sz="2400" dirty="0"/>
              <a:t>Canadian Cyber Security Tool &amp; Cyber Security Plan Template</a:t>
            </a:r>
            <a:br>
              <a:rPr lang="en-US" altLang="en-US" dirty="0"/>
            </a:br>
            <a:r>
              <a:rPr lang="en-US" altLang="en-US" sz="2400" b="0" dirty="0">
                <a:solidFill>
                  <a:schemeClr val="accent1"/>
                </a:solidFill>
              </a:rPr>
              <a:t>Virtual Self-Assessment Tool</a:t>
            </a:r>
            <a:endParaRPr lang="en-US" altLang="en-US" sz="1800" b="0" dirty="0">
              <a:solidFill>
                <a:schemeClr val="accent1"/>
              </a:solidFill>
            </a:endParaRPr>
          </a:p>
        </p:txBody>
      </p:sp>
      <p:sp>
        <p:nvSpPr>
          <p:cNvPr id="60419" name="Content Placeholder 2">
            <a:extLst>
              <a:ext uri="{FF2B5EF4-FFF2-40B4-BE49-F238E27FC236}">
                <a16:creationId xmlns:a16="http://schemas.microsoft.com/office/drawing/2014/main" id="{18DCBDE6-9CD9-40CE-B67D-57F57437EC8C}"/>
              </a:ext>
            </a:extLst>
          </p:cNvPr>
          <p:cNvSpPr>
            <a:spLocks noGrp="1"/>
          </p:cNvSpPr>
          <p:nvPr>
            <p:ph idx="1"/>
          </p:nvPr>
        </p:nvSpPr>
        <p:spPr>
          <a:xfrm>
            <a:off x="395536" y="1779662"/>
            <a:ext cx="2952328" cy="1368152"/>
          </a:xfrm>
        </p:spPr>
        <p:txBody>
          <a:bodyPr>
            <a:normAutofit/>
          </a:bodyPr>
          <a:lstStyle/>
          <a:p>
            <a:pPr marL="0" indent="0" algn="ctr">
              <a:buNone/>
            </a:pPr>
            <a:r>
              <a:rPr lang="en-US" altLang="en-US" sz="1650" i="1" dirty="0">
                <a:cs typeface="Roboto Condensed" panose="02000000000000000000" pitchFamily="2" charset="0"/>
              </a:rPr>
              <a:t>An easy-to-use questionnaire for </a:t>
            </a:r>
            <a:r>
              <a:rPr lang="en-US" altLang="en-US" sz="1650" b="1" i="1" dirty="0">
                <a:cs typeface="Roboto Condensed" panose="02000000000000000000" pitchFamily="2" charset="0"/>
              </a:rPr>
              <a:t>organizations to assess their operational resilience </a:t>
            </a:r>
            <a:r>
              <a:rPr lang="en-US" altLang="en-US" sz="1650" i="1" dirty="0">
                <a:cs typeface="Roboto Condensed" panose="02000000000000000000" pitchFamily="2" charset="0"/>
              </a:rPr>
              <a:t>and</a:t>
            </a:r>
            <a:r>
              <a:rPr lang="en-US" altLang="en-US" sz="1650" b="1" i="1" dirty="0">
                <a:cs typeface="Roboto Condensed" panose="02000000000000000000" pitchFamily="2" charset="0"/>
              </a:rPr>
              <a:t> cyber security posture</a:t>
            </a:r>
            <a:endParaRPr lang="en-US" altLang="en-US" sz="1650" i="1" dirty="0">
              <a:cs typeface="Roboto Condensed" panose="02000000000000000000" pitchFamily="2" charset="0"/>
            </a:endParaRPr>
          </a:p>
        </p:txBody>
      </p:sp>
      <p:sp>
        <p:nvSpPr>
          <p:cNvPr id="60422" name="TextBox 13">
            <a:extLst>
              <a:ext uri="{FF2B5EF4-FFF2-40B4-BE49-F238E27FC236}">
                <a16:creationId xmlns:a16="http://schemas.microsoft.com/office/drawing/2014/main" id="{1548658B-EC7F-40B0-ACCA-5D2140157739}"/>
              </a:ext>
            </a:extLst>
          </p:cNvPr>
          <p:cNvSpPr txBox="1">
            <a:spLocks noChangeArrowheads="1"/>
          </p:cNvSpPr>
          <p:nvPr/>
        </p:nvSpPr>
        <p:spPr bwMode="auto">
          <a:xfrm>
            <a:off x="0" y="3867894"/>
            <a:ext cx="3888432" cy="450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DE4B20"/>
              </a:buClr>
              <a:buFont typeface="Wingdings" panose="05000000000000000000" pitchFamily="2" charset="2"/>
              <a:buChar char=""/>
              <a:defRPr sz="24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1pPr>
            <a:lvl2pPr marL="742950" indent="-285750">
              <a:spcBef>
                <a:spcPct val="20000"/>
              </a:spcBef>
              <a:buClr>
                <a:srgbClr val="4891BC"/>
              </a:buClr>
              <a:buFont typeface="Arial" panose="020B0604020202020204" pitchFamily="34" charset="0"/>
              <a:buChar char="●"/>
              <a:defRPr sz="20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2pPr>
            <a:lvl3pPr marL="1143000" indent="-228600">
              <a:spcBef>
                <a:spcPct val="20000"/>
              </a:spcBef>
              <a:buFont typeface="Arial" panose="020B0604020202020204" pitchFamily="34" charset="0"/>
              <a:buChar char="•"/>
              <a:defRPr sz="16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3pPr>
            <a:lvl4pPr marL="1600200" indent="-228600">
              <a:spcBef>
                <a:spcPct val="20000"/>
              </a:spcBef>
              <a:buFont typeface="Arial" panose="020B0604020202020204" pitchFamily="34" charset="0"/>
              <a:buChar char="–"/>
              <a:defRPr sz="14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4pPr>
            <a:lvl5pPr marL="2057400" indent="-228600">
              <a:spcBef>
                <a:spcPct val="20000"/>
              </a:spcBef>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5pPr>
            <a:lvl6pPr marL="2514600" indent="-228600"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6pPr>
            <a:lvl7pPr marL="2971800" indent="-228600"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7pPr>
            <a:lvl8pPr marL="3429000" indent="-228600"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8pPr>
            <a:lvl9pPr marL="3886200" indent="-228600"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9pPr>
          </a:lstStyle>
          <a:p>
            <a:pPr algn="ctr">
              <a:spcBef>
                <a:spcPct val="0"/>
              </a:spcBef>
              <a:buClrTx/>
              <a:buFontTx/>
              <a:buNone/>
            </a:pPr>
            <a:r>
              <a:rPr lang="en-US" altLang="en-US" sz="1200" b="1" dirty="0">
                <a:solidFill>
                  <a:schemeClr val="accent1"/>
                </a:solidFill>
                <a:latin typeface="Arial" panose="020B0604020202020204" pitchFamily="34" charset="0"/>
                <a:cs typeface="Arial" panose="020B0604020202020204" pitchFamily="34" charset="0"/>
              </a:rPr>
              <a:t>For a username and password, contact:</a:t>
            </a:r>
            <a:endParaRPr lang="en-US" altLang="en-US" sz="1200" b="1" dirty="0">
              <a:solidFill>
                <a:schemeClr val="accent2"/>
              </a:solidFill>
              <a:latin typeface="Arial" panose="020B0604020202020204" pitchFamily="34" charset="0"/>
              <a:cs typeface="Arial" panose="020B0604020202020204" pitchFamily="34" charset="0"/>
            </a:endParaRPr>
          </a:p>
          <a:p>
            <a:pPr algn="ctr">
              <a:spcBef>
                <a:spcPct val="0"/>
              </a:spcBef>
              <a:buClrTx/>
              <a:buFontTx/>
              <a:buNone/>
            </a:pPr>
            <a:r>
              <a:rPr lang="en-CA" sz="1125" b="1" dirty="0">
                <a:solidFill>
                  <a:schemeClr val="accent2"/>
                </a:solidFill>
                <a:latin typeface="Arial" panose="020B0604020202020204" pitchFamily="34" charset="0"/>
                <a:cs typeface="Arial" panose="020B0604020202020204" pitchFamily="34" charset="0"/>
                <a:hlinkClick r:id="rId3" tooltip="mailto:cyberassessments-evaluationscyber@ps-sp.gc.ca">
                  <a:extLst>
                    <a:ext uri="{A12FA001-AC4F-418D-AE19-62706E023703}">
                      <ahyp:hlinkClr xmlns:ahyp="http://schemas.microsoft.com/office/drawing/2018/hyperlinkcolor" val="tx"/>
                    </a:ext>
                  </a:extLst>
                </a:hlinkClick>
              </a:rPr>
              <a:t>cyberassessments-evaluationscyber@ps-sp.gc.</a:t>
            </a:r>
            <a:r>
              <a:rPr lang="en-CA" sz="1125" b="1" dirty="0">
                <a:solidFill>
                  <a:srgbClr val="FFFFFF"/>
                </a:solidFill>
                <a:latin typeface="Arial" panose="020B0604020202020204" pitchFamily="34" charset="0"/>
                <a:cs typeface="Arial" panose="020B0604020202020204" pitchFamily="34" charset="0"/>
                <a:hlinkClick r:id="rId3" tooltip="mailto:cyberassessments-evaluationscyber@ps-sp.gc.ca">
                  <a:extLst>
                    <a:ext uri="{A12FA001-AC4F-418D-AE19-62706E023703}">
                      <ahyp:hlinkClr xmlns:ahyp="http://schemas.microsoft.com/office/drawing/2018/hyperlinkcolor" val="tx"/>
                    </a:ext>
                  </a:extLst>
                </a:hlinkClick>
              </a:rPr>
              <a:t>ca</a:t>
            </a:r>
            <a:endParaRPr lang="en-US" altLang="en-US" sz="1125" b="1" dirty="0">
              <a:solidFill>
                <a:schemeClr val="tx1"/>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E58146AF-AEDB-4254-1557-6B68CA94841A}"/>
              </a:ext>
            </a:extLst>
          </p:cNvPr>
          <p:cNvPicPr>
            <a:picLocks noChangeAspect="1"/>
          </p:cNvPicPr>
          <p:nvPr/>
        </p:nvPicPr>
        <p:blipFill rotWithShape="1">
          <a:blip r:embed="rId4"/>
          <a:srcRect t="4407" r="4125"/>
          <a:stretch/>
        </p:blipFill>
        <p:spPr>
          <a:xfrm>
            <a:off x="3621408" y="915566"/>
            <a:ext cx="5271072" cy="2432074"/>
          </a:xfrm>
          <a:prstGeom prst="rect">
            <a:avLst/>
          </a:prstGeom>
        </p:spPr>
      </p:pic>
      <p:pic>
        <p:nvPicPr>
          <p:cNvPr id="4" name="Picture 3">
            <a:extLst>
              <a:ext uri="{FF2B5EF4-FFF2-40B4-BE49-F238E27FC236}">
                <a16:creationId xmlns:a16="http://schemas.microsoft.com/office/drawing/2014/main" id="{F9E0413F-67E6-B577-A736-51E10BE7E4FF}"/>
              </a:ext>
            </a:extLst>
          </p:cNvPr>
          <p:cNvPicPr>
            <a:picLocks noChangeAspect="1"/>
          </p:cNvPicPr>
          <p:nvPr/>
        </p:nvPicPr>
        <p:blipFill>
          <a:blip r:embed="rId5"/>
          <a:stretch>
            <a:fillRect/>
          </a:stretch>
        </p:blipFill>
        <p:spPr>
          <a:xfrm>
            <a:off x="4361875" y="1923678"/>
            <a:ext cx="4572392" cy="2706701"/>
          </a:xfrm>
          <a:prstGeom prst="rect">
            <a:avLst/>
          </a:prstGeom>
          <a:ln w="19050">
            <a:solidFill>
              <a:schemeClr val="tx1"/>
            </a:solidFill>
          </a:ln>
        </p:spPr>
      </p:pic>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F3C7135-1C4F-4BC0-AD8F-58AB342EB677}"/>
              </a:ext>
            </a:extLst>
          </p:cNvPr>
          <p:cNvSpPr>
            <a:spLocks noGrp="1"/>
          </p:cNvSpPr>
          <p:nvPr>
            <p:ph type="title"/>
          </p:nvPr>
        </p:nvSpPr>
        <p:spPr>
          <a:xfrm>
            <a:off x="136924" y="255985"/>
            <a:ext cx="8870156" cy="365522"/>
          </a:xfrm>
        </p:spPr>
        <p:txBody>
          <a:bodyPr/>
          <a:lstStyle/>
          <a:p>
            <a:pPr>
              <a:lnSpc>
                <a:spcPct val="80000"/>
              </a:lnSpc>
            </a:pPr>
            <a:r>
              <a:rPr lang="en-US" altLang="en-US" dirty="0"/>
              <a:t>Program, Technical Resilience and NIST Results</a:t>
            </a:r>
          </a:p>
        </p:txBody>
      </p:sp>
      <p:pic>
        <p:nvPicPr>
          <p:cNvPr id="1026" name="Picture 44">
            <a:extLst>
              <a:ext uri="{FF2B5EF4-FFF2-40B4-BE49-F238E27FC236}">
                <a16:creationId xmlns:a16="http://schemas.microsoft.com/office/drawing/2014/main" id="{BD2D7CC7-7046-418F-A2F9-5FAB3C7C21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462" y="778945"/>
            <a:ext cx="9007077" cy="3109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51">
            <a:extLst>
              <a:ext uri="{FF2B5EF4-FFF2-40B4-BE49-F238E27FC236}">
                <a16:creationId xmlns:a16="http://schemas.microsoft.com/office/drawing/2014/main" id="{3B1904A8-0D10-42CB-9665-AF50089DACD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18834" y="3009452"/>
            <a:ext cx="1623686" cy="1630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749225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4293301-ED07-4143-8351-4A8A72DDAE7E}"/>
              </a:ext>
            </a:extLst>
          </p:cNvPr>
          <p:cNvPicPr>
            <a:picLocks noChangeAspect="1"/>
          </p:cNvPicPr>
          <p:nvPr/>
        </p:nvPicPr>
        <p:blipFill>
          <a:blip r:embed="rId3"/>
          <a:stretch>
            <a:fillRect/>
          </a:stretch>
        </p:blipFill>
        <p:spPr>
          <a:xfrm>
            <a:off x="174330" y="1327970"/>
            <a:ext cx="1073624" cy="935832"/>
          </a:xfrm>
          <a:prstGeom prst="rect">
            <a:avLst/>
          </a:prstGeom>
        </p:spPr>
      </p:pic>
      <p:pic>
        <p:nvPicPr>
          <p:cNvPr id="13" name="Picture 12">
            <a:extLst>
              <a:ext uri="{FF2B5EF4-FFF2-40B4-BE49-F238E27FC236}">
                <a16:creationId xmlns:a16="http://schemas.microsoft.com/office/drawing/2014/main" id="{CDE4A020-C864-465A-9096-30143E55FB17}"/>
              </a:ext>
            </a:extLst>
          </p:cNvPr>
          <p:cNvPicPr>
            <a:picLocks noChangeAspect="1"/>
          </p:cNvPicPr>
          <p:nvPr/>
        </p:nvPicPr>
        <p:blipFill>
          <a:blip r:embed="rId4"/>
          <a:stretch>
            <a:fillRect/>
          </a:stretch>
        </p:blipFill>
        <p:spPr>
          <a:xfrm>
            <a:off x="174330" y="269656"/>
            <a:ext cx="1035844" cy="935831"/>
          </a:xfrm>
          <a:prstGeom prst="rect">
            <a:avLst/>
          </a:prstGeom>
        </p:spPr>
      </p:pic>
      <p:pic>
        <p:nvPicPr>
          <p:cNvPr id="7" name="Picture 6">
            <a:extLst>
              <a:ext uri="{FF2B5EF4-FFF2-40B4-BE49-F238E27FC236}">
                <a16:creationId xmlns:a16="http://schemas.microsoft.com/office/drawing/2014/main" id="{E13298E2-76A5-2894-DD8A-9D83163E7DEA}"/>
              </a:ext>
            </a:extLst>
          </p:cNvPr>
          <p:cNvPicPr>
            <a:picLocks noChangeAspect="1"/>
          </p:cNvPicPr>
          <p:nvPr/>
        </p:nvPicPr>
        <p:blipFill>
          <a:blip r:embed="rId5"/>
          <a:stretch>
            <a:fillRect/>
          </a:stretch>
        </p:blipFill>
        <p:spPr>
          <a:xfrm>
            <a:off x="1403648" y="267717"/>
            <a:ext cx="7422356" cy="4536281"/>
          </a:xfrm>
          <a:prstGeom prst="rect">
            <a:avLst/>
          </a:prstGeom>
        </p:spPr>
      </p:pic>
      <p:pic>
        <p:nvPicPr>
          <p:cNvPr id="15" name="Picture 14">
            <a:extLst>
              <a:ext uri="{FF2B5EF4-FFF2-40B4-BE49-F238E27FC236}">
                <a16:creationId xmlns:a16="http://schemas.microsoft.com/office/drawing/2014/main" id="{E4F60749-3F76-408A-B2BC-BB55D8B17E8A}"/>
              </a:ext>
            </a:extLst>
          </p:cNvPr>
          <p:cNvPicPr>
            <a:picLocks noChangeAspect="1"/>
          </p:cNvPicPr>
          <p:nvPr/>
        </p:nvPicPr>
        <p:blipFill rotWithShape="1">
          <a:blip r:embed="rId6"/>
          <a:srcRect r="15138"/>
          <a:stretch/>
        </p:blipFill>
        <p:spPr>
          <a:xfrm>
            <a:off x="174330" y="2386285"/>
            <a:ext cx="1097252" cy="935831"/>
          </a:xfrm>
          <a:prstGeom prst="rect">
            <a:avLst/>
          </a:prstGeom>
        </p:spPr>
      </p:pic>
    </p:spTree>
    <p:extLst>
      <p:ext uri="{BB962C8B-B14F-4D97-AF65-F5344CB8AC3E}">
        <p14:creationId xmlns:p14="http://schemas.microsoft.com/office/powerpoint/2010/main" val="9350488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6F1CE5FE-BE1C-4408-8304-A317E66F680B}"/>
              </a:ext>
            </a:extLst>
          </p:cNvPr>
          <p:cNvPicPr>
            <a:picLocks noChangeAspect="1"/>
          </p:cNvPicPr>
          <p:nvPr/>
        </p:nvPicPr>
        <p:blipFill rotWithShape="1">
          <a:blip r:embed="rId2"/>
          <a:srcRect t="6218" r="37278" b="53366"/>
          <a:stretch/>
        </p:blipFill>
        <p:spPr>
          <a:xfrm>
            <a:off x="2339752" y="0"/>
            <a:ext cx="4307547" cy="863897"/>
          </a:xfrm>
          <a:prstGeom prst="rect">
            <a:avLst/>
          </a:prstGeom>
        </p:spPr>
      </p:pic>
      <p:pic>
        <p:nvPicPr>
          <p:cNvPr id="15" name="Picture 14">
            <a:extLst>
              <a:ext uri="{FF2B5EF4-FFF2-40B4-BE49-F238E27FC236}">
                <a16:creationId xmlns:a16="http://schemas.microsoft.com/office/drawing/2014/main" id="{979F3137-B64F-49E7-9786-0985C38E4F3D}"/>
              </a:ext>
            </a:extLst>
          </p:cNvPr>
          <p:cNvPicPr>
            <a:picLocks noChangeAspect="1"/>
          </p:cNvPicPr>
          <p:nvPr/>
        </p:nvPicPr>
        <p:blipFill rotWithShape="1">
          <a:blip r:embed="rId3"/>
          <a:srcRect t="1" b="-99"/>
          <a:stretch/>
        </p:blipFill>
        <p:spPr>
          <a:xfrm>
            <a:off x="391889" y="915566"/>
            <a:ext cx="8360222" cy="3816623"/>
          </a:xfrm>
          <a:prstGeom prst="rect">
            <a:avLst/>
          </a:prstGeom>
        </p:spPr>
      </p:pic>
    </p:spTree>
    <p:extLst>
      <p:ext uri="{BB962C8B-B14F-4D97-AF65-F5344CB8AC3E}">
        <p14:creationId xmlns:p14="http://schemas.microsoft.com/office/powerpoint/2010/main" val="42099207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re 3">
            <a:extLst>
              <a:ext uri="{FF2B5EF4-FFF2-40B4-BE49-F238E27FC236}">
                <a16:creationId xmlns:a16="http://schemas.microsoft.com/office/drawing/2014/main" id="{447694A1-2D71-4450-A8D7-97FFB71F536A}"/>
              </a:ext>
            </a:extLst>
          </p:cNvPr>
          <p:cNvSpPr>
            <a:spLocks noGrp="1"/>
          </p:cNvSpPr>
          <p:nvPr>
            <p:ph type="title"/>
          </p:nvPr>
        </p:nvSpPr>
        <p:spPr>
          <a:xfrm>
            <a:off x="395636" y="543951"/>
            <a:ext cx="3960340" cy="602456"/>
          </a:xfrm>
          <a:ln w="28575">
            <a:solidFill>
              <a:srgbClr val="DF4B20"/>
            </a:solidFill>
          </a:ln>
          <a:effectLst>
            <a:outerShdw blurRad="50800" dist="38100" dir="2700000" algn="tl" rotWithShape="0">
              <a:prstClr val="black">
                <a:alpha val="40000"/>
              </a:prstClr>
            </a:outerShdw>
          </a:effectLst>
        </p:spPr>
        <p:txBody>
          <a:bodyPr/>
          <a:lstStyle/>
          <a:p>
            <a:pPr>
              <a:defRPr/>
            </a:pPr>
            <a:r>
              <a:rPr lang="en-CA" sz="4000" dirty="0"/>
              <a:t>CONNECT WITH US</a:t>
            </a:r>
          </a:p>
        </p:txBody>
      </p:sp>
      <p:pic>
        <p:nvPicPr>
          <p:cNvPr id="27" name="Picture 26">
            <a:extLst>
              <a:ext uri="{FF2B5EF4-FFF2-40B4-BE49-F238E27FC236}">
                <a16:creationId xmlns:a16="http://schemas.microsoft.com/office/drawing/2014/main" id="{D2C20FD3-1413-4F3D-A9F6-690EE22A0E8C}"/>
              </a:ext>
            </a:extLst>
          </p:cNvPr>
          <p:cNvPicPr>
            <a:picLocks noChangeAspect="1"/>
          </p:cNvPicPr>
          <p:nvPr/>
        </p:nvPicPr>
        <p:blipFill>
          <a:blip r:embed="rId3" cstate="print">
            <a:duotone>
              <a:schemeClr val="bg2">
                <a:shade val="45000"/>
                <a:satMod val="135000"/>
              </a:schemeClr>
              <a:prstClr val="white"/>
            </a:duotone>
          </a:blip>
          <a:stretch>
            <a:fillRect/>
          </a:stretch>
        </p:blipFill>
        <p:spPr>
          <a:xfrm>
            <a:off x="1616896" y="2470807"/>
            <a:ext cx="304798" cy="203075"/>
          </a:xfrm>
          <a:prstGeom prst="rect">
            <a:avLst/>
          </a:prstGeom>
        </p:spPr>
      </p:pic>
      <p:pic>
        <p:nvPicPr>
          <p:cNvPr id="28" name="Picture 27">
            <a:extLst>
              <a:ext uri="{FF2B5EF4-FFF2-40B4-BE49-F238E27FC236}">
                <a16:creationId xmlns:a16="http://schemas.microsoft.com/office/drawing/2014/main" id="{BED98B4E-DCED-43EB-9E97-E068470901C4}"/>
              </a:ext>
            </a:extLst>
          </p:cNvPr>
          <p:cNvPicPr>
            <a:picLocks noChangeAspect="1"/>
          </p:cNvPicPr>
          <p:nvPr/>
        </p:nvPicPr>
        <p:blipFill>
          <a:blip r:embed="rId4">
            <a:duotone>
              <a:schemeClr val="bg2">
                <a:shade val="45000"/>
                <a:satMod val="135000"/>
              </a:schemeClr>
              <a:prstClr val="white"/>
            </a:duotone>
          </a:blip>
          <a:stretch>
            <a:fillRect/>
          </a:stretch>
        </p:blipFill>
        <p:spPr>
          <a:xfrm>
            <a:off x="1331640" y="1798302"/>
            <a:ext cx="304799" cy="197478"/>
          </a:xfrm>
          <a:prstGeom prst="rect">
            <a:avLst/>
          </a:prstGeom>
        </p:spPr>
      </p:pic>
      <p:pic>
        <p:nvPicPr>
          <p:cNvPr id="29" name="Picture 28">
            <a:extLst>
              <a:ext uri="{FF2B5EF4-FFF2-40B4-BE49-F238E27FC236}">
                <a16:creationId xmlns:a16="http://schemas.microsoft.com/office/drawing/2014/main" id="{DA159777-97C8-4C2B-B884-23720DFDEE83}"/>
              </a:ext>
            </a:extLst>
          </p:cNvPr>
          <p:cNvPicPr>
            <a:picLocks noChangeAspect="1"/>
          </p:cNvPicPr>
          <p:nvPr/>
        </p:nvPicPr>
        <p:blipFill>
          <a:blip r:embed="rId5" cstate="print">
            <a:duotone>
              <a:schemeClr val="bg2">
                <a:shade val="45000"/>
                <a:satMod val="135000"/>
              </a:schemeClr>
              <a:prstClr val="white"/>
            </a:duotone>
          </a:blip>
          <a:stretch>
            <a:fillRect/>
          </a:stretch>
        </p:blipFill>
        <p:spPr>
          <a:xfrm>
            <a:off x="1616896" y="2103798"/>
            <a:ext cx="288685" cy="237374"/>
          </a:xfrm>
          <a:prstGeom prst="rect">
            <a:avLst/>
          </a:prstGeom>
        </p:spPr>
      </p:pic>
      <p:sp>
        <p:nvSpPr>
          <p:cNvPr id="30" name="TextBox 2">
            <a:extLst>
              <a:ext uri="{FF2B5EF4-FFF2-40B4-BE49-F238E27FC236}">
                <a16:creationId xmlns:a16="http://schemas.microsoft.com/office/drawing/2014/main" id="{8A138AF0-60CB-4134-B476-E96D1BC00F0A}"/>
              </a:ext>
            </a:extLst>
          </p:cNvPr>
          <p:cNvSpPr txBox="1">
            <a:spLocks noChangeArrowheads="1"/>
          </p:cNvSpPr>
          <p:nvPr/>
        </p:nvSpPr>
        <p:spPr bwMode="auto">
          <a:xfrm>
            <a:off x="1628902" y="1692573"/>
            <a:ext cx="41755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spcBef>
                <a:spcPct val="20000"/>
              </a:spcBef>
              <a:buClr>
                <a:srgbClr val="DE4B20"/>
              </a:buClr>
              <a:buFont typeface="Wingdings" panose="05000000000000000000" pitchFamily="2" charset="2"/>
              <a:buChar char=""/>
              <a:defRPr sz="24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1pPr>
            <a:lvl2pPr marL="742950" indent="-285750" defTabSz="1217613">
              <a:spcBef>
                <a:spcPct val="20000"/>
              </a:spcBef>
              <a:buClr>
                <a:srgbClr val="4891BC"/>
              </a:buClr>
              <a:buFont typeface="Arial" panose="020B0604020202020204" pitchFamily="34" charset="0"/>
              <a:buChar char="●"/>
              <a:defRPr sz="20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2pPr>
            <a:lvl3pPr marL="1143000" indent="-228600" defTabSz="1217613">
              <a:spcBef>
                <a:spcPct val="20000"/>
              </a:spcBef>
              <a:buFont typeface="Arial" panose="020B0604020202020204" pitchFamily="34" charset="0"/>
              <a:buChar char="•"/>
              <a:defRPr sz="16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3pPr>
            <a:lvl4pPr marL="1600200" indent="-228600" defTabSz="1217613">
              <a:spcBef>
                <a:spcPct val="20000"/>
              </a:spcBef>
              <a:buFont typeface="Arial" panose="020B0604020202020204" pitchFamily="34" charset="0"/>
              <a:buChar char="–"/>
              <a:defRPr sz="14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4pPr>
            <a:lvl5pPr marL="2057400" indent="-228600" defTabSz="1217613">
              <a:spcBef>
                <a:spcPct val="20000"/>
              </a:spcBef>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5pPr>
            <a:lvl6pPr marL="2514600" indent="-228600" defTabSz="1217613"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6pPr>
            <a:lvl7pPr marL="2971800" indent="-228600" defTabSz="1217613"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7pPr>
            <a:lvl8pPr marL="3429000" indent="-228600" defTabSz="1217613"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8pPr>
            <a:lvl9pPr marL="3886200" indent="-228600" defTabSz="1217613"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9pPr>
          </a:lstStyle>
          <a:p>
            <a:pPr>
              <a:spcBef>
                <a:spcPct val="0"/>
              </a:spcBef>
              <a:buClrTx/>
              <a:buFontTx/>
              <a:buNone/>
            </a:pPr>
            <a:r>
              <a:rPr lang="en-CA" altLang="en-US" sz="1800" dirty="0">
                <a:solidFill>
                  <a:srgbClr val="FFFFFF"/>
                </a:solidFill>
                <a:cs typeface="Arial" panose="020B0604020202020204" pitchFamily="34" charset="0"/>
              </a:rPr>
              <a:t>contact@cyber.gc.ca</a:t>
            </a:r>
          </a:p>
        </p:txBody>
      </p:sp>
      <p:sp>
        <p:nvSpPr>
          <p:cNvPr id="31" name="TextBox 8">
            <a:extLst>
              <a:ext uri="{FF2B5EF4-FFF2-40B4-BE49-F238E27FC236}">
                <a16:creationId xmlns:a16="http://schemas.microsoft.com/office/drawing/2014/main" id="{6AFDA123-C500-4663-9A51-27D5210CDB45}"/>
              </a:ext>
            </a:extLst>
          </p:cNvPr>
          <p:cNvSpPr txBox="1">
            <a:spLocks noChangeArrowheads="1"/>
          </p:cNvSpPr>
          <p:nvPr/>
        </p:nvSpPr>
        <p:spPr bwMode="auto">
          <a:xfrm>
            <a:off x="1888518" y="2039044"/>
            <a:ext cx="41767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spcBef>
                <a:spcPct val="20000"/>
              </a:spcBef>
              <a:buClr>
                <a:srgbClr val="DE4B20"/>
              </a:buClr>
              <a:buFont typeface="Wingdings" panose="05000000000000000000" pitchFamily="2" charset="2"/>
              <a:buChar char=""/>
              <a:defRPr sz="24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1pPr>
            <a:lvl2pPr marL="742950" indent="-285750" defTabSz="1217613">
              <a:spcBef>
                <a:spcPct val="20000"/>
              </a:spcBef>
              <a:buClr>
                <a:srgbClr val="4891BC"/>
              </a:buClr>
              <a:buFont typeface="Arial" panose="020B0604020202020204" pitchFamily="34" charset="0"/>
              <a:buChar char="●"/>
              <a:defRPr sz="20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2pPr>
            <a:lvl3pPr marL="1143000" indent="-228600" defTabSz="1217613">
              <a:spcBef>
                <a:spcPct val="20000"/>
              </a:spcBef>
              <a:buFont typeface="Arial" panose="020B0604020202020204" pitchFamily="34" charset="0"/>
              <a:buChar char="•"/>
              <a:defRPr sz="16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3pPr>
            <a:lvl4pPr marL="1600200" indent="-228600" defTabSz="1217613">
              <a:spcBef>
                <a:spcPct val="20000"/>
              </a:spcBef>
              <a:buFont typeface="Arial" panose="020B0604020202020204" pitchFamily="34" charset="0"/>
              <a:buChar char="–"/>
              <a:defRPr sz="14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4pPr>
            <a:lvl5pPr marL="2057400" indent="-228600" defTabSz="1217613">
              <a:spcBef>
                <a:spcPct val="20000"/>
              </a:spcBef>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5pPr>
            <a:lvl6pPr marL="2514600" indent="-228600" defTabSz="1217613"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6pPr>
            <a:lvl7pPr marL="2971800" indent="-228600" defTabSz="1217613"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7pPr>
            <a:lvl8pPr marL="3429000" indent="-228600" defTabSz="1217613"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8pPr>
            <a:lvl9pPr marL="3886200" indent="-228600" defTabSz="1217613"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9pPr>
          </a:lstStyle>
          <a:p>
            <a:pPr>
              <a:spcBef>
                <a:spcPct val="0"/>
              </a:spcBef>
              <a:buClrTx/>
              <a:buFontTx/>
              <a:buNone/>
            </a:pPr>
            <a:r>
              <a:rPr lang="en-CA" altLang="en-US" sz="1800" dirty="0">
                <a:solidFill>
                  <a:srgbClr val="FFFFFF"/>
                </a:solidFill>
                <a:cs typeface="Arial" panose="020B0604020202020204" pitchFamily="34" charset="0"/>
              </a:rPr>
              <a:t>www.cyber.gc.ca</a:t>
            </a:r>
          </a:p>
        </p:txBody>
      </p:sp>
      <p:sp>
        <p:nvSpPr>
          <p:cNvPr id="32" name="TextBox 9">
            <a:extLst>
              <a:ext uri="{FF2B5EF4-FFF2-40B4-BE49-F238E27FC236}">
                <a16:creationId xmlns:a16="http://schemas.microsoft.com/office/drawing/2014/main" id="{AC87456D-AD33-4840-B48F-EDBA4E849149}"/>
              </a:ext>
            </a:extLst>
          </p:cNvPr>
          <p:cNvSpPr txBox="1">
            <a:spLocks noChangeArrowheads="1"/>
          </p:cNvSpPr>
          <p:nvPr/>
        </p:nvSpPr>
        <p:spPr bwMode="auto">
          <a:xfrm>
            <a:off x="1890345" y="2384326"/>
            <a:ext cx="41755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spcBef>
                <a:spcPct val="20000"/>
              </a:spcBef>
              <a:buClr>
                <a:srgbClr val="DE4B20"/>
              </a:buClr>
              <a:buFont typeface="Wingdings" panose="05000000000000000000" pitchFamily="2" charset="2"/>
              <a:buChar char=""/>
              <a:defRPr sz="24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1pPr>
            <a:lvl2pPr marL="742950" indent="-285750" defTabSz="1217613">
              <a:spcBef>
                <a:spcPct val="20000"/>
              </a:spcBef>
              <a:buClr>
                <a:srgbClr val="4891BC"/>
              </a:buClr>
              <a:buFont typeface="Arial" panose="020B0604020202020204" pitchFamily="34" charset="0"/>
              <a:buChar char="●"/>
              <a:defRPr sz="20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2pPr>
            <a:lvl3pPr marL="1143000" indent="-228600" defTabSz="1217613">
              <a:spcBef>
                <a:spcPct val="20000"/>
              </a:spcBef>
              <a:buFont typeface="Arial" panose="020B0604020202020204" pitchFamily="34" charset="0"/>
              <a:buChar char="•"/>
              <a:defRPr sz="16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3pPr>
            <a:lvl4pPr marL="1600200" indent="-228600" defTabSz="1217613">
              <a:spcBef>
                <a:spcPct val="20000"/>
              </a:spcBef>
              <a:buFont typeface="Arial" panose="020B0604020202020204" pitchFamily="34" charset="0"/>
              <a:buChar char="–"/>
              <a:defRPr sz="14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4pPr>
            <a:lvl5pPr marL="2057400" indent="-228600" defTabSz="1217613">
              <a:spcBef>
                <a:spcPct val="20000"/>
              </a:spcBef>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5pPr>
            <a:lvl6pPr marL="2514600" indent="-228600" defTabSz="1217613"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6pPr>
            <a:lvl7pPr marL="2971800" indent="-228600" defTabSz="1217613"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7pPr>
            <a:lvl8pPr marL="3429000" indent="-228600" defTabSz="1217613"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8pPr>
            <a:lvl9pPr marL="3886200" indent="-228600" defTabSz="1217613"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9pPr>
          </a:lstStyle>
          <a:p>
            <a:pPr>
              <a:spcBef>
                <a:spcPct val="0"/>
              </a:spcBef>
              <a:buClrTx/>
              <a:buFontTx/>
              <a:buNone/>
            </a:pPr>
            <a:r>
              <a:rPr lang="en-CA" altLang="en-US" sz="1800" dirty="0">
                <a:solidFill>
                  <a:srgbClr val="FFFFFF"/>
                </a:solidFill>
                <a:cs typeface="Arial" panose="020B0604020202020204" pitchFamily="34" charset="0"/>
              </a:rPr>
              <a:t>@cybercentre_ca</a:t>
            </a:r>
          </a:p>
        </p:txBody>
      </p:sp>
      <p:sp>
        <p:nvSpPr>
          <p:cNvPr id="33" name="TextBox 10">
            <a:extLst>
              <a:ext uri="{FF2B5EF4-FFF2-40B4-BE49-F238E27FC236}">
                <a16:creationId xmlns:a16="http://schemas.microsoft.com/office/drawing/2014/main" id="{E443F215-7E97-4273-84EA-AE70742922B8}"/>
              </a:ext>
            </a:extLst>
          </p:cNvPr>
          <p:cNvSpPr txBox="1">
            <a:spLocks noChangeArrowheads="1"/>
          </p:cNvSpPr>
          <p:nvPr/>
        </p:nvSpPr>
        <p:spPr bwMode="auto">
          <a:xfrm>
            <a:off x="2177582" y="1347292"/>
            <a:ext cx="415170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spcBef>
                <a:spcPct val="20000"/>
              </a:spcBef>
              <a:buClr>
                <a:srgbClr val="DE4B20"/>
              </a:buClr>
              <a:buFont typeface="Wingdings" panose="05000000000000000000" pitchFamily="2" charset="2"/>
              <a:buChar char=""/>
              <a:defRPr sz="24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1pPr>
            <a:lvl2pPr marL="742950" indent="-285750" defTabSz="1217613">
              <a:spcBef>
                <a:spcPct val="20000"/>
              </a:spcBef>
              <a:buClr>
                <a:srgbClr val="4891BC"/>
              </a:buClr>
              <a:buFont typeface="Arial" panose="020B0604020202020204" pitchFamily="34" charset="0"/>
              <a:buChar char="●"/>
              <a:defRPr sz="20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2pPr>
            <a:lvl3pPr marL="1143000" indent="-228600" defTabSz="1217613">
              <a:spcBef>
                <a:spcPct val="20000"/>
              </a:spcBef>
              <a:buFont typeface="Arial" panose="020B0604020202020204" pitchFamily="34" charset="0"/>
              <a:buChar char="•"/>
              <a:defRPr sz="16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3pPr>
            <a:lvl4pPr marL="1600200" indent="-228600" defTabSz="1217613">
              <a:spcBef>
                <a:spcPct val="20000"/>
              </a:spcBef>
              <a:buFont typeface="Arial" panose="020B0604020202020204" pitchFamily="34" charset="0"/>
              <a:buChar char="–"/>
              <a:defRPr sz="14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4pPr>
            <a:lvl5pPr marL="2057400" indent="-228600" defTabSz="1217613">
              <a:spcBef>
                <a:spcPct val="20000"/>
              </a:spcBef>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5pPr>
            <a:lvl6pPr marL="2514600" indent="-228600" defTabSz="1217613"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6pPr>
            <a:lvl7pPr marL="2971800" indent="-228600" defTabSz="1217613"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7pPr>
            <a:lvl8pPr marL="3429000" indent="-228600" defTabSz="1217613"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8pPr>
            <a:lvl9pPr marL="3886200" indent="-228600" defTabSz="1217613"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9pPr>
          </a:lstStyle>
          <a:p>
            <a:pPr>
              <a:spcBef>
                <a:spcPct val="0"/>
              </a:spcBef>
              <a:buClrTx/>
              <a:buFontTx/>
              <a:buNone/>
            </a:pPr>
            <a:r>
              <a:rPr lang="en-CA" altLang="en-US" sz="1800" dirty="0">
                <a:solidFill>
                  <a:srgbClr val="FFFFFF"/>
                </a:solidFill>
                <a:cs typeface="Arial" panose="020B0604020202020204" pitchFamily="34" charset="0"/>
              </a:rPr>
              <a:t>@cse_cst</a:t>
            </a:r>
          </a:p>
        </p:txBody>
      </p:sp>
      <p:pic>
        <p:nvPicPr>
          <p:cNvPr id="34" name="Picture 16">
            <a:extLst>
              <a:ext uri="{FF2B5EF4-FFF2-40B4-BE49-F238E27FC236}">
                <a16:creationId xmlns:a16="http://schemas.microsoft.com/office/drawing/2014/main" id="{98E221D7-77A5-4FDF-8910-1C7388936192}"/>
              </a:ext>
            </a:extLst>
          </p:cNvPr>
          <p:cNvPicPr>
            <a:picLocks noChangeAspect="1" noChangeArrowheads="1"/>
          </p:cNvPicPr>
          <p:nvPr/>
        </p:nvPicPr>
        <p:blipFill>
          <a:blip r:embed="rId6" cstate="print">
            <a:lum bright="70000" contrast="-70000"/>
            <a:extLst>
              <a:ext uri="{28A0092B-C50C-407E-A947-70E740481C1C}">
                <a14:useLocalDpi xmlns:a14="http://schemas.microsoft.com/office/drawing/2010/main" val="0"/>
              </a:ext>
            </a:extLst>
          </a:blip>
          <a:srcRect/>
          <a:stretch>
            <a:fillRect/>
          </a:stretch>
        </p:blipFill>
        <p:spPr bwMode="auto">
          <a:xfrm>
            <a:off x="1904928" y="1409204"/>
            <a:ext cx="302419" cy="30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8">
            <a:extLst>
              <a:ext uri="{FF2B5EF4-FFF2-40B4-BE49-F238E27FC236}">
                <a16:creationId xmlns:a16="http://schemas.microsoft.com/office/drawing/2014/main" id="{2402488B-B2A4-4457-9FEE-B527D0A27881}"/>
              </a:ext>
            </a:extLst>
          </p:cNvPr>
          <p:cNvSpPr txBox="1">
            <a:spLocks noChangeArrowheads="1"/>
          </p:cNvSpPr>
          <p:nvPr/>
        </p:nvSpPr>
        <p:spPr bwMode="auto">
          <a:xfrm>
            <a:off x="4950967" y="1227405"/>
            <a:ext cx="437435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spcBef>
                <a:spcPct val="20000"/>
              </a:spcBef>
              <a:buClr>
                <a:srgbClr val="DE4B20"/>
              </a:buClr>
              <a:buFont typeface="Wingdings" panose="05000000000000000000" pitchFamily="2" charset="2"/>
              <a:buChar char=""/>
              <a:defRPr sz="24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1pPr>
            <a:lvl2pPr marL="742950" indent="-285750" defTabSz="1217613">
              <a:spcBef>
                <a:spcPct val="20000"/>
              </a:spcBef>
              <a:buClr>
                <a:srgbClr val="4891BC"/>
              </a:buClr>
              <a:buFont typeface="Arial" panose="020B0604020202020204" pitchFamily="34" charset="0"/>
              <a:buChar char="●"/>
              <a:defRPr sz="20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2pPr>
            <a:lvl3pPr marL="1143000" indent="-228600" defTabSz="1217613">
              <a:spcBef>
                <a:spcPct val="20000"/>
              </a:spcBef>
              <a:buFont typeface="Arial" panose="020B0604020202020204" pitchFamily="34" charset="0"/>
              <a:buChar char="•"/>
              <a:defRPr sz="16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3pPr>
            <a:lvl4pPr marL="1600200" indent="-228600" defTabSz="1217613">
              <a:spcBef>
                <a:spcPct val="20000"/>
              </a:spcBef>
              <a:buFont typeface="Arial" panose="020B0604020202020204" pitchFamily="34" charset="0"/>
              <a:buChar char="–"/>
              <a:defRPr sz="14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4pPr>
            <a:lvl5pPr marL="2057400" indent="-228600" defTabSz="1217613">
              <a:spcBef>
                <a:spcPct val="20000"/>
              </a:spcBef>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5pPr>
            <a:lvl6pPr marL="2514600" indent="-228600" defTabSz="1217613"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6pPr>
            <a:lvl7pPr marL="2971800" indent="-228600" defTabSz="1217613"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7pPr>
            <a:lvl8pPr marL="3429000" indent="-228600" defTabSz="1217613"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8pPr>
            <a:lvl9pPr marL="3886200" indent="-228600" defTabSz="1217613"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9pPr>
          </a:lstStyle>
          <a:p>
            <a:pPr>
              <a:spcBef>
                <a:spcPct val="0"/>
              </a:spcBef>
              <a:buClrTx/>
              <a:buFontTx/>
              <a:buNone/>
            </a:pPr>
            <a:r>
              <a:rPr lang="en-CA" altLang="en-US" sz="1800" dirty="0">
                <a:solidFill>
                  <a:srgbClr val="FFFFFF"/>
                </a:solidFill>
                <a:cs typeface="Arial" panose="020B0604020202020204" pitchFamily="34" charset="0"/>
              </a:rPr>
              <a:t>To report fraud:</a:t>
            </a:r>
          </a:p>
          <a:p>
            <a:pPr>
              <a:spcBef>
                <a:spcPct val="0"/>
              </a:spcBef>
              <a:buClrTx/>
              <a:buFontTx/>
              <a:buNone/>
            </a:pPr>
            <a:r>
              <a:rPr lang="en-CA" altLang="en-US" sz="1800" dirty="0">
                <a:solidFill>
                  <a:srgbClr val="DF4B20"/>
                </a:solidFill>
                <a:cs typeface="Arial" panose="020B0604020202020204" pitchFamily="34" charset="0"/>
              </a:rPr>
              <a:t>Canadian Anti-Fraud Centre</a:t>
            </a:r>
          </a:p>
          <a:p>
            <a:pPr>
              <a:spcBef>
                <a:spcPct val="0"/>
              </a:spcBef>
              <a:buClrTx/>
              <a:buFontTx/>
              <a:buNone/>
            </a:pPr>
            <a:r>
              <a:rPr lang="en-CA" altLang="en-US" sz="1800" dirty="0">
                <a:solidFill>
                  <a:srgbClr val="FFFFFF"/>
                </a:solidFill>
                <a:cs typeface="Arial" panose="020B0604020202020204" pitchFamily="34" charset="0"/>
              </a:rPr>
              <a:t>1-888-495-8501</a:t>
            </a:r>
          </a:p>
          <a:p>
            <a:pPr>
              <a:spcBef>
                <a:spcPct val="0"/>
              </a:spcBef>
              <a:buClrTx/>
              <a:buFontTx/>
              <a:buNone/>
            </a:pPr>
            <a:r>
              <a:rPr lang="en-CA" altLang="en-US" sz="1800" dirty="0">
                <a:solidFill>
                  <a:schemeClr val="bg1"/>
                </a:solidFill>
                <a:cs typeface="Arial" panose="020B0604020202020204" pitchFamily="34" charset="0"/>
                <a:hlinkClick r:id="rId7">
                  <a:extLst>
                    <a:ext uri="{A12FA001-AC4F-418D-AE19-62706E023703}">
                      <ahyp:hlinkClr xmlns:ahyp="http://schemas.microsoft.com/office/drawing/2018/hyperlinkcolor" val="tx"/>
                    </a:ext>
                  </a:extLst>
                </a:hlinkClick>
              </a:rPr>
              <a:t>www.antifraudcentre-centreantifraude.ca</a:t>
            </a:r>
            <a:endParaRPr lang="en-CA" altLang="en-US" sz="1800" dirty="0">
              <a:solidFill>
                <a:schemeClr val="bg1"/>
              </a:solidFill>
              <a:cs typeface="Arial" panose="020B0604020202020204" pitchFamily="34" charset="0"/>
            </a:endParaRPr>
          </a:p>
        </p:txBody>
      </p:sp>
      <p:sp>
        <p:nvSpPr>
          <p:cNvPr id="36" name="TextBox 9">
            <a:extLst>
              <a:ext uri="{FF2B5EF4-FFF2-40B4-BE49-F238E27FC236}">
                <a16:creationId xmlns:a16="http://schemas.microsoft.com/office/drawing/2014/main" id="{2228C684-DE4C-4491-BE88-DB896BA4FA11}"/>
              </a:ext>
            </a:extLst>
          </p:cNvPr>
          <p:cNvSpPr txBox="1">
            <a:spLocks noChangeArrowheads="1"/>
          </p:cNvSpPr>
          <p:nvPr/>
        </p:nvSpPr>
        <p:spPr bwMode="auto">
          <a:xfrm>
            <a:off x="4950967" y="2715766"/>
            <a:ext cx="345638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spcBef>
                <a:spcPct val="20000"/>
              </a:spcBef>
              <a:buClr>
                <a:srgbClr val="DE4B20"/>
              </a:buClr>
              <a:buFont typeface="Wingdings" panose="05000000000000000000" pitchFamily="2" charset="2"/>
              <a:buChar char=""/>
              <a:defRPr sz="24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1pPr>
            <a:lvl2pPr marL="742950" indent="-285750" defTabSz="1217613">
              <a:spcBef>
                <a:spcPct val="20000"/>
              </a:spcBef>
              <a:buClr>
                <a:srgbClr val="4891BC"/>
              </a:buClr>
              <a:buFont typeface="Arial" panose="020B0604020202020204" pitchFamily="34" charset="0"/>
              <a:buChar char="●"/>
              <a:defRPr sz="20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2pPr>
            <a:lvl3pPr marL="1143000" indent="-228600" defTabSz="1217613">
              <a:spcBef>
                <a:spcPct val="20000"/>
              </a:spcBef>
              <a:buFont typeface="Arial" panose="020B0604020202020204" pitchFamily="34" charset="0"/>
              <a:buChar char="•"/>
              <a:defRPr sz="16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3pPr>
            <a:lvl4pPr marL="1600200" indent="-228600" defTabSz="1217613">
              <a:spcBef>
                <a:spcPct val="20000"/>
              </a:spcBef>
              <a:buFont typeface="Arial" panose="020B0604020202020204" pitchFamily="34" charset="0"/>
              <a:buChar char="–"/>
              <a:defRPr sz="14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4pPr>
            <a:lvl5pPr marL="2057400" indent="-228600" defTabSz="1217613">
              <a:spcBef>
                <a:spcPct val="20000"/>
              </a:spcBef>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5pPr>
            <a:lvl6pPr marL="2514600" indent="-228600" defTabSz="1217613"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6pPr>
            <a:lvl7pPr marL="2971800" indent="-228600" defTabSz="1217613"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7pPr>
            <a:lvl8pPr marL="3429000" indent="-228600" defTabSz="1217613"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8pPr>
            <a:lvl9pPr marL="3886200" indent="-228600" defTabSz="1217613"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9pPr>
          </a:lstStyle>
          <a:p>
            <a:pPr>
              <a:spcBef>
                <a:spcPct val="0"/>
              </a:spcBef>
              <a:buClrTx/>
              <a:buFontTx/>
              <a:buNone/>
            </a:pPr>
            <a:r>
              <a:rPr lang="en-CA" altLang="en-US" sz="1800" dirty="0">
                <a:solidFill>
                  <a:srgbClr val="FFFFFF"/>
                </a:solidFill>
                <a:cs typeface="Arial" panose="020B0604020202020204" pitchFamily="34" charset="0"/>
              </a:rPr>
              <a:t>To report a cybercrime:</a:t>
            </a:r>
          </a:p>
          <a:p>
            <a:pPr>
              <a:spcBef>
                <a:spcPct val="0"/>
              </a:spcBef>
              <a:buClrTx/>
              <a:buFontTx/>
              <a:buNone/>
            </a:pPr>
            <a:r>
              <a:rPr lang="en-CA" altLang="en-US" sz="1800" dirty="0">
                <a:solidFill>
                  <a:srgbClr val="DF4B20"/>
                </a:solidFill>
                <a:cs typeface="Arial" panose="020B0604020202020204" pitchFamily="34" charset="0"/>
              </a:rPr>
              <a:t>Local police or </a:t>
            </a:r>
          </a:p>
          <a:p>
            <a:pPr>
              <a:spcBef>
                <a:spcPct val="0"/>
              </a:spcBef>
              <a:buClrTx/>
              <a:buFontTx/>
              <a:buNone/>
            </a:pPr>
            <a:r>
              <a:rPr lang="en-CA" altLang="en-US" sz="1800" dirty="0">
                <a:solidFill>
                  <a:srgbClr val="DF4B20"/>
                </a:solidFill>
                <a:cs typeface="Arial" panose="020B0604020202020204" pitchFamily="34" charset="0"/>
              </a:rPr>
              <a:t>Royal Canadian Mounted Police</a:t>
            </a:r>
          </a:p>
          <a:p>
            <a:pPr>
              <a:spcBef>
                <a:spcPct val="0"/>
              </a:spcBef>
              <a:buClrTx/>
              <a:buFontTx/>
              <a:buNone/>
            </a:pPr>
            <a:r>
              <a:rPr lang="en-CA" altLang="en-US" sz="1800" dirty="0">
                <a:solidFill>
                  <a:schemeClr val="bg1"/>
                </a:solidFill>
                <a:cs typeface="Arial" panose="020B0604020202020204" pitchFamily="34" charset="0"/>
                <a:hlinkClick r:id="rId8">
                  <a:extLst>
                    <a:ext uri="{A12FA001-AC4F-418D-AE19-62706E023703}">
                      <ahyp:hlinkClr xmlns:ahyp="http://schemas.microsoft.com/office/drawing/2018/hyperlinkcolor" val="tx"/>
                    </a:ext>
                  </a:extLst>
                </a:hlinkClick>
              </a:rPr>
              <a:t>www.rcmp-grc.gc.ca</a:t>
            </a:r>
            <a:endParaRPr lang="en-CA" altLang="en-US" sz="1800" dirty="0">
              <a:solidFill>
                <a:schemeClr val="bg1"/>
              </a:solidFill>
              <a:cs typeface="Arial" panose="020B0604020202020204" pitchFamily="34" charset="0"/>
            </a:endParaRPr>
          </a:p>
        </p:txBody>
      </p:sp>
      <p:sp>
        <p:nvSpPr>
          <p:cNvPr id="38" name="TextBox 8">
            <a:extLst>
              <a:ext uri="{FF2B5EF4-FFF2-40B4-BE49-F238E27FC236}">
                <a16:creationId xmlns:a16="http://schemas.microsoft.com/office/drawing/2014/main" id="{D9321BF7-C130-47A8-9CB5-8FF6A2D500C3}"/>
              </a:ext>
            </a:extLst>
          </p:cNvPr>
          <p:cNvSpPr txBox="1">
            <a:spLocks noChangeArrowheads="1"/>
          </p:cNvSpPr>
          <p:nvPr/>
        </p:nvSpPr>
        <p:spPr bwMode="auto">
          <a:xfrm>
            <a:off x="395536" y="3098940"/>
            <a:ext cx="4374356"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spcBef>
                <a:spcPct val="20000"/>
              </a:spcBef>
              <a:buClr>
                <a:srgbClr val="DE4B20"/>
              </a:buClr>
              <a:buFont typeface="Wingdings" panose="05000000000000000000" pitchFamily="2" charset="2"/>
              <a:buChar char=""/>
              <a:defRPr sz="24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1pPr>
            <a:lvl2pPr marL="742950" indent="-285750" defTabSz="1217613">
              <a:spcBef>
                <a:spcPct val="20000"/>
              </a:spcBef>
              <a:buClr>
                <a:srgbClr val="4891BC"/>
              </a:buClr>
              <a:buFont typeface="Arial" panose="020B0604020202020204" pitchFamily="34" charset="0"/>
              <a:buChar char="●"/>
              <a:defRPr sz="20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2pPr>
            <a:lvl3pPr marL="1143000" indent="-228600" defTabSz="1217613">
              <a:spcBef>
                <a:spcPct val="20000"/>
              </a:spcBef>
              <a:buFont typeface="Arial" panose="020B0604020202020204" pitchFamily="34" charset="0"/>
              <a:buChar char="•"/>
              <a:defRPr sz="16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3pPr>
            <a:lvl4pPr marL="1600200" indent="-228600" defTabSz="1217613">
              <a:spcBef>
                <a:spcPct val="20000"/>
              </a:spcBef>
              <a:buFont typeface="Arial" panose="020B0604020202020204" pitchFamily="34" charset="0"/>
              <a:buChar char="–"/>
              <a:defRPr sz="14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4pPr>
            <a:lvl5pPr marL="2057400" indent="-228600" defTabSz="1217613">
              <a:spcBef>
                <a:spcPct val="20000"/>
              </a:spcBef>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5pPr>
            <a:lvl6pPr marL="2514600" indent="-228600" defTabSz="1217613"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6pPr>
            <a:lvl7pPr marL="2971800" indent="-228600" defTabSz="1217613"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7pPr>
            <a:lvl8pPr marL="3429000" indent="-228600" defTabSz="1217613"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8pPr>
            <a:lvl9pPr marL="3886200" indent="-228600" defTabSz="1217613" eaLnBrk="0" fontAlgn="base" hangingPunct="0">
              <a:spcBef>
                <a:spcPct val="20000"/>
              </a:spcBef>
              <a:spcAft>
                <a:spcPct val="0"/>
              </a:spcAft>
              <a:buFont typeface="Arial" panose="020B0604020202020204" pitchFamily="34" charset="0"/>
              <a:buChar char="»"/>
              <a:defRPr sz="1200">
                <a:solidFill>
                  <a:srgbClr val="1F2A44"/>
                </a:solidFill>
                <a:latin typeface="Roboto Condensed" panose="02000000000000000000" pitchFamily="2" charset="0"/>
                <a:ea typeface="Roboto Condensed" panose="02000000000000000000" pitchFamily="2" charset="0"/>
                <a:cs typeface="Roboto Condensed" panose="02000000000000000000" pitchFamily="2" charset="0"/>
              </a:defRPr>
            </a:lvl9pPr>
          </a:lstStyle>
          <a:p>
            <a:pPr algn="ctr">
              <a:spcBef>
                <a:spcPct val="0"/>
              </a:spcBef>
              <a:buClrTx/>
              <a:buFontTx/>
              <a:buNone/>
            </a:pPr>
            <a:r>
              <a:rPr lang="en-CA" altLang="en-US" sz="1800" dirty="0">
                <a:solidFill>
                  <a:srgbClr val="FFFFFF"/>
                </a:solidFill>
                <a:cs typeface="Arial" panose="020B0604020202020204" pitchFamily="34" charset="0"/>
              </a:rPr>
              <a:t>To report a cyber incident:</a:t>
            </a:r>
          </a:p>
          <a:p>
            <a:pPr algn="ctr">
              <a:spcBef>
                <a:spcPct val="0"/>
              </a:spcBef>
              <a:buClrTx/>
              <a:buFontTx/>
              <a:buNone/>
            </a:pPr>
            <a:r>
              <a:rPr lang="en-CA" altLang="en-US" sz="1800" b="1" dirty="0">
                <a:solidFill>
                  <a:schemeClr val="accent2"/>
                </a:solidFill>
                <a:effectLst>
                  <a:outerShdw blurRad="38100" dist="38100" dir="2700000" algn="tl">
                    <a:srgbClr val="000000">
                      <a:alpha val="43137"/>
                    </a:srgbClr>
                  </a:outerShdw>
                </a:effectLst>
                <a:cs typeface="Arial" panose="020B0604020202020204" pitchFamily="34" charset="0"/>
              </a:rPr>
              <a:t>Canadian Centre for Cyber Security</a:t>
            </a:r>
          </a:p>
          <a:p>
            <a:pPr algn="ctr">
              <a:spcBef>
                <a:spcPct val="0"/>
              </a:spcBef>
              <a:buClrTx/>
              <a:buFontTx/>
              <a:buNone/>
            </a:pPr>
            <a:r>
              <a:rPr lang="en-US" altLang="en-US" sz="1800" dirty="0">
                <a:solidFill>
                  <a:srgbClr val="FFFFFF"/>
                </a:solidFill>
                <a:cs typeface="Arial" panose="020B0604020202020204" pitchFamily="34" charset="0"/>
              </a:rPr>
              <a:t>Incident Reporting Portal:</a:t>
            </a:r>
          </a:p>
          <a:p>
            <a:pPr algn="ctr">
              <a:spcBef>
                <a:spcPct val="0"/>
              </a:spcBef>
              <a:buClrTx/>
              <a:buFontTx/>
              <a:buNone/>
            </a:pPr>
            <a:r>
              <a:rPr lang="en-US" altLang="en-US" sz="1800" dirty="0">
                <a:solidFill>
                  <a:srgbClr val="FFFFFF"/>
                </a:solidFill>
                <a:cs typeface="Arial" panose="020B0604020202020204" pitchFamily="34" charset="0"/>
                <a:hlinkClick r:id="rId9"/>
              </a:rPr>
              <a:t>https://cyber.gc.ca</a:t>
            </a:r>
            <a:endParaRPr lang="en-US" altLang="en-US" sz="1800" dirty="0">
              <a:solidFill>
                <a:srgbClr val="FFFFFF"/>
              </a:solidFill>
              <a:cs typeface="Arial" panose="020B0604020202020204" pitchFamily="34" charset="0"/>
            </a:endParaRPr>
          </a:p>
          <a:p>
            <a:pPr algn="ctr">
              <a:spcBef>
                <a:spcPct val="0"/>
              </a:spcBef>
              <a:buClrTx/>
              <a:buFontTx/>
              <a:buNone/>
            </a:pPr>
            <a:r>
              <a:rPr lang="en-US" altLang="en-US" sz="1800" dirty="0">
                <a:solidFill>
                  <a:srgbClr val="FFFFFF"/>
                </a:solidFill>
                <a:cs typeface="Arial" panose="020B0604020202020204" pitchFamily="34" charset="0"/>
              </a:rPr>
              <a:t>1-833-CYBER88</a:t>
            </a:r>
          </a:p>
        </p:txBody>
      </p:sp>
    </p:spTree>
    <p:extLst>
      <p:ext uri="{BB962C8B-B14F-4D97-AF65-F5344CB8AC3E}">
        <p14:creationId xmlns:p14="http://schemas.microsoft.com/office/powerpoint/2010/main" val="29758469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1854132-B39C-4701-9066-455D956D72B7}"/>
              </a:ext>
            </a:extLst>
          </p:cNvPr>
          <p:cNvSpPr>
            <a:spLocks noGrp="1"/>
          </p:cNvSpPr>
          <p:nvPr>
            <p:ph type="title"/>
          </p:nvPr>
        </p:nvSpPr>
        <p:spPr>
          <a:xfrm>
            <a:off x="683568" y="1563638"/>
            <a:ext cx="5493784" cy="1656184"/>
          </a:xfrm>
        </p:spPr>
        <p:txBody>
          <a:bodyPr/>
          <a:lstStyle/>
          <a:p>
            <a:pPr algn="ctr"/>
            <a:r>
              <a:rPr lang="en-US" sz="4800" dirty="0">
                <a:solidFill>
                  <a:schemeClr val="accent1"/>
                </a:solidFill>
                <a:effectLst>
                  <a:outerShdw blurRad="38100" dist="38100" dir="2700000" algn="tl">
                    <a:srgbClr val="000000">
                      <a:alpha val="43137"/>
                    </a:srgbClr>
                  </a:outerShdw>
                </a:effectLst>
              </a:rPr>
              <a:t>HAPPY TO ANSWER YOUR QUESTIONS?</a:t>
            </a:r>
            <a:endParaRPr lang="en-US" sz="3600" dirty="0">
              <a:solidFill>
                <a:schemeClr val="accent1"/>
              </a:solidFill>
            </a:endParaRPr>
          </a:p>
        </p:txBody>
      </p:sp>
      <p:pic>
        <p:nvPicPr>
          <p:cNvPr id="3" name="Picture 2" descr="Logo, company name&#10;&#10;Description automatically generated">
            <a:extLst>
              <a:ext uri="{FF2B5EF4-FFF2-40B4-BE49-F238E27FC236}">
                <a16:creationId xmlns:a16="http://schemas.microsoft.com/office/drawing/2014/main" id="{92306D50-F541-4944-B50B-415C10C6CBFD}"/>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54167" b="93056" l="12292" r="30677">
                        <a14:foregroundMark x1="13125" y1="63148" x2="13125" y2="63148"/>
                        <a14:foregroundMark x1="19479" y1="56111" x2="19896" y2="55741"/>
                        <a14:foregroundMark x1="20938" y1="54259" x2="20938" y2="54259"/>
                        <a14:foregroundMark x1="12292" y1="61944" x2="12292" y2="61944"/>
                        <a14:foregroundMark x1="22344" y1="78241" x2="22344" y2="78241"/>
                        <a14:foregroundMark x1="23854" y1="77870" x2="24427" y2="77037"/>
                        <a14:foregroundMark x1="30677" y1="79352" x2="30677" y2="79352"/>
                      </a14:backgroundRemoval>
                    </a14:imgEffect>
                  </a14:imgLayer>
                </a14:imgProps>
              </a:ext>
              <a:ext uri="{28A0092B-C50C-407E-A947-70E740481C1C}">
                <a14:useLocalDpi xmlns:a14="http://schemas.microsoft.com/office/drawing/2010/main" val="0"/>
              </a:ext>
            </a:extLst>
          </a:blip>
          <a:srcRect l="11413" t="52800" r="68112" b="2401"/>
          <a:stretch/>
        </p:blipFill>
        <p:spPr>
          <a:xfrm rot="352424">
            <a:off x="6413182" y="1419622"/>
            <a:ext cx="1872208" cy="2304256"/>
          </a:xfrm>
          <a:prstGeom prst="rect">
            <a:avLst/>
          </a:prstGeom>
        </p:spPr>
      </p:pic>
    </p:spTree>
    <p:extLst>
      <p:ext uri="{BB962C8B-B14F-4D97-AF65-F5344CB8AC3E}">
        <p14:creationId xmlns:p14="http://schemas.microsoft.com/office/powerpoint/2010/main" val="2476551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24C768-6EA6-47F1-8F7F-4530E4D9D54F}"/>
              </a:ext>
            </a:extLst>
          </p:cNvPr>
          <p:cNvSpPr>
            <a:spLocks noGrp="1"/>
          </p:cNvSpPr>
          <p:nvPr>
            <p:ph type="title"/>
          </p:nvPr>
        </p:nvSpPr>
        <p:spPr>
          <a:xfrm>
            <a:off x="49816" y="2211710"/>
            <a:ext cx="9094184" cy="972108"/>
          </a:xfrm>
        </p:spPr>
        <p:txBody>
          <a:bodyPr/>
          <a:lstStyle/>
          <a:p>
            <a:pPr algn="ctr"/>
            <a:r>
              <a:rPr lang="en-US" sz="3800" dirty="0"/>
              <a:t>ADDITIONAL RESOURCES!</a:t>
            </a:r>
            <a:endParaRPr lang="en-US" sz="2000" dirty="0">
              <a:solidFill>
                <a:schemeClr val="accent5"/>
              </a:solidFill>
            </a:endParaRPr>
          </a:p>
        </p:txBody>
      </p:sp>
    </p:spTree>
    <p:extLst>
      <p:ext uri="{BB962C8B-B14F-4D97-AF65-F5344CB8AC3E}">
        <p14:creationId xmlns:p14="http://schemas.microsoft.com/office/powerpoint/2010/main" val="38351144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230946-3510-4ABF-BB5A-997086D213CE}"/>
              </a:ext>
            </a:extLst>
          </p:cNvPr>
          <p:cNvSpPr>
            <a:spLocks noGrp="1"/>
          </p:cNvSpPr>
          <p:nvPr>
            <p:ph type="title"/>
          </p:nvPr>
        </p:nvSpPr>
        <p:spPr/>
        <p:txBody>
          <a:bodyPr/>
          <a:lstStyle/>
          <a:p>
            <a:endParaRPr lang="en-CA" dirty="0"/>
          </a:p>
        </p:txBody>
      </p:sp>
      <p:sp>
        <p:nvSpPr>
          <p:cNvPr id="3" name="Content Placeholder 2">
            <a:extLst>
              <a:ext uri="{FF2B5EF4-FFF2-40B4-BE49-F238E27FC236}">
                <a16:creationId xmlns:a16="http://schemas.microsoft.com/office/drawing/2014/main" id="{42C29E5C-DF67-4C5F-90A0-AC9E192B098A}"/>
              </a:ext>
            </a:extLst>
          </p:cNvPr>
          <p:cNvSpPr>
            <a:spLocks noGrp="1"/>
          </p:cNvSpPr>
          <p:nvPr>
            <p:ph idx="1"/>
          </p:nvPr>
        </p:nvSpPr>
        <p:spPr/>
        <p:txBody>
          <a:bodyPr/>
          <a:lstStyle/>
          <a:p>
            <a:endParaRPr lang="en-CA" dirty="0"/>
          </a:p>
        </p:txBody>
      </p:sp>
      <p:pic>
        <p:nvPicPr>
          <p:cNvPr id="5" name="Picture 4">
            <a:extLst>
              <a:ext uri="{FF2B5EF4-FFF2-40B4-BE49-F238E27FC236}">
                <a16:creationId xmlns:a16="http://schemas.microsoft.com/office/drawing/2014/main" id="{BC4D30B3-927E-498D-9B5C-80F514B28084}"/>
              </a:ext>
            </a:extLst>
          </p:cNvPr>
          <p:cNvPicPr>
            <a:picLocks noChangeAspect="1"/>
          </p:cNvPicPr>
          <p:nvPr/>
        </p:nvPicPr>
        <p:blipFill>
          <a:blip r:embed="rId3"/>
          <a:stretch>
            <a:fillRect/>
          </a:stretch>
        </p:blipFill>
        <p:spPr>
          <a:xfrm>
            <a:off x="0" y="-1"/>
            <a:ext cx="9144000" cy="5819551"/>
          </a:xfrm>
          <a:prstGeom prst="rect">
            <a:avLst/>
          </a:prstGeom>
        </p:spPr>
      </p:pic>
    </p:spTree>
    <p:extLst>
      <p:ext uri="{BB962C8B-B14F-4D97-AF65-F5344CB8AC3E}">
        <p14:creationId xmlns:p14="http://schemas.microsoft.com/office/powerpoint/2010/main" val="6536546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9" name="Picture 4">
            <a:extLst>
              <a:ext uri="{FF2B5EF4-FFF2-40B4-BE49-F238E27FC236}">
                <a16:creationId xmlns:a16="http://schemas.microsoft.com/office/drawing/2014/main" id="{3ED8D3FF-DFE3-486B-A445-D244B38EBAF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51418" y="4016543"/>
            <a:ext cx="3020615"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Content Placeholder 2">
            <a:extLst>
              <a:ext uri="{FF2B5EF4-FFF2-40B4-BE49-F238E27FC236}">
                <a16:creationId xmlns:a16="http://schemas.microsoft.com/office/drawing/2014/main" id="{B9BDE8CD-FB5D-44BF-9480-AACC616F7AC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12161"/>
          <a:stretch/>
        </p:blipFill>
        <p:spPr>
          <a:xfrm>
            <a:off x="410380" y="2868892"/>
            <a:ext cx="2131838" cy="1692005"/>
          </a:xfrm>
          <a:prstGeom prst="rect">
            <a:avLst/>
          </a:prstGeom>
          <a:ln>
            <a:noFill/>
          </a:ln>
          <a:effectLst>
            <a:softEdge rad="112500"/>
          </a:effectLst>
        </p:spPr>
      </p:pic>
      <p:sp>
        <p:nvSpPr>
          <p:cNvPr id="10" name="Title 1">
            <a:extLst>
              <a:ext uri="{FF2B5EF4-FFF2-40B4-BE49-F238E27FC236}">
                <a16:creationId xmlns:a16="http://schemas.microsoft.com/office/drawing/2014/main" id="{F4F7F565-ED7D-4ADE-B884-C01BE9C2AFC2}"/>
              </a:ext>
            </a:extLst>
          </p:cNvPr>
          <p:cNvSpPr>
            <a:spLocks noGrp="1"/>
          </p:cNvSpPr>
          <p:nvPr>
            <p:ph type="title"/>
          </p:nvPr>
        </p:nvSpPr>
        <p:spPr>
          <a:xfrm>
            <a:off x="137160" y="256032"/>
            <a:ext cx="8869680" cy="365760"/>
          </a:xfrm>
        </p:spPr>
        <p:txBody>
          <a:bodyPr>
            <a:normAutofit/>
          </a:bodyPr>
          <a:lstStyle/>
          <a:p>
            <a:r>
              <a:rPr lang="en-US" sz="2400" dirty="0">
                <a:latin typeface="Rajdhani"/>
                <a:cs typeface="Rajdhani"/>
              </a:rPr>
              <a:t>THE CANADIAN CENTER FOR CYBER SECURITY (CYBER CENTER)</a:t>
            </a:r>
          </a:p>
        </p:txBody>
      </p:sp>
      <p:sp>
        <p:nvSpPr>
          <p:cNvPr id="5" name="Content Placeholder 4">
            <a:extLst>
              <a:ext uri="{FF2B5EF4-FFF2-40B4-BE49-F238E27FC236}">
                <a16:creationId xmlns:a16="http://schemas.microsoft.com/office/drawing/2014/main" id="{18EB3416-D75E-40E6-9527-C5290BBA91F8}"/>
              </a:ext>
            </a:extLst>
          </p:cNvPr>
          <p:cNvSpPr>
            <a:spLocks noGrp="1"/>
          </p:cNvSpPr>
          <p:nvPr>
            <p:ph idx="1"/>
          </p:nvPr>
        </p:nvSpPr>
        <p:spPr>
          <a:xfrm>
            <a:off x="137160" y="768096"/>
            <a:ext cx="5442952" cy="3886200"/>
          </a:xfrm>
        </p:spPr>
        <p:txBody>
          <a:bodyPr vert="horz" lIns="91440" tIns="45720" rIns="91440" bIns="45720" rtlCol="0" anchor="t">
            <a:normAutofit/>
          </a:bodyPr>
          <a:lstStyle/>
          <a:p>
            <a:pPr marL="0" indent="0">
              <a:buNone/>
            </a:pPr>
            <a:r>
              <a:rPr lang="fr-CA" sz="1800" dirty="0">
                <a:latin typeface="Roboto Condensed"/>
                <a:ea typeface="Roboto Condensed"/>
              </a:rPr>
              <a:t>Business line of the </a:t>
            </a:r>
            <a:r>
              <a:rPr lang="fr-CA" sz="1800" dirty="0">
                <a:latin typeface="Roboto Condensed"/>
                <a:ea typeface="Roboto Condensed"/>
                <a:hlinkClick r:id="rId5">
                  <a:extLst>
                    <a:ext uri="{A12FA001-AC4F-418D-AE19-62706E023703}">
                      <ahyp:hlinkClr xmlns:ahyp="http://schemas.microsoft.com/office/drawing/2018/hyperlinkcolor" val="tx"/>
                    </a:ext>
                  </a:extLst>
                </a:hlinkClick>
              </a:rPr>
              <a:t>Communications Security Establishment</a:t>
            </a:r>
            <a:r>
              <a:rPr lang="fr-CA" sz="1800" dirty="0">
                <a:latin typeface="Roboto Condensed"/>
                <a:ea typeface="Roboto Condensed"/>
              </a:rPr>
              <a:t>, a </a:t>
            </a:r>
            <a:r>
              <a:rPr lang="fr-CA" sz="1800" dirty="0" err="1">
                <a:latin typeface="Roboto Condensed"/>
                <a:ea typeface="Roboto Condensed"/>
              </a:rPr>
              <a:t>Federal</a:t>
            </a:r>
            <a:r>
              <a:rPr lang="fr-CA" sz="1800" dirty="0">
                <a:latin typeface="Roboto Condensed"/>
                <a:ea typeface="Roboto Condensed"/>
              </a:rPr>
              <a:t> Agency</a:t>
            </a:r>
          </a:p>
          <a:p>
            <a:pPr marL="0" indent="0">
              <a:spcBef>
                <a:spcPts val="1800"/>
              </a:spcBef>
              <a:buNone/>
            </a:pPr>
            <a:r>
              <a:rPr lang="en-US" sz="1800" dirty="0">
                <a:latin typeface="Roboto Condensed"/>
                <a:ea typeface="Roboto Condensed"/>
              </a:rPr>
              <a:t>The Cyber Centre provides expert advice, guidance, services and support on cyber security for government, critical infrastructure owners and operations, the private sector and the Canadian public.</a:t>
            </a:r>
          </a:p>
          <a:p>
            <a:endParaRPr lang="en-US" dirty="0"/>
          </a:p>
        </p:txBody>
      </p:sp>
      <p:grpSp>
        <p:nvGrpSpPr>
          <p:cNvPr id="3" name="Group 2">
            <a:extLst>
              <a:ext uri="{FF2B5EF4-FFF2-40B4-BE49-F238E27FC236}">
                <a16:creationId xmlns:a16="http://schemas.microsoft.com/office/drawing/2014/main" id="{73DA9A6C-1DAB-6F5D-4EDB-D459385B6351}"/>
              </a:ext>
            </a:extLst>
          </p:cNvPr>
          <p:cNvGrpSpPr/>
          <p:nvPr/>
        </p:nvGrpSpPr>
        <p:grpSpPr>
          <a:xfrm>
            <a:off x="5263101" y="624120"/>
            <a:ext cx="3697666" cy="3642455"/>
            <a:chOff x="5124045" y="1900419"/>
            <a:chExt cx="5336856" cy="5532248"/>
          </a:xfrm>
        </p:grpSpPr>
        <p:pic>
          <p:nvPicPr>
            <p:cNvPr id="4" name="Picture 3">
              <a:extLst>
                <a:ext uri="{FF2B5EF4-FFF2-40B4-BE49-F238E27FC236}">
                  <a16:creationId xmlns:a16="http://schemas.microsoft.com/office/drawing/2014/main" id="{25F4D0D4-9977-A064-A01E-F6DBC763AA9F}"/>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5349240" y="2245088"/>
              <a:ext cx="4846320" cy="4846320"/>
            </a:xfrm>
            <a:prstGeom prst="rect">
              <a:avLst/>
            </a:prstGeom>
          </p:spPr>
        </p:pic>
        <p:pic>
          <p:nvPicPr>
            <p:cNvPr id="6" name="Picture 5" descr="Logo, icon&#10;&#10;Description automatically generated">
              <a:extLst>
                <a:ext uri="{FF2B5EF4-FFF2-40B4-BE49-F238E27FC236}">
                  <a16:creationId xmlns:a16="http://schemas.microsoft.com/office/drawing/2014/main" id="{B49753D7-1D14-6FE2-E5B4-FC4E372EBBF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19415" y="1900419"/>
              <a:ext cx="505969" cy="505969"/>
            </a:xfrm>
            <a:prstGeom prst="rect">
              <a:avLst/>
            </a:prstGeom>
          </p:spPr>
        </p:pic>
        <p:pic>
          <p:nvPicPr>
            <p:cNvPr id="7" name="Picture 6" descr="Logo, icon&#10;&#10;Description automatically generated">
              <a:extLst>
                <a:ext uri="{FF2B5EF4-FFF2-40B4-BE49-F238E27FC236}">
                  <a16:creationId xmlns:a16="http://schemas.microsoft.com/office/drawing/2014/main" id="{132C3DB7-5785-1A4C-A11F-8DBC4EF331D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487147" y="2117540"/>
              <a:ext cx="505969" cy="505969"/>
            </a:xfrm>
            <a:prstGeom prst="rect">
              <a:avLst/>
            </a:prstGeom>
          </p:spPr>
        </p:pic>
        <p:pic>
          <p:nvPicPr>
            <p:cNvPr id="9" name="Picture 8" descr="Icon&#10;&#10;Description automatically generated">
              <a:extLst>
                <a:ext uri="{FF2B5EF4-FFF2-40B4-BE49-F238E27FC236}">
                  <a16:creationId xmlns:a16="http://schemas.microsoft.com/office/drawing/2014/main" id="{13B28149-92C3-DA01-4FAB-F017A33640F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268408" y="2676481"/>
              <a:ext cx="505969" cy="505969"/>
            </a:xfrm>
            <a:prstGeom prst="rect">
              <a:avLst/>
            </a:prstGeom>
          </p:spPr>
        </p:pic>
        <p:pic>
          <p:nvPicPr>
            <p:cNvPr id="11" name="Picture 10" descr="Logo, icon&#10;&#10;Description automatically generated">
              <a:extLst>
                <a:ext uri="{FF2B5EF4-FFF2-40B4-BE49-F238E27FC236}">
                  <a16:creationId xmlns:a16="http://schemas.microsoft.com/office/drawing/2014/main" id="{9ECBFBCC-CA54-116C-DD48-6A466561C63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777414" y="3513829"/>
              <a:ext cx="505969" cy="505969"/>
            </a:xfrm>
            <a:prstGeom prst="rect">
              <a:avLst/>
            </a:prstGeom>
          </p:spPr>
        </p:pic>
        <p:pic>
          <p:nvPicPr>
            <p:cNvPr id="12" name="Picture 11" descr="A picture containing text&#10;&#10;Description automatically generated">
              <a:extLst>
                <a:ext uri="{FF2B5EF4-FFF2-40B4-BE49-F238E27FC236}">
                  <a16:creationId xmlns:a16="http://schemas.microsoft.com/office/drawing/2014/main" id="{4107F01C-62C1-A81A-EB26-5354B1C19FDC}"/>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954932" y="4415263"/>
              <a:ext cx="505969" cy="505969"/>
            </a:xfrm>
            <a:prstGeom prst="rect">
              <a:avLst/>
            </a:prstGeom>
          </p:spPr>
        </p:pic>
        <p:pic>
          <p:nvPicPr>
            <p:cNvPr id="13" name="Picture 12" descr="Icon&#10;&#10;Description automatically generated">
              <a:extLst>
                <a:ext uri="{FF2B5EF4-FFF2-40B4-BE49-F238E27FC236}">
                  <a16:creationId xmlns:a16="http://schemas.microsoft.com/office/drawing/2014/main" id="{CBFB31C5-4389-7B5C-9ED2-041056890823}"/>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777414" y="5392072"/>
              <a:ext cx="505969" cy="505969"/>
            </a:xfrm>
            <a:prstGeom prst="rect">
              <a:avLst/>
            </a:prstGeom>
          </p:spPr>
        </p:pic>
        <p:pic>
          <p:nvPicPr>
            <p:cNvPr id="14" name="Picture 13" descr="Icon&#10;&#10;Description automatically generated">
              <a:extLst>
                <a:ext uri="{FF2B5EF4-FFF2-40B4-BE49-F238E27FC236}">
                  <a16:creationId xmlns:a16="http://schemas.microsoft.com/office/drawing/2014/main" id="{140D58F0-62B6-1D2B-871D-F0271DB12DC1}"/>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433988" y="6673714"/>
              <a:ext cx="505969" cy="505969"/>
            </a:xfrm>
            <a:prstGeom prst="rect">
              <a:avLst/>
            </a:prstGeom>
          </p:spPr>
        </p:pic>
        <p:pic>
          <p:nvPicPr>
            <p:cNvPr id="15" name="Picture 14" descr="Icon&#10;&#10;Description automatically generated">
              <a:extLst>
                <a:ext uri="{FF2B5EF4-FFF2-40B4-BE49-F238E27FC236}">
                  <a16:creationId xmlns:a16="http://schemas.microsoft.com/office/drawing/2014/main" id="{F0C2F5B5-C6B3-CFB1-B401-F97426A7D81A}"/>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9268408" y="6167745"/>
              <a:ext cx="505969" cy="505969"/>
            </a:xfrm>
            <a:prstGeom prst="rect">
              <a:avLst/>
            </a:prstGeom>
          </p:spPr>
        </p:pic>
        <p:pic>
          <p:nvPicPr>
            <p:cNvPr id="16" name="Picture 15" descr="Icon&#10;&#10;Description automatically generated">
              <a:extLst>
                <a:ext uri="{FF2B5EF4-FFF2-40B4-BE49-F238E27FC236}">
                  <a16:creationId xmlns:a16="http://schemas.microsoft.com/office/drawing/2014/main" id="{201EBCC8-50D8-3FD2-5619-FDED22B45DCC}"/>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519415" y="6926698"/>
              <a:ext cx="505969" cy="505969"/>
            </a:xfrm>
            <a:prstGeom prst="rect">
              <a:avLst/>
            </a:prstGeom>
          </p:spPr>
        </p:pic>
        <p:pic>
          <p:nvPicPr>
            <p:cNvPr id="17" name="Picture 16" descr="A picture containing text, outdoor, sign&#10;&#10;Description automatically generated">
              <a:extLst>
                <a:ext uri="{FF2B5EF4-FFF2-40B4-BE49-F238E27FC236}">
                  <a16:creationId xmlns:a16="http://schemas.microsoft.com/office/drawing/2014/main" id="{5212578D-CB5C-54D6-F0B4-700FCB75A756}"/>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6546146" y="6673713"/>
              <a:ext cx="505969" cy="505969"/>
            </a:xfrm>
            <a:prstGeom prst="rect">
              <a:avLst/>
            </a:prstGeom>
          </p:spPr>
        </p:pic>
        <p:pic>
          <p:nvPicPr>
            <p:cNvPr id="18" name="Picture 17" descr="Icon&#10;&#10;Description automatically generated">
              <a:extLst>
                <a:ext uri="{FF2B5EF4-FFF2-40B4-BE49-F238E27FC236}">
                  <a16:creationId xmlns:a16="http://schemas.microsoft.com/office/drawing/2014/main" id="{2FF2E7CD-D6EB-4A67-314B-4F61DD3F9BCE}"/>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5770424" y="6167745"/>
              <a:ext cx="505969" cy="505969"/>
            </a:xfrm>
            <a:prstGeom prst="rect">
              <a:avLst/>
            </a:prstGeom>
          </p:spPr>
        </p:pic>
        <p:pic>
          <p:nvPicPr>
            <p:cNvPr id="19" name="Picture 18" descr="A picture containing text, clipart&#10;&#10;Description automatically generated">
              <a:extLst>
                <a:ext uri="{FF2B5EF4-FFF2-40B4-BE49-F238E27FC236}">
                  <a16:creationId xmlns:a16="http://schemas.microsoft.com/office/drawing/2014/main" id="{A7DFBA19-06CE-CA0C-ED6E-1EDBCE77E8EF}"/>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5289206" y="5392072"/>
              <a:ext cx="505969" cy="505969"/>
            </a:xfrm>
            <a:prstGeom prst="rect">
              <a:avLst/>
            </a:prstGeom>
          </p:spPr>
        </p:pic>
        <p:pic>
          <p:nvPicPr>
            <p:cNvPr id="20" name="Picture 19" descr="Icon&#10;&#10;Description automatically generated">
              <a:extLst>
                <a:ext uri="{FF2B5EF4-FFF2-40B4-BE49-F238E27FC236}">
                  <a16:creationId xmlns:a16="http://schemas.microsoft.com/office/drawing/2014/main" id="{40A28DC0-AC04-73A7-AFC1-CCB9DB7B3123}"/>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5124045" y="4415263"/>
              <a:ext cx="505969" cy="505969"/>
            </a:xfrm>
            <a:prstGeom prst="rect">
              <a:avLst/>
            </a:prstGeom>
          </p:spPr>
        </p:pic>
        <p:pic>
          <p:nvPicPr>
            <p:cNvPr id="21" name="Picture 20" descr="Icon&#10;&#10;Description automatically generated">
              <a:extLst>
                <a:ext uri="{FF2B5EF4-FFF2-40B4-BE49-F238E27FC236}">
                  <a16:creationId xmlns:a16="http://schemas.microsoft.com/office/drawing/2014/main" id="{A8E3D468-61AE-9CF5-412B-E33E37CCD941}"/>
                </a:ext>
              </a:extLst>
            </p:cNvPr>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5290532" y="3513828"/>
              <a:ext cx="505969" cy="505969"/>
            </a:xfrm>
            <a:prstGeom prst="rect">
              <a:avLst/>
            </a:prstGeom>
          </p:spPr>
        </p:pic>
        <p:pic>
          <p:nvPicPr>
            <p:cNvPr id="22" name="Picture 21" descr="Icon&#10;&#10;Description automatically generated">
              <a:extLst>
                <a:ext uri="{FF2B5EF4-FFF2-40B4-BE49-F238E27FC236}">
                  <a16:creationId xmlns:a16="http://schemas.microsoft.com/office/drawing/2014/main" id="{F5EAF168-D748-2192-3E5C-241F83439766}"/>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5809278" y="2682319"/>
              <a:ext cx="505969" cy="505969"/>
            </a:xfrm>
            <a:prstGeom prst="rect">
              <a:avLst/>
            </a:prstGeom>
          </p:spPr>
        </p:pic>
        <p:pic>
          <p:nvPicPr>
            <p:cNvPr id="23" name="Picture 22" descr="Icon&#10;&#10;Description automatically generated">
              <a:extLst>
                <a:ext uri="{FF2B5EF4-FFF2-40B4-BE49-F238E27FC236}">
                  <a16:creationId xmlns:a16="http://schemas.microsoft.com/office/drawing/2014/main" id="{E10F178E-362A-4E38-C1A3-F71BFEFED4F7}"/>
                </a:ext>
              </a:extLst>
            </p:cNvPr>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6591068" y="2117540"/>
              <a:ext cx="505969" cy="505969"/>
            </a:xfrm>
            <a:prstGeom prst="rect">
              <a:avLst/>
            </a:prstGeom>
          </p:spPr>
        </p:pic>
      </p:grpSp>
    </p:spTree>
    <p:extLst>
      <p:ext uri="{BB962C8B-B14F-4D97-AF65-F5344CB8AC3E}">
        <p14:creationId xmlns:p14="http://schemas.microsoft.com/office/powerpoint/2010/main" val="1383537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44AA9C-322E-483D-BDE7-F620C86C1B83}"/>
              </a:ext>
            </a:extLst>
          </p:cNvPr>
          <p:cNvSpPr>
            <a:spLocks noGrp="1"/>
          </p:cNvSpPr>
          <p:nvPr>
            <p:ph type="title"/>
          </p:nvPr>
        </p:nvSpPr>
        <p:spPr/>
        <p:txBody>
          <a:bodyPr/>
          <a:lstStyle/>
          <a:p>
            <a:r>
              <a:rPr lang="en-US" dirty="0"/>
              <a:t>Report Suspect Emails (</a:t>
            </a:r>
            <a:r>
              <a:rPr lang="en-US" i="1" dirty="0">
                <a:solidFill>
                  <a:srgbClr val="FF0000"/>
                </a:solidFill>
              </a:rPr>
              <a:t>New Portal! </a:t>
            </a:r>
            <a:r>
              <a:rPr lang="en-US" dirty="0"/>
              <a:t>)</a:t>
            </a:r>
          </a:p>
        </p:txBody>
      </p:sp>
      <p:sp>
        <p:nvSpPr>
          <p:cNvPr id="3" name="Content Placeholder 2">
            <a:extLst>
              <a:ext uri="{FF2B5EF4-FFF2-40B4-BE49-F238E27FC236}">
                <a16:creationId xmlns:a16="http://schemas.microsoft.com/office/drawing/2014/main" id="{4CF83CF8-AE02-458D-9F1D-98E59508073C}"/>
              </a:ext>
            </a:extLst>
          </p:cNvPr>
          <p:cNvSpPr>
            <a:spLocks noGrp="1"/>
          </p:cNvSpPr>
          <p:nvPr>
            <p:ph idx="1"/>
          </p:nvPr>
        </p:nvSpPr>
        <p:spPr>
          <a:xfrm>
            <a:off x="137160" y="768096"/>
            <a:ext cx="8549640" cy="3886200"/>
          </a:xfrm>
        </p:spPr>
        <p:txBody>
          <a:bodyPr>
            <a:normAutofit/>
          </a:bodyPr>
          <a:lstStyle/>
          <a:p>
            <a:pPr marL="0" indent="0">
              <a:buNone/>
            </a:pPr>
            <a:r>
              <a:rPr lang="en-US" sz="2000" dirty="0"/>
              <a:t>You can now report suspected malicious code at:</a:t>
            </a:r>
          </a:p>
          <a:p>
            <a:pPr marL="0" indent="0" algn="ctr">
              <a:buNone/>
            </a:pPr>
            <a:r>
              <a:rPr lang="en-US" sz="2000" b="1" dirty="0">
                <a:solidFill>
                  <a:srgbClr val="FF0000"/>
                </a:solidFill>
              </a:rPr>
              <a:t>https://malware.cyber.gc.ca</a:t>
            </a:r>
          </a:p>
          <a:p>
            <a:pPr marL="0" indent="0" algn="ctr">
              <a:buNone/>
            </a:pPr>
            <a:r>
              <a:rPr lang="en-US" sz="2000" b="1" dirty="0">
                <a:solidFill>
                  <a:schemeClr val="tx1"/>
                </a:solidFill>
              </a:rPr>
              <a:t>Email: contact@cyber.gc.ca</a:t>
            </a:r>
          </a:p>
          <a:p>
            <a:pPr marL="0" indent="0">
              <a:buNone/>
            </a:pPr>
            <a:endParaRPr lang="en-US" sz="2000" dirty="0"/>
          </a:p>
        </p:txBody>
      </p:sp>
      <p:pic>
        <p:nvPicPr>
          <p:cNvPr id="5" name="Picture 4">
            <a:extLst>
              <a:ext uri="{FF2B5EF4-FFF2-40B4-BE49-F238E27FC236}">
                <a16:creationId xmlns:a16="http://schemas.microsoft.com/office/drawing/2014/main" id="{BD24F2D8-3A33-480C-99C2-0C9FBB7F8401}"/>
              </a:ext>
            </a:extLst>
          </p:cNvPr>
          <p:cNvPicPr>
            <a:picLocks noChangeAspect="1"/>
          </p:cNvPicPr>
          <p:nvPr/>
        </p:nvPicPr>
        <p:blipFill>
          <a:blip r:embed="rId3"/>
          <a:stretch>
            <a:fillRect/>
          </a:stretch>
        </p:blipFill>
        <p:spPr>
          <a:xfrm>
            <a:off x="-1122" y="0"/>
            <a:ext cx="9145122" cy="5917018"/>
          </a:xfrm>
          <a:prstGeom prst="rect">
            <a:avLst/>
          </a:prstGeom>
        </p:spPr>
      </p:pic>
    </p:spTree>
    <p:extLst>
      <p:ext uri="{BB962C8B-B14F-4D97-AF65-F5344CB8AC3E}">
        <p14:creationId xmlns:p14="http://schemas.microsoft.com/office/powerpoint/2010/main" val="38306852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8DF323-9BB1-4C59-8A92-98775075D21C}"/>
              </a:ext>
            </a:extLst>
          </p:cNvPr>
          <p:cNvSpPr>
            <a:spLocks noGrp="1"/>
          </p:cNvSpPr>
          <p:nvPr>
            <p:ph type="title"/>
          </p:nvPr>
        </p:nvSpPr>
        <p:spPr/>
        <p:txBody>
          <a:bodyPr/>
          <a:lstStyle/>
          <a:p>
            <a:endParaRPr lang="en-CA" dirty="0"/>
          </a:p>
        </p:txBody>
      </p:sp>
      <p:pic>
        <p:nvPicPr>
          <p:cNvPr id="5" name="Picture 4">
            <a:extLst>
              <a:ext uri="{FF2B5EF4-FFF2-40B4-BE49-F238E27FC236}">
                <a16:creationId xmlns:a16="http://schemas.microsoft.com/office/drawing/2014/main" id="{E1B5F0B9-4EFE-4F91-B336-5A2A9ED82052}"/>
              </a:ext>
            </a:extLst>
          </p:cNvPr>
          <p:cNvPicPr>
            <a:picLocks noChangeAspect="1"/>
          </p:cNvPicPr>
          <p:nvPr/>
        </p:nvPicPr>
        <p:blipFill>
          <a:blip r:embed="rId3"/>
          <a:stretch>
            <a:fillRect/>
          </a:stretch>
        </p:blipFill>
        <p:spPr>
          <a:xfrm>
            <a:off x="0" y="0"/>
            <a:ext cx="9161446" cy="5901070"/>
          </a:xfrm>
          <a:prstGeom prst="rect">
            <a:avLst/>
          </a:prstGeom>
        </p:spPr>
      </p:pic>
    </p:spTree>
    <p:extLst>
      <p:ext uri="{BB962C8B-B14F-4D97-AF65-F5344CB8AC3E}">
        <p14:creationId xmlns:p14="http://schemas.microsoft.com/office/powerpoint/2010/main" val="10227915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8481F3-9992-4538-9BC5-80BD129468B3}"/>
              </a:ext>
            </a:extLst>
          </p:cNvPr>
          <p:cNvSpPr>
            <a:spLocks noGrp="1"/>
          </p:cNvSpPr>
          <p:nvPr>
            <p:ph type="title"/>
          </p:nvPr>
        </p:nvSpPr>
        <p:spPr/>
        <p:txBody>
          <a:bodyPr/>
          <a:lstStyle/>
          <a:p>
            <a:endParaRPr lang="en-CA" dirty="0"/>
          </a:p>
        </p:txBody>
      </p:sp>
      <p:pic>
        <p:nvPicPr>
          <p:cNvPr id="7" name="Picture 6">
            <a:extLst>
              <a:ext uri="{FF2B5EF4-FFF2-40B4-BE49-F238E27FC236}">
                <a16:creationId xmlns:a16="http://schemas.microsoft.com/office/drawing/2014/main" id="{FFF472B0-8046-4CE7-8046-E0601D2814BA}"/>
              </a:ext>
            </a:extLst>
          </p:cNvPr>
          <p:cNvPicPr>
            <a:picLocks noChangeAspect="1"/>
          </p:cNvPicPr>
          <p:nvPr/>
        </p:nvPicPr>
        <p:blipFill>
          <a:blip r:embed="rId3"/>
          <a:stretch>
            <a:fillRect/>
          </a:stretch>
        </p:blipFill>
        <p:spPr>
          <a:xfrm>
            <a:off x="0" y="0"/>
            <a:ext cx="9144000" cy="5919202"/>
          </a:xfrm>
          <a:prstGeom prst="rect">
            <a:avLst/>
          </a:prstGeom>
        </p:spPr>
      </p:pic>
    </p:spTree>
    <p:extLst>
      <p:ext uri="{BB962C8B-B14F-4D97-AF65-F5344CB8AC3E}">
        <p14:creationId xmlns:p14="http://schemas.microsoft.com/office/powerpoint/2010/main" val="6444610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1DD33A-E89A-4696-B1E1-4BFEAF8EC396}"/>
              </a:ext>
            </a:extLst>
          </p:cNvPr>
          <p:cNvSpPr>
            <a:spLocks noGrp="1"/>
          </p:cNvSpPr>
          <p:nvPr>
            <p:ph type="title"/>
          </p:nvPr>
        </p:nvSpPr>
        <p:spPr/>
        <p:txBody>
          <a:bodyPr/>
          <a:lstStyle/>
          <a:p>
            <a:endParaRPr lang="en-CA" dirty="0"/>
          </a:p>
        </p:txBody>
      </p:sp>
      <p:pic>
        <p:nvPicPr>
          <p:cNvPr id="5" name="Picture 4">
            <a:extLst>
              <a:ext uri="{FF2B5EF4-FFF2-40B4-BE49-F238E27FC236}">
                <a16:creationId xmlns:a16="http://schemas.microsoft.com/office/drawing/2014/main" id="{F44FA0BB-2C95-405C-BDAD-2A9126445004}"/>
              </a:ext>
            </a:extLst>
          </p:cNvPr>
          <p:cNvPicPr>
            <a:picLocks noChangeAspect="1"/>
          </p:cNvPicPr>
          <p:nvPr/>
        </p:nvPicPr>
        <p:blipFill>
          <a:blip r:embed="rId3"/>
          <a:stretch>
            <a:fillRect/>
          </a:stretch>
        </p:blipFill>
        <p:spPr>
          <a:xfrm>
            <a:off x="0" y="0"/>
            <a:ext cx="9196330" cy="5917019"/>
          </a:xfrm>
          <a:prstGeom prst="rect">
            <a:avLst/>
          </a:prstGeom>
        </p:spPr>
      </p:pic>
    </p:spTree>
    <p:extLst>
      <p:ext uri="{BB962C8B-B14F-4D97-AF65-F5344CB8AC3E}">
        <p14:creationId xmlns:p14="http://schemas.microsoft.com/office/powerpoint/2010/main" val="14186188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1">
            <a:extLst>
              <a:ext uri="{FF2B5EF4-FFF2-40B4-BE49-F238E27FC236}">
                <a16:creationId xmlns:a16="http://schemas.microsoft.com/office/drawing/2014/main" id="{C4AB5ED8-CDDA-481C-A289-C42015EE754D}"/>
              </a:ext>
            </a:extLst>
          </p:cNvPr>
          <p:cNvSpPr txBox="1">
            <a:spLocks/>
          </p:cNvSpPr>
          <p:nvPr/>
        </p:nvSpPr>
        <p:spPr>
          <a:xfrm>
            <a:off x="127544" y="771551"/>
            <a:ext cx="7252768" cy="3600400"/>
          </a:xfrm>
          <a:prstGeom prst="rect">
            <a:avLst/>
          </a:prstGeom>
          <a:solidFill>
            <a:schemeClr val="bg1"/>
          </a:solidFill>
        </p:spPr>
        <p:txBody>
          <a:bodyPr vert="horz" lIns="68580" tIns="34290" rIns="68580" bIns="34290" rtlCol="0">
            <a:noAutofit/>
          </a:bodyPr>
          <a:lstStyle>
            <a:lvl1pPr marL="457189" indent="-457189" algn="l" defTabSz="1219170" rtl="0" eaLnBrk="1" latinLnBrk="0" hangingPunct="1">
              <a:spcBef>
                <a:spcPct val="20000"/>
              </a:spcBef>
              <a:buClr>
                <a:srgbClr val="DE4B20"/>
              </a:buClr>
              <a:buFont typeface="Wingdings" panose="05000000000000000000" pitchFamily="2" charset="2"/>
              <a:buChar char=""/>
              <a:defRPr sz="3200" kern="1200">
                <a:solidFill>
                  <a:srgbClr val="1F2A44"/>
                </a:solidFill>
                <a:latin typeface="Roboto Condensed" panose="02000000000000000000" pitchFamily="2" charset="0"/>
                <a:ea typeface="Roboto Condensed" panose="02000000000000000000" pitchFamily="2" charset="0"/>
                <a:cs typeface="+mn-cs"/>
              </a:defRPr>
            </a:lvl1pPr>
            <a:lvl2pPr marL="990575" indent="-380990" algn="l" defTabSz="1219170" rtl="0" eaLnBrk="1" latinLnBrk="0" hangingPunct="1">
              <a:spcBef>
                <a:spcPct val="20000"/>
              </a:spcBef>
              <a:buClr>
                <a:srgbClr val="4891BC"/>
              </a:buClr>
              <a:buFont typeface="Arial" panose="020B0604020202020204" pitchFamily="34" charset="0"/>
              <a:buChar char="●"/>
              <a:defRPr sz="2667" kern="1200">
                <a:solidFill>
                  <a:srgbClr val="1F2A44"/>
                </a:solidFill>
                <a:latin typeface="Roboto Condensed" panose="02000000000000000000" pitchFamily="2" charset="0"/>
                <a:ea typeface="Roboto Condensed" panose="02000000000000000000" pitchFamily="2" charset="0"/>
                <a:cs typeface="+mn-cs"/>
              </a:defRPr>
            </a:lvl2pPr>
            <a:lvl3pPr marL="1523962" indent="-304792" algn="l" defTabSz="1219170" rtl="0" eaLnBrk="1" latinLnBrk="0" hangingPunct="1">
              <a:spcBef>
                <a:spcPct val="20000"/>
              </a:spcBef>
              <a:buFont typeface="Arial" panose="020B0604020202020204" pitchFamily="34" charset="0"/>
              <a:buChar char="•"/>
              <a:defRPr sz="2133" kern="1200">
                <a:solidFill>
                  <a:srgbClr val="1F2A44"/>
                </a:solidFill>
                <a:latin typeface="Roboto Condensed" panose="02000000000000000000" pitchFamily="2" charset="0"/>
                <a:ea typeface="Roboto Condensed" panose="02000000000000000000" pitchFamily="2" charset="0"/>
                <a:cs typeface="+mn-cs"/>
              </a:defRPr>
            </a:lvl3pPr>
            <a:lvl4pPr marL="2133547" indent="-304792" algn="l" defTabSz="1219170" rtl="0" eaLnBrk="1" latinLnBrk="0" hangingPunct="1">
              <a:spcBef>
                <a:spcPct val="20000"/>
              </a:spcBef>
              <a:buFont typeface="Arial" panose="020B0604020202020204" pitchFamily="34" charset="0"/>
              <a:buChar char="–"/>
              <a:defRPr sz="1867" kern="1200">
                <a:solidFill>
                  <a:srgbClr val="1F2A44"/>
                </a:solidFill>
                <a:latin typeface="Roboto Condensed" panose="02000000000000000000" pitchFamily="2" charset="0"/>
                <a:ea typeface="Roboto Condensed" panose="02000000000000000000" pitchFamily="2" charset="0"/>
                <a:cs typeface="+mn-cs"/>
              </a:defRPr>
            </a:lvl4pPr>
            <a:lvl5pPr marL="2743131" indent="-304792" algn="l" defTabSz="1219170" rtl="0" eaLnBrk="1" latinLnBrk="0" hangingPunct="1">
              <a:spcBef>
                <a:spcPct val="20000"/>
              </a:spcBef>
              <a:buFont typeface="Arial" panose="020B0604020202020204" pitchFamily="34" charset="0"/>
              <a:buChar char="»"/>
              <a:defRPr sz="1600" kern="1200">
                <a:solidFill>
                  <a:srgbClr val="1F2A44"/>
                </a:solidFill>
                <a:latin typeface="Roboto Condensed" panose="02000000000000000000" pitchFamily="2" charset="0"/>
                <a:ea typeface="Roboto Condensed" panose="02000000000000000000" pitchFamily="2" charset="0"/>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342900" indent="-342900" defTabSz="914400"/>
            <a:r>
              <a:rPr lang="en-US" sz="2133" dirty="0"/>
              <a:t>Promote cybersecurity programs and partnerships</a:t>
            </a:r>
          </a:p>
          <a:p>
            <a:pPr marL="876286" lvl="1" indent="-342900" defTabSz="914400"/>
            <a:r>
              <a:rPr lang="en-US" sz="1600" dirty="0"/>
              <a:t>Cyber Security Awareness Month</a:t>
            </a:r>
          </a:p>
          <a:p>
            <a:pPr marL="876286" lvl="1" indent="-342900" defTabSz="914400"/>
            <a:r>
              <a:rPr lang="en-US" sz="1600" dirty="0"/>
              <a:t>Multifactor Authentication Campaign</a:t>
            </a:r>
          </a:p>
          <a:p>
            <a:pPr marL="876286" lvl="1" indent="-342900" defTabSz="914400"/>
            <a:r>
              <a:rPr lang="en-US" sz="1600" dirty="0"/>
              <a:t>Phishing Awareness Campaign</a:t>
            </a:r>
            <a:endParaRPr lang="en-US" sz="2133" dirty="0"/>
          </a:p>
          <a:p>
            <a:pPr marL="342900" indent="-342900" defTabSz="914400">
              <a:spcBef>
                <a:spcPts val="1200"/>
              </a:spcBef>
            </a:pPr>
            <a:r>
              <a:rPr lang="en-US" sz="2133" dirty="0"/>
              <a:t>Provide resources for cybersecurity</a:t>
            </a:r>
            <a:endParaRPr lang="en-US" sz="1600" dirty="0"/>
          </a:p>
          <a:p>
            <a:pPr marL="342900" indent="-342900" defTabSz="914400">
              <a:spcBef>
                <a:spcPts val="1200"/>
              </a:spcBef>
            </a:pPr>
            <a:r>
              <a:rPr lang="en-US" sz="2133" dirty="0"/>
              <a:t>Cybersecurity governance</a:t>
            </a:r>
          </a:p>
          <a:p>
            <a:pPr marL="876286" lvl="1" indent="-342900" defTabSz="914400"/>
            <a:r>
              <a:rPr lang="en-US" sz="1600" dirty="0"/>
              <a:t>Cybersecurity Policies</a:t>
            </a:r>
          </a:p>
          <a:p>
            <a:pPr marL="876286" lvl="1" indent="-342900" defTabSz="914400"/>
            <a:r>
              <a:rPr lang="en-US" sz="1600" dirty="0"/>
              <a:t>Cybersecurity Plan</a:t>
            </a:r>
          </a:p>
          <a:p>
            <a:pPr marL="876286" lvl="1" indent="-342900" defTabSz="914400"/>
            <a:r>
              <a:rPr lang="en-US" sz="1600" dirty="0"/>
              <a:t>Incident Response plan</a:t>
            </a:r>
          </a:p>
        </p:txBody>
      </p:sp>
      <p:sp>
        <p:nvSpPr>
          <p:cNvPr id="9" name="Title 4">
            <a:extLst>
              <a:ext uri="{FF2B5EF4-FFF2-40B4-BE49-F238E27FC236}">
                <a16:creationId xmlns:a16="http://schemas.microsoft.com/office/drawing/2014/main" id="{565F6800-8F2D-415E-9AF8-F92B32EE7825}"/>
              </a:ext>
            </a:extLst>
          </p:cNvPr>
          <p:cNvSpPr>
            <a:spLocks noGrp="1"/>
          </p:cNvSpPr>
          <p:nvPr>
            <p:ph type="title"/>
          </p:nvPr>
        </p:nvSpPr>
        <p:spPr>
          <a:xfrm>
            <a:off x="137160" y="256032"/>
            <a:ext cx="8869680" cy="365760"/>
          </a:xfrm>
        </p:spPr>
        <p:txBody>
          <a:bodyPr/>
          <a:lstStyle/>
          <a:p>
            <a:r>
              <a:rPr lang="en-CA" dirty="0"/>
              <a:t>WHAT LEADERS CAN DO</a:t>
            </a:r>
          </a:p>
        </p:txBody>
      </p:sp>
      <p:sp>
        <p:nvSpPr>
          <p:cNvPr id="5" name="Rectangle 4">
            <a:extLst>
              <a:ext uri="{FF2B5EF4-FFF2-40B4-BE49-F238E27FC236}">
                <a16:creationId xmlns:a16="http://schemas.microsoft.com/office/drawing/2014/main" id="{45C82DE6-4ED2-48F7-B5DA-8407EB2C876B}"/>
              </a:ext>
            </a:extLst>
          </p:cNvPr>
          <p:cNvSpPr/>
          <p:nvPr/>
        </p:nvSpPr>
        <p:spPr>
          <a:xfrm>
            <a:off x="7380312" y="51470"/>
            <a:ext cx="1691680" cy="2160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defRPr/>
            </a:pPr>
            <a:endParaRPr lang="en-US">
              <a:solidFill>
                <a:srgbClr val="FFFFFF"/>
              </a:solidFill>
              <a:latin typeface="Calibri"/>
            </a:endParaRPr>
          </a:p>
        </p:txBody>
      </p:sp>
      <p:sp>
        <p:nvSpPr>
          <p:cNvPr id="2" name="TextBox 1">
            <a:extLst>
              <a:ext uri="{FF2B5EF4-FFF2-40B4-BE49-F238E27FC236}">
                <a16:creationId xmlns:a16="http://schemas.microsoft.com/office/drawing/2014/main" id="{4F1D3C69-5CD6-40F1-B76D-2C832128810F}"/>
              </a:ext>
            </a:extLst>
          </p:cNvPr>
          <p:cNvSpPr txBox="1"/>
          <p:nvPr/>
        </p:nvSpPr>
        <p:spPr>
          <a:xfrm>
            <a:off x="4716016" y="4371951"/>
            <a:ext cx="4176464" cy="307777"/>
          </a:xfrm>
          <a:prstGeom prst="rect">
            <a:avLst/>
          </a:prstGeom>
          <a:noFill/>
        </p:spPr>
        <p:txBody>
          <a:bodyPr wrap="square" rtlCol="0">
            <a:spAutoFit/>
          </a:bodyPr>
          <a:lstStyle/>
          <a:p>
            <a:r>
              <a:rPr lang="en-US" sz="1400" dirty="0">
                <a:solidFill>
                  <a:schemeClr val="accent2"/>
                </a:solidFill>
                <a:latin typeface="Roboto Condensed" panose="02000000000000000000" pitchFamily="2" charset="0"/>
                <a:ea typeface="Roboto Condensed" panose="02000000000000000000" pitchFamily="2" charset="0"/>
                <a:hlinkClick r:id="rId3">
                  <a:extLst>
                    <a:ext uri="{A12FA001-AC4F-418D-AE19-62706E023703}">
                      <ahyp:hlinkClr xmlns:ahyp="http://schemas.microsoft.com/office/drawing/2018/hyperlinkcolor" val="tx"/>
                    </a:ext>
                  </a:extLst>
                </a:hlinkClick>
              </a:rPr>
              <a:t>Reference: Cyber Security Awareness Month for partners </a:t>
            </a:r>
            <a:endParaRPr lang="en-US" sz="1400" dirty="0">
              <a:solidFill>
                <a:schemeClr val="accent2"/>
              </a:solidFill>
              <a:latin typeface="Roboto Condensed" panose="02000000000000000000" pitchFamily="2" charset="0"/>
              <a:ea typeface="Roboto Condensed" panose="02000000000000000000" pitchFamily="2" charset="0"/>
            </a:endParaRPr>
          </a:p>
        </p:txBody>
      </p:sp>
      <p:pic>
        <p:nvPicPr>
          <p:cNvPr id="4" name="Picture 3">
            <a:extLst>
              <a:ext uri="{FF2B5EF4-FFF2-40B4-BE49-F238E27FC236}">
                <a16:creationId xmlns:a16="http://schemas.microsoft.com/office/drawing/2014/main" id="{6F70DF5C-2A1F-4E31-81A2-192050C40AA9}"/>
              </a:ext>
            </a:extLst>
          </p:cNvPr>
          <p:cNvPicPr>
            <a:picLocks noChangeAspect="1"/>
          </p:cNvPicPr>
          <p:nvPr/>
        </p:nvPicPr>
        <p:blipFill>
          <a:blip r:embed="rId4"/>
          <a:stretch>
            <a:fillRect/>
          </a:stretch>
        </p:blipFill>
        <p:spPr>
          <a:xfrm>
            <a:off x="3676087" y="2671615"/>
            <a:ext cx="5216393" cy="1550577"/>
          </a:xfrm>
          <a:prstGeom prst="rect">
            <a:avLst/>
          </a:prstGeom>
          <a:ln>
            <a:noFill/>
          </a:ln>
          <a:effectLst>
            <a:outerShdw blurRad="292100" dist="139700" dir="2700000" algn="tl" rotWithShape="0">
              <a:srgbClr val="333333">
                <a:alpha val="65000"/>
              </a:srgbClr>
            </a:outerShdw>
          </a:effectLst>
        </p:spPr>
      </p:pic>
      <p:sp>
        <p:nvSpPr>
          <p:cNvPr id="3" name="MSIPCMContentMarking" descr="{&quot;HashCode&quot;:2142556788,&quot;Placement&quot;:&quot;Header&quot;,&quot;Top&quot;:0.0,&quot;Left&quot;:568.392456,&quot;SlideWidth&quot;:720,&quot;SlideHeight&quot;:405}">
            <a:extLst>
              <a:ext uri="{FF2B5EF4-FFF2-40B4-BE49-F238E27FC236}">
                <a16:creationId xmlns:a16="http://schemas.microsoft.com/office/drawing/2014/main" id="{F403B9B3-1C6F-4933-74FA-34F7A6480FA6}"/>
              </a:ext>
            </a:extLst>
          </p:cNvPr>
          <p:cNvSpPr txBox="1"/>
          <p:nvPr/>
        </p:nvSpPr>
        <p:spPr>
          <a:xfrm>
            <a:off x="7206172" y="5150"/>
            <a:ext cx="1925416" cy="262344"/>
          </a:xfrm>
          <a:prstGeom prst="rect">
            <a:avLst/>
          </a:prstGeom>
          <a:noFill/>
        </p:spPr>
        <p:txBody>
          <a:bodyPr vert="horz" wrap="square" lIns="0" tIns="0" rIns="0" bIns="0" rtlCol="0" anchor="ctr" anchorCtr="1">
            <a:spAutoFit/>
          </a:bodyPr>
          <a:lstStyle/>
          <a:p>
            <a:pPr algn="r">
              <a:spcBef>
                <a:spcPts val="0"/>
              </a:spcBef>
              <a:spcAft>
                <a:spcPts val="0"/>
              </a:spcAft>
            </a:pPr>
            <a:r>
              <a:rPr lang="en-US" sz="1000" dirty="0">
                <a:solidFill>
                  <a:srgbClr val="008000"/>
                </a:solidFill>
                <a:latin typeface="Calibri" panose="020F0502020204030204" pitchFamily="34" charset="0"/>
              </a:rPr>
              <a:t>UNCLASSIFIED / NON CLASSIFIÉ</a:t>
            </a:r>
          </a:p>
        </p:txBody>
      </p:sp>
    </p:spTree>
    <p:extLst>
      <p:ext uri="{BB962C8B-B14F-4D97-AF65-F5344CB8AC3E}">
        <p14:creationId xmlns:p14="http://schemas.microsoft.com/office/powerpoint/2010/main" val="36909505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9CA10-421B-4D82-B5C4-F987E4B060C1}"/>
              </a:ext>
            </a:extLst>
          </p:cNvPr>
          <p:cNvSpPr>
            <a:spLocks noGrp="1"/>
          </p:cNvSpPr>
          <p:nvPr>
            <p:ph type="title"/>
          </p:nvPr>
        </p:nvSpPr>
        <p:spPr>
          <a:xfrm>
            <a:off x="137160" y="256032"/>
            <a:ext cx="8869680" cy="861774"/>
          </a:xfrm>
        </p:spPr>
        <p:txBody>
          <a:bodyPr>
            <a:noAutofit/>
          </a:bodyPr>
          <a:lstStyle/>
          <a:p>
            <a:r>
              <a:rPr lang="en-CA" dirty="0"/>
              <a:t>CYBER CENTRE RESOURCES AVAILABLE</a:t>
            </a:r>
            <a:br>
              <a:rPr lang="en-CA" dirty="0"/>
            </a:br>
            <a:r>
              <a:rPr lang="en-CA" sz="2000" b="0" dirty="0">
                <a:solidFill>
                  <a:srgbClr val="DF4B20"/>
                </a:solidFill>
              </a:rPr>
              <a:t>RECENT NOTABLE CYBER CENTRE GUIDANCE</a:t>
            </a:r>
            <a:endParaRPr lang="en-US" sz="2000" b="0" dirty="0">
              <a:solidFill>
                <a:srgbClr val="DF4B20"/>
              </a:solidFill>
            </a:endParaRPr>
          </a:p>
        </p:txBody>
      </p:sp>
      <p:sp>
        <p:nvSpPr>
          <p:cNvPr id="3" name="Content Placeholder 2">
            <a:extLst>
              <a:ext uri="{FF2B5EF4-FFF2-40B4-BE49-F238E27FC236}">
                <a16:creationId xmlns:a16="http://schemas.microsoft.com/office/drawing/2014/main" id="{F7CFCE57-15D6-4B9B-AB04-803735E12E1F}"/>
              </a:ext>
            </a:extLst>
          </p:cNvPr>
          <p:cNvSpPr>
            <a:spLocks noGrp="1"/>
          </p:cNvSpPr>
          <p:nvPr>
            <p:ph idx="1"/>
          </p:nvPr>
        </p:nvSpPr>
        <p:spPr>
          <a:xfrm>
            <a:off x="274320" y="987574"/>
            <a:ext cx="8869680" cy="3539871"/>
          </a:xfrm>
        </p:spPr>
        <p:txBody>
          <a:bodyPr>
            <a:noAutofit/>
          </a:bodyPr>
          <a:lstStyle/>
          <a:p>
            <a:pPr marL="0" indent="0">
              <a:spcBef>
                <a:spcPts val="0"/>
              </a:spcBef>
              <a:spcAft>
                <a:spcPts val="600"/>
              </a:spcAft>
              <a:buNone/>
            </a:pPr>
            <a:r>
              <a:rPr lang="en-US" sz="1400" b="1" dirty="0"/>
              <a:t>THREATS</a:t>
            </a:r>
          </a:p>
          <a:p>
            <a:pPr>
              <a:spcBef>
                <a:spcPts val="0"/>
              </a:spcBef>
              <a:spcAft>
                <a:spcPts val="600"/>
              </a:spcAft>
              <a:buSzPct val="70000"/>
            </a:pPr>
            <a:r>
              <a:rPr lang="en-US" sz="1250" dirty="0">
                <a:solidFill>
                  <a:schemeClr val="tx2"/>
                </a:solidFill>
                <a:hlinkClick r:id="rId3">
                  <a:extLst>
                    <a:ext uri="{A12FA001-AC4F-418D-AE19-62706E023703}">
                      <ahyp:hlinkClr xmlns:ahyp="http://schemas.microsoft.com/office/drawing/2018/hyperlinkcolor" val="tx"/>
                    </a:ext>
                  </a:extLst>
                </a:hlinkClick>
              </a:rPr>
              <a:t>Cyber Threat Bulletin: Impact of COVID-19 on Cyber Threat Activity</a:t>
            </a:r>
            <a:endParaRPr lang="en-US" sz="1250" dirty="0">
              <a:solidFill>
                <a:schemeClr val="tx2"/>
              </a:solidFill>
            </a:endParaRPr>
          </a:p>
          <a:p>
            <a:pPr>
              <a:spcBef>
                <a:spcPts val="0"/>
              </a:spcBef>
              <a:spcAft>
                <a:spcPts val="600"/>
              </a:spcAft>
              <a:buSzPct val="70000"/>
            </a:pPr>
            <a:r>
              <a:rPr lang="en-CA" sz="1250" dirty="0">
                <a:solidFill>
                  <a:schemeClr val="tx2"/>
                </a:solidFill>
                <a:hlinkClick r:id="rId4">
                  <a:extLst>
                    <a:ext uri="{A12FA001-AC4F-418D-AE19-62706E023703}">
                      <ahyp:hlinkClr xmlns:ahyp="http://schemas.microsoft.com/office/drawing/2018/hyperlinkcolor" val="tx"/>
                    </a:ext>
                  </a:extLst>
                </a:hlinkClick>
              </a:rPr>
              <a:t>Cyber Threat Bulletin: Modern Ransomware and Its Evolution</a:t>
            </a:r>
            <a:endParaRPr lang="en-CA" sz="1250" dirty="0">
              <a:solidFill>
                <a:schemeClr val="tx2"/>
              </a:solidFill>
            </a:endParaRPr>
          </a:p>
          <a:p>
            <a:pPr>
              <a:spcBef>
                <a:spcPts val="0"/>
              </a:spcBef>
              <a:spcAft>
                <a:spcPts val="600"/>
              </a:spcAft>
              <a:buSzPct val="70000"/>
            </a:pPr>
            <a:r>
              <a:rPr lang="en-US" sz="1250" dirty="0">
                <a:solidFill>
                  <a:schemeClr val="tx2"/>
                </a:solidFill>
                <a:hlinkClick r:id="rId5">
                  <a:extLst>
                    <a:ext uri="{A12FA001-AC4F-418D-AE19-62706E023703}">
                      <ahyp:hlinkClr xmlns:ahyp="http://schemas.microsoft.com/office/drawing/2018/hyperlinkcolor" val="tx"/>
                    </a:ext>
                  </a:extLst>
                </a:hlinkClick>
              </a:rPr>
              <a:t>Cyber threat bulletin: The ransomware threat in 2021</a:t>
            </a:r>
            <a:endParaRPr lang="en-US" sz="1250" dirty="0">
              <a:solidFill>
                <a:schemeClr val="tx2"/>
              </a:solidFill>
            </a:endParaRPr>
          </a:p>
          <a:p>
            <a:pPr>
              <a:spcBef>
                <a:spcPts val="0"/>
              </a:spcBef>
              <a:spcAft>
                <a:spcPts val="600"/>
              </a:spcAft>
              <a:buSzPct val="70000"/>
            </a:pPr>
            <a:r>
              <a:rPr lang="en-US" sz="1250" dirty="0">
                <a:solidFill>
                  <a:schemeClr val="tx2"/>
                </a:solidFill>
                <a:hlinkClick r:id="rId6">
                  <a:extLst>
                    <a:ext uri="{A12FA001-AC4F-418D-AE19-62706E023703}">
                      <ahyp:hlinkClr xmlns:ahyp="http://schemas.microsoft.com/office/drawing/2018/hyperlinkcolor" val="tx"/>
                    </a:ext>
                  </a:extLst>
                </a:hlinkClick>
              </a:rPr>
              <a:t>National Cyber Threat Assessment 2020</a:t>
            </a:r>
            <a:endParaRPr lang="en-US" sz="1250" dirty="0">
              <a:solidFill>
                <a:schemeClr val="tx2"/>
              </a:solidFill>
            </a:endParaRPr>
          </a:p>
          <a:p>
            <a:pPr marL="0" indent="0">
              <a:spcBef>
                <a:spcPts val="0"/>
              </a:spcBef>
              <a:spcAft>
                <a:spcPts val="600"/>
              </a:spcAft>
              <a:buNone/>
            </a:pPr>
            <a:r>
              <a:rPr lang="en-US" sz="1400" b="1" dirty="0"/>
              <a:t>GUIDANCE FOR INDIVIDUALS:</a:t>
            </a:r>
            <a:endParaRPr lang="en-US" sz="1400" b="1" dirty="0">
              <a:hlinkClick r:id="rId7">
                <a:extLst>
                  <a:ext uri="{A12FA001-AC4F-418D-AE19-62706E023703}">
                    <ahyp:hlinkClr xmlns:ahyp="http://schemas.microsoft.com/office/drawing/2018/hyperlinkcolor" val="tx"/>
                  </a:ext>
                </a:extLst>
              </a:hlinkClick>
            </a:endParaRPr>
          </a:p>
          <a:p>
            <a:pPr>
              <a:spcBef>
                <a:spcPts val="0"/>
              </a:spcBef>
              <a:spcAft>
                <a:spcPts val="600"/>
              </a:spcAft>
              <a:buSzPct val="70000"/>
            </a:pPr>
            <a:r>
              <a:rPr lang="en-US" sz="1250" dirty="0">
                <a:solidFill>
                  <a:schemeClr val="accent1"/>
                </a:solidFill>
                <a:hlinkClick r:id="rId8">
                  <a:extLst>
                    <a:ext uri="{A12FA001-AC4F-418D-AE19-62706E023703}">
                      <ahyp:hlinkClr xmlns:ahyp="http://schemas.microsoft.com/office/drawing/2018/hyperlinkcolor" val="tx"/>
                    </a:ext>
                  </a:extLst>
                </a:hlinkClick>
              </a:rPr>
              <a:t>Security Considerations for Research and Development</a:t>
            </a:r>
            <a:endParaRPr lang="en-US" sz="1250" dirty="0">
              <a:solidFill>
                <a:schemeClr val="accent1"/>
              </a:solidFill>
              <a:hlinkClick r:id="" action="ppaction://noaction">
                <a:extLst>
                  <a:ext uri="{A12FA001-AC4F-418D-AE19-62706E023703}">
                    <ahyp:hlinkClr xmlns:ahyp="http://schemas.microsoft.com/office/drawing/2018/hyperlinkcolor" val="tx"/>
                  </a:ext>
                </a:extLst>
              </a:hlinkClick>
            </a:endParaRPr>
          </a:p>
          <a:p>
            <a:pPr>
              <a:spcBef>
                <a:spcPts val="0"/>
              </a:spcBef>
              <a:spcAft>
                <a:spcPts val="600"/>
              </a:spcAft>
              <a:buSzPct val="70000"/>
            </a:pPr>
            <a:r>
              <a:rPr lang="en-US" sz="1250" dirty="0">
                <a:solidFill>
                  <a:schemeClr val="accent1"/>
                </a:solidFill>
                <a:hlinkClick r:id="" action="ppaction://noaction">
                  <a:extLst>
                    <a:ext uri="{A12FA001-AC4F-418D-AE19-62706E023703}">
                      <ahyp:hlinkClr xmlns:ahyp="http://schemas.microsoft.com/office/drawing/2018/hyperlinkcolor" val="tx"/>
                    </a:ext>
                  </a:extLst>
                </a:hlinkClick>
              </a:rPr>
              <a:t>Cyber Security Advice and Guidance for Research and Development Organizations during COVID-19</a:t>
            </a:r>
            <a:endParaRPr lang="en-US" sz="1250" dirty="0">
              <a:solidFill>
                <a:schemeClr val="accent1"/>
              </a:solidFill>
            </a:endParaRPr>
          </a:p>
          <a:p>
            <a:pPr>
              <a:spcBef>
                <a:spcPts val="0"/>
              </a:spcBef>
              <a:spcAft>
                <a:spcPts val="600"/>
              </a:spcAft>
              <a:buSzPct val="70000"/>
            </a:pPr>
            <a:r>
              <a:rPr lang="en-US" sz="1250" dirty="0">
                <a:solidFill>
                  <a:schemeClr val="accent1"/>
                </a:solidFill>
                <a:hlinkClick r:id="rId9">
                  <a:extLst>
                    <a:ext uri="{A12FA001-AC4F-418D-AE19-62706E023703}">
                      <ahyp:hlinkClr xmlns:ahyp="http://schemas.microsoft.com/office/drawing/2018/hyperlinkcolor" val="tx"/>
                    </a:ext>
                  </a:extLst>
                </a:hlinkClick>
              </a:rPr>
              <a:t>Don’t Take the Bait: Recognize and Avoid Phishing Attacks</a:t>
            </a:r>
            <a:endParaRPr lang="en-US" sz="1250" dirty="0"/>
          </a:p>
          <a:p>
            <a:pPr lvl="0">
              <a:spcBef>
                <a:spcPts val="0"/>
              </a:spcBef>
              <a:spcAft>
                <a:spcPts val="600"/>
              </a:spcAft>
              <a:buSzPct val="70000"/>
            </a:pPr>
            <a:r>
              <a:rPr lang="en-US" sz="1250" dirty="0">
                <a:solidFill>
                  <a:schemeClr val="accent1"/>
                </a:solidFill>
                <a:hlinkClick r:id="rId10">
                  <a:extLst>
                    <a:ext uri="{A12FA001-AC4F-418D-AE19-62706E023703}">
                      <ahyp:hlinkClr xmlns:ahyp="http://schemas.microsoft.com/office/drawing/2018/hyperlinkcolor" val="tx"/>
                    </a:ext>
                  </a:extLst>
                </a:hlinkClick>
              </a:rPr>
              <a:t>Cyber Security Tips for Remote Work</a:t>
            </a:r>
            <a:endParaRPr lang="en-US" sz="1250" dirty="0"/>
          </a:p>
          <a:p>
            <a:pPr lvl="0">
              <a:spcBef>
                <a:spcPts val="0"/>
              </a:spcBef>
              <a:spcAft>
                <a:spcPts val="600"/>
              </a:spcAft>
              <a:buSzPct val="70000"/>
            </a:pPr>
            <a:r>
              <a:rPr lang="en-US" sz="1250" dirty="0">
                <a:solidFill>
                  <a:schemeClr val="accent1"/>
                </a:solidFill>
                <a:hlinkClick r:id="" action="ppaction://noaction">
                  <a:extLst>
                    <a:ext uri="{A12FA001-AC4F-418D-AE19-62706E023703}">
                      <ahyp:hlinkClr xmlns:ahyp="http://schemas.microsoft.com/office/drawing/2018/hyperlinkcolor" val="tx"/>
                    </a:ext>
                  </a:extLst>
                </a:hlinkClick>
              </a:rPr>
              <a:t>Using Virtual Desktop At-Home and In-Office</a:t>
            </a:r>
            <a:endParaRPr lang="en-US" sz="1250" dirty="0"/>
          </a:p>
          <a:p>
            <a:pPr>
              <a:spcBef>
                <a:spcPts val="0"/>
              </a:spcBef>
              <a:spcAft>
                <a:spcPts val="600"/>
              </a:spcAft>
              <a:buSzPct val="70000"/>
            </a:pPr>
            <a:r>
              <a:rPr lang="en-US" sz="1250" dirty="0">
                <a:solidFill>
                  <a:schemeClr val="accent1"/>
                </a:solidFill>
                <a:hlinkClick r:id="rId11">
                  <a:extLst>
                    <a:ext uri="{A12FA001-AC4F-418D-AE19-62706E023703}">
                      <ahyp:hlinkClr xmlns:ahyp="http://schemas.microsoft.com/office/drawing/2018/hyperlinkcolor" val="tx"/>
                    </a:ext>
                  </a:extLst>
                </a:hlinkClick>
              </a:rPr>
              <a:t>Video Teleconferencing </a:t>
            </a:r>
            <a:endParaRPr lang="en-US" sz="1250" dirty="0">
              <a:solidFill>
                <a:schemeClr val="accent1"/>
              </a:solidFill>
            </a:endParaRPr>
          </a:p>
          <a:p>
            <a:pPr>
              <a:spcBef>
                <a:spcPts val="0"/>
              </a:spcBef>
              <a:spcAft>
                <a:spcPts val="600"/>
              </a:spcAft>
              <a:buSzPct val="70000"/>
            </a:pPr>
            <a:r>
              <a:rPr lang="en-US" sz="1250" dirty="0">
                <a:solidFill>
                  <a:schemeClr val="accent1"/>
                </a:solidFill>
                <a:hlinkClick r:id="rId10">
                  <a:extLst>
                    <a:ext uri="{A12FA001-AC4F-418D-AE19-62706E023703}">
                      <ahyp:hlinkClr xmlns:ahyp="http://schemas.microsoft.com/office/drawing/2018/hyperlinkcolor" val="tx"/>
                    </a:ext>
                  </a:extLst>
                </a:hlinkClick>
              </a:rPr>
              <a:t>Cyber Security Tips for Remote Work</a:t>
            </a:r>
            <a:endParaRPr lang="en-US" sz="1250" dirty="0"/>
          </a:p>
          <a:p>
            <a:pPr>
              <a:spcBef>
                <a:spcPts val="0"/>
              </a:spcBef>
              <a:spcAft>
                <a:spcPts val="600"/>
              </a:spcAft>
              <a:buSzPct val="70000"/>
            </a:pPr>
            <a:endParaRPr lang="en-US" sz="1200" dirty="0"/>
          </a:p>
        </p:txBody>
      </p:sp>
      <p:sp>
        <p:nvSpPr>
          <p:cNvPr id="4" name="Rectangle 3">
            <a:extLst>
              <a:ext uri="{FF2B5EF4-FFF2-40B4-BE49-F238E27FC236}">
                <a16:creationId xmlns:a16="http://schemas.microsoft.com/office/drawing/2014/main" id="{5593813F-1192-49F2-8D2D-C0F2353E2565}"/>
              </a:ext>
            </a:extLst>
          </p:cNvPr>
          <p:cNvSpPr/>
          <p:nvPr/>
        </p:nvSpPr>
        <p:spPr>
          <a:xfrm>
            <a:off x="7380312" y="51470"/>
            <a:ext cx="1691680" cy="2160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a:defRPr/>
            </a:pPr>
            <a:endParaRPr lang="en-US">
              <a:solidFill>
                <a:srgbClr val="FFFFFF"/>
              </a:solidFill>
              <a:latin typeface="Calibri"/>
            </a:endParaRPr>
          </a:p>
        </p:txBody>
      </p:sp>
      <p:sp>
        <p:nvSpPr>
          <p:cNvPr id="6" name="Content Placeholder 2">
            <a:extLst>
              <a:ext uri="{FF2B5EF4-FFF2-40B4-BE49-F238E27FC236}">
                <a16:creationId xmlns:a16="http://schemas.microsoft.com/office/drawing/2014/main" id="{97BB4BCA-F21A-4246-8835-135FA13C4B0E}"/>
              </a:ext>
            </a:extLst>
          </p:cNvPr>
          <p:cNvSpPr txBox="1">
            <a:spLocks/>
          </p:cNvSpPr>
          <p:nvPr/>
        </p:nvSpPr>
        <p:spPr>
          <a:xfrm>
            <a:off x="5004048" y="4371950"/>
            <a:ext cx="4104456" cy="51553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DE4B20"/>
              </a:buClr>
              <a:buFont typeface="Wingdings" panose="05000000000000000000" pitchFamily="2" charset="2"/>
              <a:buChar char=""/>
              <a:defRPr sz="2400" kern="1200">
                <a:solidFill>
                  <a:srgbClr val="1F2A44"/>
                </a:solidFill>
                <a:latin typeface="Roboto Condensed" panose="02000000000000000000" pitchFamily="2" charset="0"/>
                <a:ea typeface="Roboto Condensed" panose="02000000000000000000" pitchFamily="2" charset="0"/>
                <a:cs typeface="+mn-cs"/>
              </a:defRPr>
            </a:lvl1pPr>
            <a:lvl2pPr marL="742950" indent="-285750" algn="l" defTabSz="914400" rtl="0" eaLnBrk="1" latinLnBrk="0" hangingPunct="1">
              <a:spcBef>
                <a:spcPct val="20000"/>
              </a:spcBef>
              <a:buClr>
                <a:srgbClr val="4891BC"/>
              </a:buClr>
              <a:buFont typeface="Arial" panose="020B0604020202020204" pitchFamily="34" charset="0"/>
              <a:buChar char="●"/>
              <a:defRPr sz="2000" kern="1200">
                <a:solidFill>
                  <a:srgbClr val="1F2A44"/>
                </a:solidFill>
                <a:latin typeface="Roboto Condensed" panose="02000000000000000000" pitchFamily="2" charset="0"/>
                <a:ea typeface="Roboto Condensed" panose="02000000000000000000" pitchFamily="2" charset="0"/>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rgbClr val="1F2A44"/>
                </a:solidFill>
                <a:latin typeface="Roboto Condensed" panose="02000000000000000000" pitchFamily="2" charset="0"/>
                <a:ea typeface="Roboto Condensed" panose="02000000000000000000" pitchFamily="2" charset="0"/>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rgbClr val="1F2A44"/>
                </a:solidFill>
                <a:latin typeface="Roboto Condensed" panose="02000000000000000000" pitchFamily="2" charset="0"/>
                <a:ea typeface="Roboto Condensed" panose="02000000000000000000" pitchFamily="2" charset="0"/>
                <a:cs typeface="+mn-cs"/>
              </a:defRPr>
            </a:lvl4pPr>
            <a:lvl5pPr marL="2057400" indent="-228600" algn="l" defTabSz="914400" rtl="0" eaLnBrk="1" latinLnBrk="0" hangingPunct="1">
              <a:spcBef>
                <a:spcPct val="20000"/>
              </a:spcBef>
              <a:buFont typeface="Arial" panose="020B0604020202020204" pitchFamily="34" charset="0"/>
              <a:buChar char="»"/>
              <a:defRPr sz="1200" kern="1200">
                <a:solidFill>
                  <a:srgbClr val="1F2A44"/>
                </a:solidFill>
                <a:latin typeface="Roboto Condensed" panose="02000000000000000000" pitchFamily="2" charset="0"/>
                <a:ea typeface="Roboto Condensed" panose="02000000000000000000" pitchFamily="2" charset="0"/>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0"/>
              </a:spcBef>
              <a:spcAft>
                <a:spcPts val="600"/>
              </a:spcAft>
              <a:buFont typeface="Wingdings" panose="05000000000000000000" pitchFamily="2" charset="2"/>
              <a:buNone/>
            </a:pPr>
            <a:r>
              <a:rPr lang="en-US" sz="1600" dirty="0">
                <a:solidFill>
                  <a:schemeClr val="tx1"/>
                </a:solidFill>
                <a:cs typeface="Calibri Light" panose="020F0302020204030204" pitchFamily="34" charset="0"/>
              </a:rPr>
              <a:t>VISIT </a:t>
            </a:r>
            <a:r>
              <a:rPr lang="en-US" sz="1600" b="1" dirty="0">
                <a:solidFill>
                  <a:srgbClr val="DF4B20"/>
                </a:solidFill>
                <a:cs typeface="Calibri Light" panose="020F0302020204030204" pitchFamily="34" charset="0"/>
              </a:rPr>
              <a:t>CYBER.GC.CA</a:t>
            </a:r>
            <a:r>
              <a:rPr lang="en-US" sz="1600" b="1" dirty="0">
                <a:solidFill>
                  <a:schemeClr val="tx1"/>
                </a:solidFill>
                <a:cs typeface="Calibri Light" panose="020F0302020204030204" pitchFamily="34" charset="0"/>
              </a:rPr>
              <a:t> </a:t>
            </a:r>
            <a:r>
              <a:rPr lang="en-US" sz="1600" dirty="0">
                <a:solidFill>
                  <a:schemeClr val="tx1"/>
                </a:solidFill>
                <a:cs typeface="Calibri Light" panose="020F0302020204030204" pitchFamily="34" charset="0"/>
              </a:rPr>
              <a:t>FOR MORE PUBLICATIONS</a:t>
            </a:r>
            <a:endParaRPr lang="en-US" sz="1600" dirty="0">
              <a:cs typeface="Calibri Light" panose="020F0302020204030204" pitchFamily="34" charset="0"/>
            </a:endParaRPr>
          </a:p>
        </p:txBody>
      </p:sp>
      <p:sp>
        <p:nvSpPr>
          <p:cNvPr id="7" name="MSIPCMContentMarking" descr="{&quot;HashCode&quot;:2142556788,&quot;Placement&quot;:&quot;Header&quot;,&quot;Top&quot;:0.0,&quot;Left&quot;:568.392456,&quot;SlideWidth&quot;:720,&quot;SlideHeight&quot;:405}">
            <a:extLst>
              <a:ext uri="{FF2B5EF4-FFF2-40B4-BE49-F238E27FC236}">
                <a16:creationId xmlns:a16="http://schemas.microsoft.com/office/drawing/2014/main" id="{C05090D1-3DFC-9798-6294-F5B9E5DCD170}"/>
              </a:ext>
            </a:extLst>
          </p:cNvPr>
          <p:cNvSpPr txBox="1"/>
          <p:nvPr/>
        </p:nvSpPr>
        <p:spPr>
          <a:xfrm>
            <a:off x="7206172" y="19760"/>
            <a:ext cx="1925416" cy="262344"/>
          </a:xfrm>
          <a:prstGeom prst="rect">
            <a:avLst/>
          </a:prstGeom>
          <a:noFill/>
        </p:spPr>
        <p:txBody>
          <a:bodyPr vert="horz" wrap="square" lIns="0" tIns="0" rIns="0" bIns="0" rtlCol="0" anchor="ctr" anchorCtr="1">
            <a:spAutoFit/>
          </a:bodyPr>
          <a:lstStyle/>
          <a:p>
            <a:pPr algn="r">
              <a:spcBef>
                <a:spcPts val="0"/>
              </a:spcBef>
              <a:spcAft>
                <a:spcPts val="0"/>
              </a:spcAft>
            </a:pPr>
            <a:r>
              <a:rPr lang="en-US" sz="1000" dirty="0">
                <a:solidFill>
                  <a:srgbClr val="008000"/>
                </a:solidFill>
                <a:latin typeface="Calibri" panose="020F0502020204030204" pitchFamily="34" charset="0"/>
              </a:rPr>
              <a:t>UNCLASSIFIED / NON CLASSIFIÉ</a:t>
            </a:r>
          </a:p>
        </p:txBody>
      </p:sp>
    </p:spTree>
    <p:extLst>
      <p:ext uri="{BB962C8B-B14F-4D97-AF65-F5344CB8AC3E}">
        <p14:creationId xmlns:p14="http://schemas.microsoft.com/office/powerpoint/2010/main" val="23681073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B68EB2-3F94-4AC1-BFAE-06AE666F94A2}"/>
              </a:ext>
            </a:extLst>
          </p:cNvPr>
          <p:cNvSpPr>
            <a:spLocks noGrp="1"/>
          </p:cNvSpPr>
          <p:nvPr>
            <p:ph type="title"/>
          </p:nvPr>
        </p:nvSpPr>
        <p:spPr/>
        <p:txBody>
          <a:bodyPr/>
          <a:lstStyle/>
          <a:p>
            <a:r>
              <a:rPr lang="en-US" dirty="0"/>
              <a:t>ADDITIONAL RESOURCES</a:t>
            </a:r>
          </a:p>
        </p:txBody>
      </p:sp>
      <p:sp>
        <p:nvSpPr>
          <p:cNvPr id="3" name="Content Placeholder 2">
            <a:extLst>
              <a:ext uri="{FF2B5EF4-FFF2-40B4-BE49-F238E27FC236}">
                <a16:creationId xmlns:a16="http://schemas.microsoft.com/office/drawing/2014/main" id="{2F8CBDCA-4922-439F-A4B0-5E54485D5413}"/>
              </a:ext>
            </a:extLst>
          </p:cNvPr>
          <p:cNvSpPr>
            <a:spLocks noGrp="1"/>
          </p:cNvSpPr>
          <p:nvPr>
            <p:ph idx="1"/>
          </p:nvPr>
        </p:nvSpPr>
        <p:spPr>
          <a:xfrm>
            <a:off x="137160" y="768096"/>
            <a:ext cx="8869680" cy="3874506"/>
          </a:xfrm>
        </p:spPr>
        <p:txBody>
          <a:bodyPr>
            <a:normAutofit fontScale="92500" lnSpcReduction="20000"/>
          </a:bodyPr>
          <a:lstStyle/>
          <a:p>
            <a:r>
              <a:rPr lang="en-US" sz="2000" dirty="0">
                <a:solidFill>
                  <a:schemeClr val="accent4"/>
                </a:solidFill>
                <a:effectLst/>
                <a:latin typeface="Roboto Condensed" panose="02000000000000000000"/>
              </a:rPr>
              <a:t>Information on cyberbullying</a:t>
            </a:r>
          </a:p>
          <a:p>
            <a:pPr lvl="1"/>
            <a:r>
              <a:rPr lang="en-US" sz="1600" dirty="0">
                <a:solidFill>
                  <a:schemeClr val="accent4"/>
                </a:solidFill>
                <a:latin typeface="Roboto Condensed" panose="02000000000000000000"/>
                <a:hlinkClick r:id="rId3">
                  <a:extLst>
                    <a:ext uri="{A12FA001-AC4F-418D-AE19-62706E023703}">
                      <ahyp:hlinkClr xmlns:ahyp="http://schemas.microsoft.com/office/drawing/2018/hyperlinkcolor" val="tx"/>
                    </a:ext>
                  </a:extLst>
                </a:hlinkClick>
              </a:rPr>
              <a:t>Canada.ca/cyberbullying</a:t>
            </a:r>
            <a:endParaRPr lang="en-US" sz="1600" dirty="0">
              <a:solidFill>
                <a:schemeClr val="accent4"/>
              </a:solidFill>
              <a:effectLst/>
              <a:latin typeface="Roboto Condensed" panose="02000000000000000000"/>
            </a:endParaRPr>
          </a:p>
          <a:p>
            <a:r>
              <a:rPr lang="en-US" sz="2000" dirty="0">
                <a:solidFill>
                  <a:schemeClr val="accent4"/>
                </a:solidFill>
                <a:effectLst/>
                <a:latin typeface="Roboto Condensed" panose="02000000000000000000"/>
              </a:rPr>
              <a:t>Reporting fraud</a:t>
            </a:r>
          </a:p>
          <a:p>
            <a:pPr lvl="1"/>
            <a:r>
              <a:rPr lang="en-US" sz="1600" dirty="0">
                <a:solidFill>
                  <a:schemeClr val="accent4"/>
                </a:solidFill>
                <a:effectLst/>
                <a:latin typeface="Roboto Condensed" panose="02000000000000000000"/>
                <a:hlinkClick r:id="rId4">
                  <a:extLst>
                    <a:ext uri="{A12FA001-AC4F-418D-AE19-62706E023703}">
                      <ahyp:hlinkClr xmlns:ahyp="http://schemas.microsoft.com/office/drawing/2018/hyperlinkcolor" val="tx"/>
                    </a:ext>
                  </a:extLst>
                </a:hlinkClick>
              </a:rPr>
              <a:t>Canadian Anti-Fraud Centre website</a:t>
            </a:r>
            <a:endParaRPr lang="en-US" sz="1600" dirty="0">
              <a:solidFill>
                <a:schemeClr val="accent4"/>
              </a:solidFill>
              <a:effectLst/>
              <a:latin typeface="Roboto Condensed" panose="02000000000000000000"/>
            </a:endParaRPr>
          </a:p>
          <a:p>
            <a:r>
              <a:rPr lang="en-US" sz="2000" dirty="0">
                <a:solidFill>
                  <a:schemeClr val="accent4"/>
                </a:solidFill>
                <a:effectLst/>
                <a:latin typeface="Roboto Condensed" panose="02000000000000000000"/>
              </a:rPr>
              <a:t>Reporting spam</a:t>
            </a:r>
          </a:p>
          <a:p>
            <a:pPr lvl="1"/>
            <a:r>
              <a:rPr lang="en-US" sz="1600" dirty="0">
                <a:solidFill>
                  <a:schemeClr val="accent4"/>
                </a:solidFill>
                <a:effectLst/>
                <a:latin typeface="Roboto Condensed" panose="02000000000000000000"/>
                <a:hlinkClick r:id="rId5">
                  <a:extLst>
                    <a:ext uri="{A12FA001-AC4F-418D-AE19-62706E023703}">
                      <ahyp:hlinkClr xmlns:ahyp="http://schemas.microsoft.com/office/drawing/2018/hyperlinkcolor" val="tx"/>
                    </a:ext>
                  </a:extLst>
                </a:hlinkClick>
              </a:rPr>
              <a:t>Innovation, Science and Economic Development </a:t>
            </a:r>
            <a:br>
              <a:rPr lang="en-US" sz="1600" dirty="0">
                <a:solidFill>
                  <a:schemeClr val="accent4"/>
                </a:solidFill>
                <a:effectLst/>
                <a:latin typeface="Roboto Condensed" panose="02000000000000000000"/>
                <a:hlinkClick r:id="rId5">
                  <a:extLst>
                    <a:ext uri="{A12FA001-AC4F-418D-AE19-62706E023703}">
                      <ahyp:hlinkClr xmlns:ahyp="http://schemas.microsoft.com/office/drawing/2018/hyperlinkcolor" val="tx"/>
                    </a:ext>
                  </a:extLst>
                </a:hlinkClick>
              </a:rPr>
            </a:br>
            <a:r>
              <a:rPr lang="en-US" sz="1600" dirty="0">
                <a:solidFill>
                  <a:schemeClr val="accent4"/>
                </a:solidFill>
                <a:effectLst/>
                <a:latin typeface="Roboto Condensed" panose="02000000000000000000"/>
                <a:hlinkClick r:id="rId5">
                  <a:extLst>
                    <a:ext uri="{A12FA001-AC4F-418D-AE19-62706E023703}">
                      <ahyp:hlinkClr xmlns:ahyp="http://schemas.microsoft.com/office/drawing/2018/hyperlinkcolor" val="tx"/>
                    </a:ext>
                  </a:extLst>
                </a:hlinkClick>
              </a:rPr>
              <a:t>Canada Anti-Spam reporting system</a:t>
            </a:r>
            <a:endParaRPr lang="en-US" sz="1600" dirty="0">
              <a:solidFill>
                <a:schemeClr val="accent4"/>
              </a:solidFill>
              <a:effectLst/>
              <a:latin typeface="Roboto Condensed" panose="02000000000000000000"/>
            </a:endParaRPr>
          </a:p>
          <a:p>
            <a:r>
              <a:rPr lang="en-US" sz="2000" dirty="0">
                <a:solidFill>
                  <a:schemeClr val="accent4"/>
                </a:solidFill>
                <a:effectLst/>
                <a:latin typeface="Roboto Condensed" panose="02000000000000000000"/>
              </a:rPr>
              <a:t>Reporting cyber incidents</a:t>
            </a:r>
          </a:p>
          <a:p>
            <a:pPr lvl="1"/>
            <a:r>
              <a:rPr lang="en-US" sz="1600" dirty="0">
                <a:solidFill>
                  <a:schemeClr val="accent4"/>
                </a:solidFill>
                <a:effectLst/>
                <a:latin typeface="Roboto Condensed" panose="02000000000000000000"/>
                <a:hlinkClick r:id="rId6">
                  <a:extLst>
                    <a:ext uri="{A12FA001-AC4F-418D-AE19-62706E023703}">
                      <ahyp:hlinkClr xmlns:ahyp="http://schemas.microsoft.com/office/drawing/2018/hyperlinkcolor" val="tx"/>
                    </a:ext>
                  </a:extLst>
                </a:hlinkClick>
              </a:rPr>
              <a:t>Canadian Centre for Cyber Security</a:t>
            </a:r>
            <a:endParaRPr lang="en-US" sz="1600" dirty="0">
              <a:solidFill>
                <a:schemeClr val="accent4"/>
              </a:solidFill>
              <a:effectLst/>
              <a:latin typeface="Roboto Condensed" panose="02000000000000000000"/>
            </a:endParaRPr>
          </a:p>
          <a:p>
            <a:r>
              <a:rPr lang="en-US" sz="2000" dirty="0">
                <a:solidFill>
                  <a:schemeClr val="accent4"/>
                </a:solidFill>
                <a:effectLst/>
                <a:latin typeface="Roboto Condensed" panose="02000000000000000000"/>
              </a:rPr>
              <a:t>Reporting identity theft</a:t>
            </a:r>
          </a:p>
          <a:p>
            <a:pPr lvl="1"/>
            <a:r>
              <a:rPr lang="en-US" sz="1600" dirty="0">
                <a:solidFill>
                  <a:schemeClr val="accent4"/>
                </a:solidFill>
                <a:effectLst/>
                <a:latin typeface="Roboto Condensed" panose="02000000000000000000"/>
              </a:rPr>
              <a:t>Contact your local police department</a:t>
            </a:r>
          </a:p>
          <a:p>
            <a:r>
              <a:rPr lang="en-US" sz="2000" dirty="0">
                <a:solidFill>
                  <a:schemeClr val="accent4"/>
                </a:solidFill>
                <a:effectLst/>
                <a:latin typeface="Roboto Condensed" panose="02000000000000000000"/>
              </a:rPr>
              <a:t>Learning more about getting cyber safe</a:t>
            </a:r>
          </a:p>
          <a:p>
            <a:pPr lvl="1"/>
            <a:r>
              <a:rPr lang="en-US" sz="1600" dirty="0">
                <a:solidFill>
                  <a:schemeClr val="accent4"/>
                </a:solidFill>
                <a:latin typeface="Roboto Condensed" panose="02000000000000000000"/>
                <a:hlinkClick r:id="rId7">
                  <a:extLst>
                    <a:ext uri="{A12FA001-AC4F-418D-AE19-62706E023703}">
                      <ahyp:hlinkClr xmlns:ahyp="http://schemas.microsoft.com/office/drawing/2018/hyperlinkcolor" val="tx"/>
                    </a:ext>
                  </a:extLst>
                </a:hlinkClick>
              </a:rPr>
              <a:t>Get Cyber Safe</a:t>
            </a:r>
            <a:endParaRPr lang="en-US" sz="1600" dirty="0">
              <a:solidFill>
                <a:schemeClr val="accent4"/>
              </a:solidFill>
              <a:latin typeface="Roboto Condensed" panose="02000000000000000000"/>
            </a:endParaRPr>
          </a:p>
          <a:p>
            <a:pPr lvl="1"/>
            <a:r>
              <a:rPr lang="en-US" sz="1600" dirty="0">
                <a:solidFill>
                  <a:schemeClr val="accent4"/>
                </a:solidFill>
                <a:effectLst/>
                <a:latin typeface="Roboto Condensed" panose="02000000000000000000"/>
                <a:hlinkClick r:id="rId8">
                  <a:extLst>
                    <a:ext uri="{A12FA001-AC4F-418D-AE19-62706E023703}">
                      <ahyp:hlinkClr xmlns:ahyp="http://schemas.microsoft.com/office/drawing/2018/hyperlinkcolor" val="tx"/>
                    </a:ext>
                  </a:extLst>
                </a:hlinkClick>
              </a:rPr>
              <a:t>Canadian Centre for Cyber Security</a:t>
            </a:r>
            <a:endParaRPr lang="en-US" sz="1600" dirty="0">
              <a:solidFill>
                <a:schemeClr val="accent4"/>
              </a:solidFill>
              <a:effectLst/>
              <a:latin typeface="Roboto Condensed" panose="02000000000000000000"/>
            </a:endParaRPr>
          </a:p>
          <a:p>
            <a:endParaRPr lang="en-US" dirty="0">
              <a:solidFill>
                <a:schemeClr val="accent4"/>
              </a:solidFill>
            </a:endParaRPr>
          </a:p>
        </p:txBody>
      </p:sp>
      <p:pic>
        <p:nvPicPr>
          <p:cNvPr id="5" name="Picture 4">
            <a:extLst>
              <a:ext uri="{FF2B5EF4-FFF2-40B4-BE49-F238E27FC236}">
                <a16:creationId xmlns:a16="http://schemas.microsoft.com/office/drawing/2014/main" id="{A72E7C4C-7740-48AC-9805-5D63B4759BCB}"/>
              </a:ext>
            </a:extLst>
          </p:cNvPr>
          <p:cNvPicPr>
            <a:picLocks noChangeAspect="1"/>
          </p:cNvPicPr>
          <p:nvPr/>
        </p:nvPicPr>
        <p:blipFill rotWithShape="1">
          <a:blip r:embed="rId9"/>
          <a:srcRect b="19084"/>
          <a:stretch/>
        </p:blipFill>
        <p:spPr>
          <a:xfrm>
            <a:off x="4541480" y="301156"/>
            <a:ext cx="3460291" cy="1401333"/>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3FB82482-C0F9-403D-85FD-9A793851D8CC}"/>
              </a:ext>
            </a:extLst>
          </p:cNvPr>
          <p:cNvPicPr>
            <a:picLocks noChangeAspect="1"/>
          </p:cNvPicPr>
          <p:nvPr/>
        </p:nvPicPr>
        <p:blipFill rotWithShape="1">
          <a:blip r:embed="rId10"/>
          <a:srcRect b="19163"/>
          <a:stretch/>
        </p:blipFill>
        <p:spPr>
          <a:xfrm>
            <a:off x="5364088" y="1768955"/>
            <a:ext cx="3460291" cy="1401333"/>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7FC7B847-E0BE-43E5-92EC-94B14B72A8D6}"/>
              </a:ext>
            </a:extLst>
          </p:cNvPr>
          <p:cNvPicPr>
            <a:picLocks noChangeAspect="1"/>
          </p:cNvPicPr>
          <p:nvPr/>
        </p:nvPicPr>
        <p:blipFill>
          <a:blip r:embed="rId11"/>
          <a:stretch>
            <a:fillRect/>
          </a:stretch>
        </p:blipFill>
        <p:spPr>
          <a:xfrm>
            <a:off x="4788024" y="3236754"/>
            <a:ext cx="3460290" cy="140584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138247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CAFC6F-044D-41E1-BA7C-FC3F97746AAC}"/>
              </a:ext>
            </a:extLst>
          </p:cNvPr>
          <p:cNvSpPr>
            <a:spLocks noGrp="1"/>
          </p:cNvSpPr>
          <p:nvPr>
            <p:ph type="title"/>
          </p:nvPr>
        </p:nvSpPr>
        <p:spPr/>
        <p:txBody>
          <a:bodyPr/>
          <a:lstStyle/>
          <a:p>
            <a:r>
              <a:rPr lang="en-CA" dirty="0"/>
              <a:t>Publications </a:t>
            </a:r>
          </a:p>
        </p:txBody>
      </p:sp>
      <p:sp>
        <p:nvSpPr>
          <p:cNvPr id="3" name="Content Placeholder 2">
            <a:extLst>
              <a:ext uri="{FF2B5EF4-FFF2-40B4-BE49-F238E27FC236}">
                <a16:creationId xmlns:a16="http://schemas.microsoft.com/office/drawing/2014/main" id="{B956A5E0-7FD7-4125-AA2C-5D49E56E1C77}"/>
              </a:ext>
            </a:extLst>
          </p:cNvPr>
          <p:cNvSpPr>
            <a:spLocks noGrp="1"/>
          </p:cNvSpPr>
          <p:nvPr>
            <p:ph idx="1"/>
          </p:nvPr>
        </p:nvSpPr>
        <p:spPr>
          <a:xfrm>
            <a:off x="539552" y="843558"/>
            <a:ext cx="8869680" cy="3886200"/>
          </a:xfrm>
        </p:spPr>
        <p:txBody>
          <a:bodyPr>
            <a:normAutofit/>
          </a:bodyPr>
          <a:lstStyle/>
          <a:p>
            <a:r>
              <a:rPr lang="en-CA" dirty="0">
                <a:solidFill>
                  <a:schemeClr val="tx2"/>
                </a:solidFill>
              </a:rPr>
              <a:t>Visit </a:t>
            </a:r>
            <a:r>
              <a:rPr lang="en-CA" dirty="0">
                <a:solidFill>
                  <a:schemeClr val="accent2"/>
                </a:solidFill>
                <a:hlinkClick r:id="rId3" action="ppaction://hlinkfile">
                  <a:extLst>
                    <a:ext uri="{A12FA001-AC4F-418D-AE19-62706E023703}">
                      <ahyp:hlinkClr xmlns:ahyp="http://schemas.microsoft.com/office/drawing/2018/hyperlinkcolor" val="tx"/>
                    </a:ext>
                  </a:extLst>
                </a:hlinkClick>
              </a:rPr>
              <a:t>cyber.gc.ca </a:t>
            </a:r>
            <a:r>
              <a:rPr lang="en-CA" dirty="0">
                <a:solidFill>
                  <a:schemeClr val="tx2"/>
                </a:solidFill>
              </a:rPr>
              <a:t>and check out all our recent publications </a:t>
            </a:r>
          </a:p>
          <a:p>
            <a:endParaRPr lang="en-CA" dirty="0">
              <a:solidFill>
                <a:schemeClr val="tx2"/>
              </a:solidFill>
            </a:endParaRPr>
          </a:p>
          <a:p>
            <a:pPr lvl="2">
              <a:spcAft>
                <a:spcPts val="600"/>
              </a:spcAft>
              <a:tabLst>
                <a:tab pos="342900" algn="l"/>
              </a:tabLst>
            </a:pPr>
            <a:r>
              <a:rPr lang="en-US" sz="1625" dirty="0">
                <a:solidFill>
                  <a:schemeClr val="accent1"/>
                </a:solidFill>
                <a:hlinkClick r:id="rId4">
                  <a:extLst>
                    <a:ext uri="{A12FA001-AC4F-418D-AE19-62706E023703}">
                      <ahyp:hlinkClr xmlns:ahyp="http://schemas.microsoft.com/office/drawing/2018/hyperlinkcolor" val="tx"/>
                    </a:ext>
                  </a:extLst>
                </a:hlinkClick>
              </a:rPr>
              <a:t>Security considerations for industrial control systems (ITSAP.00.050)</a:t>
            </a:r>
            <a:endParaRPr lang="en-CA" sz="1625" dirty="0">
              <a:solidFill>
                <a:schemeClr val="accent1"/>
              </a:solidFill>
            </a:endParaRPr>
          </a:p>
          <a:p>
            <a:pPr lvl="2">
              <a:spcAft>
                <a:spcPts val="600"/>
              </a:spcAft>
              <a:tabLst>
                <a:tab pos="342900" algn="l"/>
              </a:tabLst>
            </a:pPr>
            <a:r>
              <a:rPr lang="en-US" sz="1625" dirty="0">
                <a:solidFill>
                  <a:schemeClr val="accent1"/>
                </a:solidFill>
                <a:hlinkClick r:id="rId5">
                  <a:extLst>
                    <a:ext uri="{A12FA001-AC4F-418D-AE19-62706E023703}">
                      <ahyp:hlinkClr xmlns:ahyp="http://schemas.microsoft.com/office/drawing/2018/hyperlinkcolor" val="tx"/>
                    </a:ext>
                  </a:extLst>
                </a:hlinkClick>
              </a:rPr>
              <a:t>Security considerations for critical infrastructure (ITSAP.10.100)</a:t>
            </a:r>
            <a:endParaRPr lang="en-CA" sz="1625" dirty="0">
              <a:solidFill>
                <a:schemeClr val="accent1"/>
              </a:solidFill>
            </a:endParaRPr>
          </a:p>
          <a:p>
            <a:pPr lvl="2">
              <a:spcAft>
                <a:spcPts val="600"/>
              </a:spcAft>
              <a:tabLst>
                <a:tab pos="342900" algn="l"/>
              </a:tabLst>
            </a:pPr>
            <a:r>
              <a:rPr lang="en-US" sz="1625" dirty="0">
                <a:solidFill>
                  <a:schemeClr val="accent1"/>
                </a:solidFill>
                <a:hlinkClick r:id="rId6">
                  <a:extLst>
                    <a:ext uri="{A12FA001-AC4F-418D-AE19-62706E023703}">
                      <ahyp:hlinkClr xmlns:ahyp="http://schemas.microsoft.com/office/drawing/2018/hyperlinkcolor" val="tx"/>
                    </a:ext>
                  </a:extLst>
                </a:hlinkClick>
              </a:rPr>
              <a:t>Protecting your organization against denial of service attacks (ITSAP.80.100)</a:t>
            </a:r>
            <a:endParaRPr lang="en-CA" sz="1625" dirty="0">
              <a:solidFill>
                <a:schemeClr val="accent1"/>
              </a:solidFill>
            </a:endParaRPr>
          </a:p>
          <a:p>
            <a:pPr lvl="2">
              <a:spcAft>
                <a:spcPts val="600"/>
              </a:spcAft>
              <a:tabLst>
                <a:tab pos="342900" algn="l"/>
              </a:tabLst>
            </a:pPr>
            <a:r>
              <a:rPr lang="en-US" sz="1625" dirty="0">
                <a:solidFill>
                  <a:schemeClr val="accent1"/>
                </a:solidFill>
                <a:hlinkClick r:id="rId7">
                  <a:extLst>
                    <a:ext uri="{A12FA001-AC4F-418D-AE19-62706E023703}">
                      <ahyp:hlinkClr xmlns:ahyp="http://schemas.microsoft.com/office/drawing/2018/hyperlinkcolor" val="tx"/>
                    </a:ext>
                  </a:extLst>
                </a:hlinkClick>
              </a:rPr>
              <a:t>Protect your organization from malware (ITSAP.00.057)</a:t>
            </a:r>
            <a:endParaRPr lang="en-CA" sz="1625" dirty="0">
              <a:solidFill>
                <a:schemeClr val="accent1"/>
              </a:solidFill>
            </a:endParaRPr>
          </a:p>
          <a:p>
            <a:pPr lvl="2">
              <a:spcAft>
                <a:spcPts val="600"/>
              </a:spcAft>
              <a:tabLst>
                <a:tab pos="342900" algn="l"/>
              </a:tabLst>
            </a:pPr>
            <a:r>
              <a:rPr lang="en-US" sz="1625" dirty="0">
                <a:solidFill>
                  <a:schemeClr val="accent1"/>
                </a:solidFill>
                <a:hlinkClick r:id="rId8">
                  <a:extLst>
                    <a:ext uri="{A12FA001-AC4F-418D-AE19-62706E023703}">
                      <ahyp:hlinkClr xmlns:ahyp="http://schemas.microsoft.com/office/drawing/2018/hyperlinkcolor" val="tx"/>
                    </a:ext>
                  </a:extLst>
                </a:hlinkClick>
              </a:rPr>
              <a:t>Managing and controlling administrative privileges (ITSM.10.094)</a:t>
            </a:r>
            <a:endParaRPr lang="en-CA" sz="1625" dirty="0">
              <a:solidFill>
                <a:schemeClr val="accent1"/>
              </a:solidFill>
            </a:endParaRPr>
          </a:p>
          <a:p>
            <a:pPr lvl="2">
              <a:spcAft>
                <a:spcPts val="600"/>
              </a:spcAft>
              <a:tabLst>
                <a:tab pos="342900" algn="l"/>
              </a:tabLst>
            </a:pPr>
            <a:r>
              <a:rPr lang="en-US" sz="1625" dirty="0">
                <a:solidFill>
                  <a:schemeClr val="accent1"/>
                </a:solidFill>
                <a:hlinkClick r:id="rId9">
                  <a:extLst>
                    <a:ext uri="{A12FA001-AC4F-418D-AE19-62706E023703}">
                      <ahyp:hlinkClr xmlns:ahyp="http://schemas.microsoft.com/office/drawing/2018/hyperlinkcolor" val="tx"/>
                    </a:ext>
                  </a:extLst>
                </a:hlinkClick>
              </a:rPr>
              <a:t>Secure your accounts and devices with multi-factor authentication (ITSAP.30.030)</a:t>
            </a:r>
            <a:endParaRPr lang="en-CA" sz="1625" dirty="0">
              <a:solidFill>
                <a:schemeClr val="accent1"/>
              </a:solidFill>
            </a:endParaRPr>
          </a:p>
          <a:p>
            <a:pPr lvl="2">
              <a:spcAft>
                <a:spcPts val="600"/>
              </a:spcAft>
              <a:tabLst>
                <a:tab pos="342900" algn="l"/>
              </a:tabLst>
            </a:pPr>
            <a:r>
              <a:rPr lang="en-US" sz="1625" dirty="0">
                <a:solidFill>
                  <a:schemeClr val="accent1"/>
                </a:solidFill>
                <a:hlinkClick r:id="rId10">
                  <a:extLst>
                    <a:ext uri="{A12FA001-AC4F-418D-AE19-62706E023703}">
                      <ahyp:hlinkClr xmlns:ahyp="http://schemas.microsoft.com/office/drawing/2018/hyperlinkcolor" val="tx"/>
                    </a:ext>
                  </a:extLst>
                </a:hlinkClick>
              </a:rPr>
              <a:t>Baseline security requirements for network security zoning (version 2.0) (ITSP.80.022)</a:t>
            </a:r>
            <a:endParaRPr lang="en-CA" sz="1625" dirty="0">
              <a:solidFill>
                <a:schemeClr val="accent1"/>
              </a:solidFill>
            </a:endParaRPr>
          </a:p>
          <a:p>
            <a:pPr lvl="2">
              <a:spcAft>
                <a:spcPts val="600"/>
              </a:spcAft>
              <a:tabLst>
                <a:tab pos="342900" algn="l"/>
              </a:tabLst>
            </a:pPr>
            <a:r>
              <a:rPr lang="en-US" sz="1625" dirty="0">
                <a:solidFill>
                  <a:schemeClr val="accent1"/>
                </a:solidFill>
                <a:hlinkClick r:id="rId11">
                  <a:extLst>
                    <a:ext uri="{A12FA001-AC4F-418D-AE19-62706E023703}">
                      <ahyp:hlinkClr xmlns:ahyp="http://schemas.microsoft.com/office/drawing/2018/hyperlinkcolor" val="tx"/>
                    </a:ext>
                  </a:extLst>
                </a:hlinkClick>
              </a:rPr>
              <a:t>Preventative security tools (ITSAP.00.058)</a:t>
            </a:r>
            <a:endParaRPr lang="en-CA" sz="1625" dirty="0">
              <a:solidFill>
                <a:schemeClr val="accent1"/>
              </a:solidFill>
            </a:endParaRPr>
          </a:p>
          <a:p>
            <a:pPr lvl="1"/>
            <a:endParaRPr lang="en-US" dirty="0">
              <a:solidFill>
                <a:schemeClr val="tx2"/>
              </a:solidFill>
            </a:endParaRPr>
          </a:p>
        </p:txBody>
      </p:sp>
      <p:pic>
        <p:nvPicPr>
          <p:cNvPr id="11" name="Picture 10">
            <a:extLst>
              <a:ext uri="{FF2B5EF4-FFF2-40B4-BE49-F238E27FC236}">
                <a16:creationId xmlns:a16="http://schemas.microsoft.com/office/drawing/2014/main" id="{D4293301-ED07-4143-8351-4A8A72DDAE7E}"/>
              </a:ext>
            </a:extLst>
          </p:cNvPr>
          <p:cNvPicPr>
            <a:picLocks noChangeAspect="1"/>
          </p:cNvPicPr>
          <p:nvPr/>
        </p:nvPicPr>
        <p:blipFill>
          <a:blip r:embed="rId12"/>
          <a:stretch>
            <a:fillRect/>
          </a:stretch>
        </p:blipFill>
        <p:spPr>
          <a:xfrm>
            <a:off x="248625" y="2550980"/>
            <a:ext cx="1073624" cy="935832"/>
          </a:xfrm>
          <a:prstGeom prst="rect">
            <a:avLst/>
          </a:prstGeom>
        </p:spPr>
      </p:pic>
      <p:pic>
        <p:nvPicPr>
          <p:cNvPr id="13" name="Picture 12">
            <a:extLst>
              <a:ext uri="{FF2B5EF4-FFF2-40B4-BE49-F238E27FC236}">
                <a16:creationId xmlns:a16="http://schemas.microsoft.com/office/drawing/2014/main" id="{CDE4A020-C864-465A-9096-30143E55FB17}"/>
              </a:ext>
            </a:extLst>
          </p:cNvPr>
          <p:cNvPicPr>
            <a:picLocks noChangeAspect="1"/>
          </p:cNvPicPr>
          <p:nvPr/>
        </p:nvPicPr>
        <p:blipFill>
          <a:blip r:embed="rId13"/>
          <a:stretch>
            <a:fillRect/>
          </a:stretch>
        </p:blipFill>
        <p:spPr>
          <a:xfrm>
            <a:off x="248625" y="1492666"/>
            <a:ext cx="1035844" cy="935831"/>
          </a:xfrm>
          <a:prstGeom prst="rect">
            <a:avLst/>
          </a:prstGeom>
        </p:spPr>
      </p:pic>
      <p:pic>
        <p:nvPicPr>
          <p:cNvPr id="15" name="Picture 14">
            <a:extLst>
              <a:ext uri="{FF2B5EF4-FFF2-40B4-BE49-F238E27FC236}">
                <a16:creationId xmlns:a16="http://schemas.microsoft.com/office/drawing/2014/main" id="{E4F60749-3F76-408A-B2BC-BB55D8B17E8A}"/>
              </a:ext>
            </a:extLst>
          </p:cNvPr>
          <p:cNvPicPr>
            <a:picLocks noChangeAspect="1"/>
          </p:cNvPicPr>
          <p:nvPr/>
        </p:nvPicPr>
        <p:blipFill rotWithShape="1">
          <a:blip r:embed="rId14"/>
          <a:srcRect r="15138"/>
          <a:stretch/>
        </p:blipFill>
        <p:spPr>
          <a:xfrm>
            <a:off x="248625" y="3609295"/>
            <a:ext cx="1097252" cy="935831"/>
          </a:xfrm>
          <a:prstGeom prst="rect">
            <a:avLst/>
          </a:prstGeom>
        </p:spPr>
      </p:pic>
    </p:spTree>
    <p:extLst>
      <p:ext uri="{BB962C8B-B14F-4D97-AF65-F5344CB8AC3E}">
        <p14:creationId xmlns:p14="http://schemas.microsoft.com/office/powerpoint/2010/main" val="27403720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306940D3-83CD-4850-85E4-3AA92C4A3829}"/>
              </a:ext>
            </a:extLst>
          </p:cNvPr>
          <p:cNvSpPr/>
          <p:nvPr/>
        </p:nvSpPr>
        <p:spPr>
          <a:xfrm>
            <a:off x="198021" y="1091442"/>
            <a:ext cx="530908" cy="530908"/>
          </a:xfrm>
          <a:prstGeom prst="ellipse">
            <a:avLst/>
          </a:prstGeom>
          <a:solidFill>
            <a:srgbClr val="DFE1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350">
              <a:solidFill>
                <a:schemeClr val="bg1">
                  <a:lumMod val="65000"/>
                </a:schemeClr>
              </a:solidFill>
            </a:endParaRPr>
          </a:p>
        </p:txBody>
      </p:sp>
      <p:sp>
        <p:nvSpPr>
          <p:cNvPr id="2" name="Title 1"/>
          <p:cNvSpPr>
            <a:spLocks noGrp="1"/>
          </p:cNvSpPr>
          <p:nvPr>
            <p:ph type="title"/>
          </p:nvPr>
        </p:nvSpPr>
        <p:spPr>
          <a:xfrm>
            <a:off x="137160" y="256032"/>
            <a:ext cx="8869680" cy="842213"/>
          </a:xfrm>
        </p:spPr>
        <p:txBody>
          <a:bodyPr/>
          <a:lstStyle/>
          <a:p>
            <a:r>
              <a:rPr lang="en-CA" i="1" cap="all" dirty="0"/>
              <a:t>CSE Act </a:t>
            </a:r>
            <a:r>
              <a:rPr lang="en-CA" cap="all" dirty="0"/>
              <a:t>– Cyber Security</a:t>
            </a:r>
            <a:br>
              <a:rPr lang="en-CA" cap="all" dirty="0"/>
            </a:br>
            <a:r>
              <a:rPr lang="en-CA" sz="2000" b="0" cap="all" dirty="0">
                <a:solidFill>
                  <a:srgbClr val="DF4B20"/>
                </a:solidFill>
              </a:rPr>
              <a:t>Canada’s cryptologic agency mandated by the </a:t>
            </a:r>
            <a:r>
              <a:rPr lang="en-CA" sz="2000" b="0" i="1" cap="all" dirty="0">
                <a:solidFill>
                  <a:srgbClr val="DF4B20"/>
                </a:solidFill>
              </a:rPr>
              <a:t>CSE Act</a:t>
            </a:r>
          </a:p>
        </p:txBody>
      </p:sp>
      <p:sp>
        <p:nvSpPr>
          <p:cNvPr id="5" name="Rectangle 4"/>
          <p:cNvSpPr/>
          <p:nvPr/>
        </p:nvSpPr>
        <p:spPr>
          <a:xfrm>
            <a:off x="817684" y="1159213"/>
            <a:ext cx="6935765" cy="393185"/>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defTabSz="622285">
              <a:lnSpc>
                <a:spcPct val="90000"/>
              </a:lnSpc>
              <a:spcAft>
                <a:spcPct val="35000"/>
              </a:spcAft>
            </a:pPr>
            <a:r>
              <a:rPr lang="en-CA" sz="1400" dirty="0">
                <a:solidFill>
                  <a:schemeClr val="bg1">
                    <a:lumMod val="65000"/>
                  </a:schemeClr>
                </a:solidFill>
                <a:latin typeface="Rajdhani" panose="02000000000000000000" pitchFamily="2" charset="0"/>
                <a:cs typeface="Rajdhani" panose="02000000000000000000" pitchFamily="2" charset="0"/>
              </a:rPr>
              <a:t>Provide </a:t>
            </a:r>
            <a:r>
              <a:rPr lang="en-CA" sz="1400" b="1" dirty="0">
                <a:solidFill>
                  <a:schemeClr val="bg1">
                    <a:lumMod val="65000"/>
                  </a:schemeClr>
                </a:solidFill>
                <a:latin typeface="Rajdhani" panose="02000000000000000000" pitchFamily="2" charset="0"/>
                <a:cs typeface="Rajdhani" panose="02000000000000000000" pitchFamily="2" charset="0"/>
              </a:rPr>
              <a:t>foreign intelligence</a:t>
            </a:r>
            <a:r>
              <a:rPr lang="en-CA" sz="1400" dirty="0">
                <a:solidFill>
                  <a:schemeClr val="bg1">
                    <a:lumMod val="65000"/>
                  </a:schemeClr>
                </a:solidFill>
                <a:latin typeface="Rajdhani" panose="02000000000000000000" pitchFamily="2" charset="0"/>
                <a:cs typeface="Rajdhani" panose="02000000000000000000" pitchFamily="2" charset="0"/>
              </a:rPr>
              <a:t>, in accordance with Government of Canada intelligence priorities</a:t>
            </a:r>
          </a:p>
        </p:txBody>
      </p:sp>
      <p:sp>
        <p:nvSpPr>
          <p:cNvPr id="6" name="Rectangle 5"/>
          <p:cNvSpPr/>
          <p:nvPr/>
        </p:nvSpPr>
        <p:spPr>
          <a:xfrm>
            <a:off x="4419600" y="1914098"/>
            <a:ext cx="4587240" cy="1058430"/>
          </a:xfrm>
          <a:prstGeom prst="rect">
            <a:avLst/>
          </a:prstGeom>
          <a:no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2000" tIns="72000" rIns="72000" bIns="72000" numCol="1" spcCol="1270" anchor="ctr" anchorCtr="0">
            <a:noAutofit/>
          </a:bodyPr>
          <a:lstStyle/>
          <a:p>
            <a:pPr defTabSz="622285">
              <a:lnSpc>
                <a:spcPct val="90000"/>
              </a:lnSpc>
              <a:spcAft>
                <a:spcPct val="35000"/>
              </a:spcAft>
            </a:pPr>
            <a:endParaRPr lang="en-CA" sz="2400" b="1" dirty="0">
              <a:solidFill>
                <a:srgbClr val="2B485A"/>
              </a:solidFill>
              <a:latin typeface="Rajdhani" panose="02000000000000000000" pitchFamily="2" charset="0"/>
              <a:cs typeface="Rajdhani" panose="02000000000000000000" pitchFamily="2" charset="0"/>
            </a:endParaRPr>
          </a:p>
        </p:txBody>
      </p:sp>
      <p:sp>
        <p:nvSpPr>
          <p:cNvPr id="56" name="TextBox 55"/>
          <p:cNvSpPr txBox="1"/>
          <p:nvPr/>
        </p:nvSpPr>
        <p:spPr>
          <a:xfrm>
            <a:off x="817685" y="1893851"/>
            <a:ext cx="7295805" cy="430887"/>
          </a:xfrm>
          <a:prstGeom prst="rect">
            <a:avLst/>
          </a:prstGeom>
          <a:noFill/>
        </p:spPr>
        <p:txBody>
          <a:bodyPr wrap="square" lIns="0" tIns="0" rIns="0" bIns="0" rtlCol="0">
            <a:spAutoFit/>
          </a:bodyPr>
          <a:lstStyle/>
          <a:p>
            <a:r>
              <a:rPr lang="en-CA" sz="1400" b="1" dirty="0">
                <a:solidFill>
                  <a:srgbClr val="2B485A"/>
                </a:solidFill>
                <a:latin typeface="Rajdhani" panose="02000000000000000000" pitchFamily="2" charset="0"/>
                <a:cs typeface="Rajdhani" panose="02000000000000000000" pitchFamily="2" charset="0"/>
              </a:rPr>
              <a:t>Acquire information </a:t>
            </a:r>
            <a:r>
              <a:rPr lang="en-CA" sz="1400" dirty="0">
                <a:solidFill>
                  <a:srgbClr val="2B485A"/>
                </a:solidFill>
                <a:latin typeface="Rajdhani" panose="02000000000000000000" pitchFamily="2" charset="0"/>
                <a:cs typeface="Rajdhani" panose="02000000000000000000" pitchFamily="2" charset="0"/>
              </a:rPr>
              <a:t>in order to provide </a:t>
            </a:r>
            <a:r>
              <a:rPr lang="en-CA" sz="1400" b="1" dirty="0">
                <a:solidFill>
                  <a:srgbClr val="2B485A"/>
                </a:solidFill>
                <a:latin typeface="Rajdhani" panose="02000000000000000000" pitchFamily="2" charset="0"/>
                <a:cs typeface="Rajdhani" panose="02000000000000000000" pitchFamily="2" charset="0"/>
              </a:rPr>
              <a:t>advice, guidance and services</a:t>
            </a:r>
            <a:r>
              <a:rPr lang="en-CA" sz="1400" dirty="0">
                <a:solidFill>
                  <a:srgbClr val="2B485A"/>
                </a:solidFill>
                <a:latin typeface="Rajdhani" panose="02000000000000000000" pitchFamily="2" charset="0"/>
                <a:cs typeface="Rajdhani" panose="02000000000000000000" pitchFamily="2" charset="0"/>
              </a:rPr>
              <a:t> to help ensure the protection of information and of information infrastructures of </a:t>
            </a:r>
            <a:r>
              <a:rPr lang="en-CA" sz="1400" b="1" dirty="0">
                <a:solidFill>
                  <a:srgbClr val="2B485A"/>
                </a:solidFill>
                <a:latin typeface="Rajdhani" panose="02000000000000000000" pitchFamily="2" charset="0"/>
                <a:cs typeface="Rajdhani" panose="02000000000000000000" pitchFamily="2" charset="0"/>
              </a:rPr>
              <a:t>importance to the Government of Canada (GC)</a:t>
            </a:r>
            <a:endParaRPr lang="en-CA" sz="1350" dirty="0"/>
          </a:p>
        </p:txBody>
      </p:sp>
      <p:sp>
        <p:nvSpPr>
          <p:cNvPr id="57" name="TextBox 56"/>
          <p:cNvSpPr txBox="1"/>
          <p:nvPr/>
        </p:nvSpPr>
        <p:spPr>
          <a:xfrm>
            <a:off x="817686" y="2649570"/>
            <a:ext cx="6935764" cy="393185"/>
          </a:xfrm>
          <a:prstGeom prst="rect">
            <a:avLst/>
          </a:prstGeom>
          <a:noFill/>
        </p:spPr>
        <p:txBody>
          <a:bodyPr wrap="square" lIns="0" tIns="0" rIns="0" bIns="0" rtlCol="0">
            <a:noAutofit/>
          </a:bodyPr>
          <a:lstStyle/>
          <a:p>
            <a:pPr defTabSz="622285">
              <a:lnSpc>
                <a:spcPct val="90000"/>
              </a:lnSpc>
              <a:spcAft>
                <a:spcPct val="35000"/>
              </a:spcAft>
            </a:pPr>
            <a:r>
              <a:rPr lang="en-CA" sz="1400" b="1" dirty="0">
                <a:solidFill>
                  <a:schemeClr val="bg1">
                    <a:lumMod val="65000"/>
                  </a:schemeClr>
                </a:solidFill>
                <a:latin typeface="Rajdhani" panose="02000000000000000000" pitchFamily="2" charset="0"/>
                <a:cs typeface="Rajdhani" panose="02000000000000000000" pitchFamily="2" charset="0"/>
              </a:rPr>
              <a:t>Defensive cyber operations - </a:t>
            </a:r>
            <a:r>
              <a:rPr lang="en-CA" sz="1400" dirty="0">
                <a:solidFill>
                  <a:schemeClr val="bg1">
                    <a:lumMod val="65000"/>
                  </a:schemeClr>
                </a:solidFill>
                <a:latin typeface="Rajdhani" panose="02000000000000000000" pitchFamily="2" charset="0"/>
                <a:cs typeface="Rajdhani" panose="02000000000000000000" pitchFamily="2" charset="0"/>
              </a:rPr>
              <a:t>Carry out activities in order to ensure the protection of information and of information infrastructures of importance to the Government of Canada (GC)</a:t>
            </a:r>
          </a:p>
        </p:txBody>
      </p:sp>
      <p:sp>
        <p:nvSpPr>
          <p:cNvPr id="59" name="TextBox 58"/>
          <p:cNvSpPr txBox="1"/>
          <p:nvPr/>
        </p:nvSpPr>
        <p:spPr>
          <a:xfrm>
            <a:off x="817684" y="3239266"/>
            <a:ext cx="6359701" cy="646331"/>
          </a:xfrm>
          <a:prstGeom prst="rect">
            <a:avLst/>
          </a:prstGeom>
          <a:noFill/>
        </p:spPr>
        <p:txBody>
          <a:bodyPr wrap="square" lIns="0" tIns="0" rIns="0" bIns="0" rtlCol="0">
            <a:noAutofit/>
          </a:bodyPr>
          <a:lstStyle/>
          <a:p>
            <a:r>
              <a:rPr lang="en-CA" sz="1400" b="1" dirty="0">
                <a:solidFill>
                  <a:schemeClr val="bg1">
                    <a:lumMod val="65000"/>
                  </a:schemeClr>
                </a:solidFill>
                <a:latin typeface="Rajdhani" panose="02000000000000000000" pitchFamily="2" charset="0"/>
                <a:cs typeface="Rajdhani" panose="02000000000000000000" pitchFamily="2" charset="0"/>
              </a:rPr>
              <a:t>Active cyber operations </a:t>
            </a:r>
            <a:r>
              <a:rPr lang="en-CA" sz="1400" dirty="0">
                <a:solidFill>
                  <a:schemeClr val="bg1">
                    <a:lumMod val="65000"/>
                  </a:schemeClr>
                </a:solidFill>
                <a:latin typeface="Rajdhani" panose="02000000000000000000" pitchFamily="2" charset="0"/>
                <a:cs typeface="Rajdhani" panose="02000000000000000000" pitchFamily="2" charset="0"/>
              </a:rPr>
              <a:t>- Carry out activities to degrade, disrupt, influence, respond to or interfere with the capabilities, intentions or activities of a foreign individual, state, organization or terrorist group as they relate to international affairs, defence or security</a:t>
            </a:r>
            <a:endParaRPr lang="en-CA" sz="1400" dirty="0">
              <a:solidFill>
                <a:schemeClr val="bg1">
                  <a:lumMod val="65000"/>
                </a:schemeClr>
              </a:solidFill>
            </a:endParaRPr>
          </a:p>
        </p:txBody>
      </p:sp>
      <p:sp>
        <p:nvSpPr>
          <p:cNvPr id="60" name="TextBox 59"/>
          <p:cNvSpPr txBox="1"/>
          <p:nvPr/>
        </p:nvSpPr>
        <p:spPr>
          <a:xfrm>
            <a:off x="817685" y="4090642"/>
            <a:ext cx="5783637" cy="393185"/>
          </a:xfrm>
          <a:prstGeom prst="rect">
            <a:avLst/>
          </a:prstGeom>
          <a:noFill/>
        </p:spPr>
        <p:txBody>
          <a:bodyPr wrap="square" lIns="0" tIns="0" rIns="0" bIns="0" rtlCol="0">
            <a:noAutofit/>
          </a:bodyPr>
          <a:lstStyle/>
          <a:p>
            <a:pPr defTabSz="622285">
              <a:lnSpc>
                <a:spcPct val="90000"/>
              </a:lnSpc>
              <a:spcAft>
                <a:spcPct val="35000"/>
              </a:spcAft>
            </a:pPr>
            <a:r>
              <a:rPr lang="en-CA" sz="1400" dirty="0">
                <a:solidFill>
                  <a:schemeClr val="bg1">
                    <a:lumMod val="65000"/>
                  </a:schemeClr>
                </a:solidFill>
                <a:latin typeface="Rajdhani" panose="02000000000000000000" pitchFamily="2" charset="0"/>
                <a:cs typeface="Rajdhani" panose="02000000000000000000" pitchFamily="2" charset="0"/>
              </a:rPr>
              <a:t>Provide </a:t>
            </a:r>
            <a:r>
              <a:rPr lang="en-CA" sz="1400" b="1" dirty="0">
                <a:solidFill>
                  <a:schemeClr val="bg1">
                    <a:lumMod val="65000"/>
                  </a:schemeClr>
                </a:solidFill>
                <a:latin typeface="Rajdhani" panose="02000000000000000000" pitchFamily="2" charset="0"/>
                <a:cs typeface="Rajdhani" panose="02000000000000000000" pitchFamily="2" charset="0"/>
              </a:rPr>
              <a:t>technical and operational assistance </a:t>
            </a:r>
            <a:r>
              <a:rPr lang="en-CA" sz="1400" dirty="0">
                <a:solidFill>
                  <a:schemeClr val="bg1">
                    <a:lumMod val="65000"/>
                  </a:schemeClr>
                </a:solidFill>
                <a:latin typeface="Rajdhani" panose="02000000000000000000" pitchFamily="2" charset="0"/>
                <a:cs typeface="Rajdhani" panose="02000000000000000000" pitchFamily="2" charset="0"/>
              </a:rPr>
              <a:t>to federal law enforcement and security agencies, the Canadian Forces and the Department of National Defence</a:t>
            </a:r>
            <a:endParaRPr lang="en-CA" sz="1350" dirty="0">
              <a:solidFill>
                <a:schemeClr val="bg1">
                  <a:lumMod val="65000"/>
                </a:schemeClr>
              </a:solidFill>
            </a:endParaRPr>
          </a:p>
        </p:txBody>
      </p:sp>
      <p:sp>
        <p:nvSpPr>
          <p:cNvPr id="29" name="Oval 28">
            <a:extLst>
              <a:ext uri="{FF2B5EF4-FFF2-40B4-BE49-F238E27FC236}">
                <a16:creationId xmlns:a16="http://schemas.microsoft.com/office/drawing/2014/main" id="{6D821CB5-640F-48B7-B100-EE1B108BF605}"/>
              </a:ext>
            </a:extLst>
          </p:cNvPr>
          <p:cNvSpPr/>
          <p:nvPr/>
        </p:nvSpPr>
        <p:spPr>
          <a:xfrm>
            <a:off x="198021" y="1853277"/>
            <a:ext cx="530908" cy="530908"/>
          </a:xfrm>
          <a:prstGeom prst="ellipse">
            <a:avLst/>
          </a:prstGeom>
          <a:solidFill>
            <a:srgbClr val="1F2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350"/>
          </a:p>
        </p:txBody>
      </p:sp>
      <p:sp>
        <p:nvSpPr>
          <p:cNvPr id="30" name="Oval 29">
            <a:extLst>
              <a:ext uri="{FF2B5EF4-FFF2-40B4-BE49-F238E27FC236}">
                <a16:creationId xmlns:a16="http://schemas.microsoft.com/office/drawing/2014/main" id="{79C9AF02-240D-405A-9580-C12E5E895BE3}"/>
              </a:ext>
            </a:extLst>
          </p:cNvPr>
          <p:cNvSpPr/>
          <p:nvPr/>
        </p:nvSpPr>
        <p:spPr>
          <a:xfrm>
            <a:off x="198021" y="2578080"/>
            <a:ext cx="530908" cy="530908"/>
          </a:xfrm>
          <a:prstGeom prst="ellipse">
            <a:avLst/>
          </a:prstGeom>
          <a:solidFill>
            <a:srgbClr val="DFE1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350">
              <a:solidFill>
                <a:schemeClr val="bg1">
                  <a:lumMod val="65000"/>
                </a:schemeClr>
              </a:solidFill>
            </a:endParaRPr>
          </a:p>
        </p:txBody>
      </p:sp>
      <p:sp>
        <p:nvSpPr>
          <p:cNvPr id="31" name="Oval 30">
            <a:extLst>
              <a:ext uri="{FF2B5EF4-FFF2-40B4-BE49-F238E27FC236}">
                <a16:creationId xmlns:a16="http://schemas.microsoft.com/office/drawing/2014/main" id="{AC9FC326-342F-4EC5-B32F-E5906944AB1D}"/>
              </a:ext>
            </a:extLst>
          </p:cNvPr>
          <p:cNvSpPr/>
          <p:nvPr/>
        </p:nvSpPr>
        <p:spPr>
          <a:xfrm>
            <a:off x="198021" y="3302882"/>
            <a:ext cx="530908" cy="530908"/>
          </a:xfrm>
          <a:prstGeom prst="ellipse">
            <a:avLst/>
          </a:prstGeom>
          <a:solidFill>
            <a:srgbClr val="DFE1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350">
              <a:solidFill>
                <a:schemeClr val="bg1">
                  <a:lumMod val="65000"/>
                </a:schemeClr>
              </a:solidFill>
            </a:endParaRPr>
          </a:p>
        </p:txBody>
      </p:sp>
      <p:sp>
        <p:nvSpPr>
          <p:cNvPr id="32" name="Oval 31">
            <a:extLst>
              <a:ext uri="{FF2B5EF4-FFF2-40B4-BE49-F238E27FC236}">
                <a16:creationId xmlns:a16="http://schemas.microsoft.com/office/drawing/2014/main" id="{F55DB0DC-B48A-4BBA-888E-61C2BEB6ECD6}"/>
              </a:ext>
            </a:extLst>
          </p:cNvPr>
          <p:cNvSpPr/>
          <p:nvPr/>
        </p:nvSpPr>
        <p:spPr>
          <a:xfrm>
            <a:off x="198021" y="4027685"/>
            <a:ext cx="530908" cy="530908"/>
          </a:xfrm>
          <a:prstGeom prst="ellipse">
            <a:avLst/>
          </a:prstGeom>
          <a:solidFill>
            <a:srgbClr val="DFE1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350">
              <a:solidFill>
                <a:schemeClr val="bg1">
                  <a:lumMod val="65000"/>
                </a:schemeClr>
              </a:solidFill>
            </a:endParaRPr>
          </a:p>
        </p:txBody>
      </p:sp>
      <p:sp>
        <p:nvSpPr>
          <p:cNvPr id="51" name="TextBox 50"/>
          <p:cNvSpPr txBox="1"/>
          <p:nvPr/>
        </p:nvSpPr>
        <p:spPr>
          <a:xfrm>
            <a:off x="280594" y="1256424"/>
            <a:ext cx="365760" cy="207749"/>
          </a:xfrm>
          <a:prstGeom prst="rect">
            <a:avLst/>
          </a:prstGeom>
          <a:noFill/>
        </p:spPr>
        <p:txBody>
          <a:bodyPr wrap="square" lIns="0" tIns="0" rIns="0" bIns="0" rtlCol="0" anchor="ctr" anchorCtr="0">
            <a:spAutoFit/>
          </a:bodyPr>
          <a:lstStyle/>
          <a:p>
            <a:pPr algn="ctr"/>
            <a:r>
              <a:rPr lang="en-CA" sz="1350" b="1" dirty="0">
                <a:solidFill>
                  <a:schemeClr val="bg1"/>
                </a:solidFill>
                <a:latin typeface="Rajdhani" panose="02000000000000000000" pitchFamily="2" charset="0"/>
                <a:cs typeface="Rajdhani" panose="02000000000000000000" pitchFamily="2" charset="0"/>
              </a:rPr>
              <a:t>16</a:t>
            </a:r>
          </a:p>
        </p:txBody>
      </p:sp>
      <p:sp>
        <p:nvSpPr>
          <p:cNvPr id="52" name="TextBox 51"/>
          <p:cNvSpPr txBox="1"/>
          <p:nvPr/>
        </p:nvSpPr>
        <p:spPr>
          <a:xfrm>
            <a:off x="280594" y="2014856"/>
            <a:ext cx="365760" cy="207749"/>
          </a:xfrm>
          <a:prstGeom prst="rect">
            <a:avLst/>
          </a:prstGeom>
          <a:noFill/>
        </p:spPr>
        <p:txBody>
          <a:bodyPr wrap="square" lIns="0" tIns="0" rIns="0" bIns="0" rtlCol="0" anchor="ctr" anchorCtr="0">
            <a:spAutoFit/>
          </a:bodyPr>
          <a:lstStyle/>
          <a:p>
            <a:pPr algn="ctr"/>
            <a:r>
              <a:rPr lang="en-CA" sz="1350" b="1" dirty="0">
                <a:solidFill>
                  <a:schemeClr val="bg1"/>
                </a:solidFill>
                <a:latin typeface="Rajdhani" panose="02000000000000000000" pitchFamily="2" charset="0"/>
                <a:cs typeface="Rajdhani" panose="02000000000000000000" pitchFamily="2" charset="0"/>
              </a:rPr>
              <a:t>17</a:t>
            </a:r>
          </a:p>
        </p:txBody>
      </p:sp>
      <p:sp>
        <p:nvSpPr>
          <p:cNvPr id="53" name="TextBox 52"/>
          <p:cNvSpPr txBox="1"/>
          <p:nvPr/>
        </p:nvSpPr>
        <p:spPr>
          <a:xfrm>
            <a:off x="286868" y="2739659"/>
            <a:ext cx="365760" cy="207749"/>
          </a:xfrm>
          <a:prstGeom prst="rect">
            <a:avLst/>
          </a:prstGeom>
          <a:noFill/>
        </p:spPr>
        <p:txBody>
          <a:bodyPr wrap="square" lIns="0" tIns="0" rIns="0" bIns="0" rtlCol="0" anchor="ctr" anchorCtr="0">
            <a:spAutoFit/>
          </a:bodyPr>
          <a:lstStyle/>
          <a:p>
            <a:pPr algn="ctr"/>
            <a:r>
              <a:rPr lang="en-CA" sz="1350" b="1" dirty="0">
                <a:solidFill>
                  <a:schemeClr val="bg1"/>
                </a:solidFill>
                <a:latin typeface="Rajdhani" panose="02000000000000000000" pitchFamily="2" charset="0"/>
                <a:cs typeface="Rajdhani" panose="02000000000000000000" pitchFamily="2" charset="0"/>
              </a:rPr>
              <a:t>18</a:t>
            </a:r>
          </a:p>
        </p:txBody>
      </p:sp>
      <p:sp>
        <p:nvSpPr>
          <p:cNvPr id="54" name="TextBox 53"/>
          <p:cNvSpPr txBox="1"/>
          <p:nvPr/>
        </p:nvSpPr>
        <p:spPr>
          <a:xfrm>
            <a:off x="280594" y="3458558"/>
            <a:ext cx="365760" cy="207749"/>
          </a:xfrm>
          <a:prstGeom prst="rect">
            <a:avLst/>
          </a:prstGeom>
          <a:noFill/>
        </p:spPr>
        <p:txBody>
          <a:bodyPr wrap="square" lIns="0" tIns="0" rIns="0" bIns="0" rtlCol="0" anchor="ctr" anchorCtr="0">
            <a:spAutoFit/>
          </a:bodyPr>
          <a:lstStyle/>
          <a:p>
            <a:pPr algn="ctr"/>
            <a:r>
              <a:rPr lang="en-CA" sz="1350" b="1" dirty="0">
                <a:solidFill>
                  <a:schemeClr val="bg1"/>
                </a:solidFill>
                <a:latin typeface="Rajdhani" panose="02000000000000000000" pitchFamily="2" charset="0"/>
                <a:cs typeface="Rajdhani" panose="02000000000000000000" pitchFamily="2" charset="0"/>
              </a:rPr>
              <a:t>19</a:t>
            </a:r>
          </a:p>
        </p:txBody>
      </p:sp>
      <p:sp>
        <p:nvSpPr>
          <p:cNvPr id="55" name="TextBox 54"/>
          <p:cNvSpPr txBox="1"/>
          <p:nvPr/>
        </p:nvSpPr>
        <p:spPr>
          <a:xfrm>
            <a:off x="280594" y="4183361"/>
            <a:ext cx="365760" cy="207749"/>
          </a:xfrm>
          <a:prstGeom prst="rect">
            <a:avLst/>
          </a:prstGeom>
          <a:noFill/>
        </p:spPr>
        <p:txBody>
          <a:bodyPr wrap="square" lIns="0" tIns="0" rIns="0" bIns="0" rtlCol="0" anchor="ctr" anchorCtr="0">
            <a:spAutoFit/>
          </a:bodyPr>
          <a:lstStyle/>
          <a:p>
            <a:pPr algn="ctr"/>
            <a:r>
              <a:rPr lang="en-CA" sz="1350" b="1" dirty="0">
                <a:solidFill>
                  <a:schemeClr val="bg1"/>
                </a:solidFill>
                <a:latin typeface="Rajdhani" panose="02000000000000000000" pitchFamily="2" charset="0"/>
                <a:cs typeface="Rajdhani" panose="02000000000000000000" pitchFamily="2" charset="0"/>
              </a:rPr>
              <a:t>20</a:t>
            </a:r>
          </a:p>
        </p:txBody>
      </p:sp>
    </p:spTree>
    <p:extLst>
      <p:ext uri="{BB962C8B-B14F-4D97-AF65-F5344CB8AC3E}">
        <p14:creationId xmlns:p14="http://schemas.microsoft.com/office/powerpoint/2010/main" val="13591088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6"/>
          <p:cNvSpPr txBox="1"/>
          <p:nvPr/>
        </p:nvSpPr>
        <p:spPr>
          <a:xfrm>
            <a:off x="982744" y="972327"/>
            <a:ext cx="3181907" cy="1606162"/>
          </a:xfrm>
          <a:prstGeom prst="rect">
            <a:avLst/>
          </a:prstGeom>
        </p:spPr>
        <p:txBody>
          <a:bodyPr vert="horz" wrap="square" lIns="0" tIns="6494" rIns="0" bIns="0" rtlCol="0">
            <a:spAutoFit/>
          </a:bodyPr>
          <a:lstStyle/>
          <a:p>
            <a:pPr marL="6495">
              <a:spcBef>
                <a:spcPts val="51"/>
              </a:spcBef>
            </a:pPr>
            <a:r>
              <a:rPr lang="en-US" sz="1841" b="1" dirty="0">
                <a:solidFill>
                  <a:srgbClr val="171D44"/>
                </a:solidFill>
                <a:latin typeface="Rajdhani"/>
                <a:cs typeface="Rajdhani"/>
              </a:rPr>
              <a:t>ROYAL CANADIAN MOUNTED POLICE (RCMP)</a:t>
            </a:r>
          </a:p>
          <a:p>
            <a:pPr marL="6495" algn="just">
              <a:spcBef>
                <a:spcPts val="51"/>
              </a:spcBef>
            </a:pPr>
            <a:r>
              <a:rPr lang="en-US" sz="1023" dirty="0">
                <a:latin typeface="Roboto Condensed"/>
              </a:rPr>
              <a:t>The</a:t>
            </a:r>
            <a:r>
              <a:rPr lang="en-US" sz="1023" dirty="0">
                <a:solidFill>
                  <a:srgbClr val="061F3B"/>
                </a:solidFill>
                <a:latin typeface="Roboto Condensed"/>
              </a:rPr>
              <a:t> </a:t>
            </a:r>
            <a:r>
              <a:rPr lang="en-US" sz="1023" dirty="0">
                <a:solidFill>
                  <a:srgbClr val="061F3B"/>
                </a:solidFill>
                <a:latin typeface="Roboto Condensed"/>
                <a:hlinkClick r:id="rId3">
                  <a:extLst>
                    <a:ext uri="{A12FA001-AC4F-418D-AE19-62706E023703}">
                      <ahyp:hlinkClr xmlns:ahyp="http://schemas.microsoft.com/office/drawing/2018/hyperlinkcolor" val="tx"/>
                    </a:ext>
                  </a:extLst>
                </a:hlinkClick>
              </a:rPr>
              <a:t>RCMP</a:t>
            </a:r>
            <a:r>
              <a:rPr lang="en-US" sz="1023" dirty="0">
                <a:solidFill>
                  <a:srgbClr val="061F3B"/>
                </a:solidFill>
                <a:latin typeface="Roboto Condensed"/>
              </a:rPr>
              <a:t> </a:t>
            </a:r>
            <a:r>
              <a:rPr lang="en-US" sz="1023" dirty="0">
                <a:latin typeface="Roboto Condensed"/>
              </a:rPr>
              <a:t>works to prevent crime, enforce the law, investigate offences, keep Canadians, and their interests, safe and secure, and assist Canadians in emergency situations/incidents. It operates within three main areas of responsibility:</a:t>
            </a:r>
          </a:p>
          <a:p>
            <a:endParaRPr lang="en-US" sz="716" dirty="0"/>
          </a:p>
          <a:p>
            <a:pPr marL="152624" indent="-146129" algn="just">
              <a:spcBef>
                <a:spcPts val="51"/>
              </a:spcBef>
              <a:buFont typeface="Arial" panose="020B0604020202020204" pitchFamily="34" charset="0"/>
              <a:buChar char="•"/>
            </a:pPr>
            <a:endParaRPr lang="en-US" sz="716" dirty="0">
              <a:latin typeface="Roboto Condensed"/>
            </a:endParaRPr>
          </a:p>
        </p:txBody>
      </p:sp>
      <p:cxnSp>
        <p:nvCxnSpPr>
          <p:cNvPr id="12" name="Straight Connector 11">
            <a:extLst>
              <a:ext uri="{FF2B5EF4-FFF2-40B4-BE49-F238E27FC236}">
                <a16:creationId xmlns:a16="http://schemas.microsoft.com/office/drawing/2014/main" id="{0A2CB0FE-EF63-4C10-9820-85625B8BF9A7}"/>
              </a:ext>
            </a:extLst>
          </p:cNvPr>
          <p:cNvCxnSpPr>
            <a:cxnSpLocks/>
          </p:cNvCxnSpPr>
          <p:nvPr/>
        </p:nvCxnSpPr>
        <p:spPr>
          <a:xfrm flipH="1">
            <a:off x="4423113" y="987574"/>
            <a:ext cx="7235" cy="3240360"/>
          </a:xfrm>
          <a:prstGeom prst="line">
            <a:avLst/>
          </a:prstGeom>
          <a:ln w="28575">
            <a:solidFill>
              <a:srgbClr val="D7DAD7"/>
            </a:solidFill>
          </a:ln>
        </p:spPr>
        <p:style>
          <a:lnRef idx="1">
            <a:schemeClr val="accent1"/>
          </a:lnRef>
          <a:fillRef idx="0">
            <a:schemeClr val="accent1"/>
          </a:fillRef>
          <a:effectRef idx="0">
            <a:schemeClr val="accent1"/>
          </a:effectRef>
          <a:fontRef idx="minor">
            <a:schemeClr val="tx1"/>
          </a:fontRef>
        </p:style>
      </p:cxnSp>
      <p:sp>
        <p:nvSpPr>
          <p:cNvPr id="27" name="object 6">
            <a:extLst>
              <a:ext uri="{FF2B5EF4-FFF2-40B4-BE49-F238E27FC236}">
                <a16:creationId xmlns:a16="http://schemas.microsoft.com/office/drawing/2014/main" id="{4214F950-4BB7-4598-B09B-C9C945FA5110}"/>
              </a:ext>
            </a:extLst>
          </p:cNvPr>
          <p:cNvSpPr txBox="1"/>
          <p:nvPr/>
        </p:nvSpPr>
        <p:spPr>
          <a:xfrm>
            <a:off x="4944008" y="967145"/>
            <a:ext cx="3390033" cy="1194255"/>
          </a:xfrm>
          <a:prstGeom prst="rect">
            <a:avLst/>
          </a:prstGeom>
        </p:spPr>
        <p:txBody>
          <a:bodyPr vert="horz" wrap="square" lIns="0" tIns="6494" rIns="0" bIns="0" rtlCol="0">
            <a:spAutoFit/>
          </a:bodyPr>
          <a:lstStyle/>
          <a:p>
            <a:pPr marL="6495">
              <a:spcBef>
                <a:spcPts val="51"/>
              </a:spcBef>
            </a:pPr>
            <a:r>
              <a:rPr lang="fr-CA" sz="1841" b="1" dirty="0">
                <a:solidFill>
                  <a:srgbClr val="171D44"/>
                </a:solidFill>
                <a:latin typeface="Rajdhani"/>
                <a:cs typeface="Rajdhani"/>
              </a:rPr>
              <a:t>PUBLIC SAFETY (PS)</a:t>
            </a:r>
          </a:p>
          <a:p>
            <a:pPr marL="6495" marR="2923" algn="just">
              <a:lnSpc>
                <a:spcPct val="108300"/>
              </a:lnSpc>
              <a:spcBef>
                <a:spcPts val="465"/>
              </a:spcBef>
            </a:pPr>
            <a:r>
              <a:rPr lang="en-US" sz="1023" dirty="0">
                <a:solidFill>
                  <a:srgbClr val="061F3B"/>
                </a:solidFill>
                <a:latin typeface="Roboto Condensed"/>
                <a:hlinkClick r:id="rId4">
                  <a:extLst>
                    <a:ext uri="{A12FA001-AC4F-418D-AE19-62706E023703}">
                      <ahyp:hlinkClr xmlns:ahyp="http://schemas.microsoft.com/office/drawing/2018/hyperlinkcolor" val="tx"/>
                    </a:ext>
                  </a:extLst>
                </a:hlinkClick>
              </a:rPr>
              <a:t>PS</a:t>
            </a:r>
            <a:r>
              <a:rPr lang="en-US" sz="1023" dirty="0">
                <a:solidFill>
                  <a:srgbClr val="061F3B"/>
                </a:solidFill>
                <a:latin typeface="Roboto Condensed"/>
              </a:rPr>
              <a:t> </a:t>
            </a:r>
            <a:r>
              <a:rPr lang="en-US" sz="1023" dirty="0">
                <a:latin typeface="Roboto Condensed"/>
              </a:rPr>
              <a:t>Canada ensures coordination across all federal departments and agencies responsible for national security and the safety of Canadians. The mandate is to keep Canadians safe from a range of risks such as natural disasters, crime, and terrorism with a mission to build a safe and resilient Canada.</a:t>
            </a:r>
          </a:p>
        </p:txBody>
      </p:sp>
      <p:sp>
        <p:nvSpPr>
          <p:cNvPr id="29" name="object 6">
            <a:extLst>
              <a:ext uri="{FF2B5EF4-FFF2-40B4-BE49-F238E27FC236}">
                <a16:creationId xmlns:a16="http://schemas.microsoft.com/office/drawing/2014/main" id="{85E965D4-C46C-4552-9BDF-7AE2CD4A6B7D}"/>
              </a:ext>
            </a:extLst>
          </p:cNvPr>
          <p:cNvSpPr txBox="1"/>
          <p:nvPr/>
        </p:nvSpPr>
        <p:spPr>
          <a:xfrm>
            <a:off x="982744" y="2868718"/>
            <a:ext cx="3055703" cy="1307555"/>
          </a:xfrm>
          <a:prstGeom prst="rect">
            <a:avLst/>
          </a:prstGeom>
        </p:spPr>
        <p:txBody>
          <a:bodyPr vert="horz" wrap="square" lIns="0" tIns="6494" rIns="0" bIns="0" rtlCol="0">
            <a:spAutoFit/>
          </a:bodyPr>
          <a:lstStyle/>
          <a:p>
            <a:pPr rtl="0"/>
            <a:r>
              <a:rPr lang="en-CA" sz="1841" b="1" dirty="0">
                <a:solidFill>
                  <a:srgbClr val="171D44"/>
                </a:solidFill>
                <a:latin typeface="Rajdhani"/>
                <a:cs typeface="Rajdhani"/>
              </a:rPr>
              <a:t>CANADIAN SECURITY INTELLIGENCE SERVICE (CSIS)</a:t>
            </a:r>
          </a:p>
          <a:p>
            <a:pPr marL="6495" marR="2923" algn="just">
              <a:lnSpc>
                <a:spcPct val="108300"/>
              </a:lnSpc>
              <a:spcBef>
                <a:spcPts val="465"/>
              </a:spcBef>
            </a:pPr>
            <a:r>
              <a:rPr lang="en-US" sz="1023" dirty="0">
                <a:solidFill>
                  <a:srgbClr val="061F3B"/>
                </a:solidFill>
                <a:latin typeface="Roboto Condensed"/>
                <a:hlinkClick r:id="rId5">
                  <a:extLst>
                    <a:ext uri="{A12FA001-AC4F-418D-AE19-62706E023703}">
                      <ahyp:hlinkClr xmlns:ahyp="http://schemas.microsoft.com/office/drawing/2018/hyperlinkcolor" val="tx"/>
                    </a:ext>
                  </a:extLst>
                </a:hlinkClick>
              </a:rPr>
              <a:t>CSIS</a:t>
            </a:r>
            <a:r>
              <a:rPr lang="en-US" sz="1023" dirty="0">
                <a:latin typeface="Roboto Condensed"/>
              </a:rPr>
              <a:t> is at the forefront of Canada's national security system with a role to investigate activities suspected of constituting threats to the security of Canada and to report on these to the Government of Canada.</a:t>
            </a:r>
            <a:endParaRPr lang="en-CA" sz="1023" dirty="0">
              <a:latin typeface="Roboto Condensed"/>
            </a:endParaRPr>
          </a:p>
        </p:txBody>
      </p:sp>
      <p:sp>
        <p:nvSpPr>
          <p:cNvPr id="3" name="TextBox 2">
            <a:extLst>
              <a:ext uri="{FF2B5EF4-FFF2-40B4-BE49-F238E27FC236}">
                <a16:creationId xmlns:a16="http://schemas.microsoft.com/office/drawing/2014/main" id="{6C6EB89D-30E4-4EC5-A048-16CC0BABED78}"/>
              </a:ext>
            </a:extLst>
          </p:cNvPr>
          <p:cNvSpPr txBox="1"/>
          <p:nvPr/>
        </p:nvSpPr>
        <p:spPr>
          <a:xfrm>
            <a:off x="4818980" y="4065750"/>
            <a:ext cx="3188568" cy="202491"/>
          </a:xfrm>
          <a:prstGeom prst="rect">
            <a:avLst/>
          </a:prstGeom>
          <a:noFill/>
        </p:spPr>
        <p:txBody>
          <a:bodyPr wrap="square" rtlCol="0">
            <a:spAutoFit/>
          </a:bodyPr>
          <a:lstStyle/>
          <a:p>
            <a:r>
              <a:rPr lang="fr-CA" sz="716" dirty="0">
                <a:latin typeface="Roboto Condensed"/>
              </a:rPr>
              <a:t>*</a:t>
            </a:r>
            <a:r>
              <a:rPr lang="en-US" sz="716" dirty="0">
                <a:latin typeface="Roboto Condensed"/>
              </a:rPr>
              <a:t>Information provided for each organization comes from their respective web sites.</a:t>
            </a:r>
            <a:endParaRPr lang="en-CA" sz="716" dirty="0">
              <a:latin typeface="Roboto Condensed"/>
            </a:endParaRPr>
          </a:p>
        </p:txBody>
      </p:sp>
      <p:sp>
        <p:nvSpPr>
          <p:cNvPr id="4" name="Title 3">
            <a:extLst>
              <a:ext uri="{FF2B5EF4-FFF2-40B4-BE49-F238E27FC236}">
                <a16:creationId xmlns:a16="http://schemas.microsoft.com/office/drawing/2014/main" id="{D8727C6D-309A-4DC7-B2F9-FB520857721F}"/>
              </a:ext>
            </a:extLst>
          </p:cNvPr>
          <p:cNvSpPr>
            <a:spLocks noGrp="1"/>
          </p:cNvSpPr>
          <p:nvPr>
            <p:ph type="title"/>
          </p:nvPr>
        </p:nvSpPr>
        <p:spPr/>
        <p:txBody>
          <a:bodyPr/>
          <a:lstStyle/>
          <a:p>
            <a:r>
              <a:rPr lang="en-US" dirty="0"/>
              <a:t>FEDERAL PARTNERS</a:t>
            </a:r>
            <a:endParaRPr lang="en-CA" dirty="0"/>
          </a:p>
        </p:txBody>
      </p:sp>
      <p:sp>
        <p:nvSpPr>
          <p:cNvPr id="24" name="object 6">
            <a:extLst>
              <a:ext uri="{FF2B5EF4-FFF2-40B4-BE49-F238E27FC236}">
                <a16:creationId xmlns:a16="http://schemas.microsoft.com/office/drawing/2014/main" id="{E56B5F27-D05D-4E48-AA38-985210C30C75}"/>
              </a:ext>
            </a:extLst>
          </p:cNvPr>
          <p:cNvSpPr txBox="1"/>
          <p:nvPr/>
        </p:nvSpPr>
        <p:spPr>
          <a:xfrm>
            <a:off x="4932041" y="2283718"/>
            <a:ext cx="3390033" cy="1664319"/>
          </a:xfrm>
          <a:prstGeom prst="rect">
            <a:avLst/>
          </a:prstGeom>
        </p:spPr>
        <p:txBody>
          <a:bodyPr vert="horz" wrap="square" lIns="0" tIns="6494" rIns="0" bIns="0" rtlCol="0">
            <a:spAutoFit/>
          </a:bodyPr>
          <a:lstStyle/>
          <a:p>
            <a:pPr marL="6495">
              <a:spcBef>
                <a:spcPts val="51"/>
              </a:spcBef>
            </a:pPr>
            <a:r>
              <a:rPr lang="fr-CA" sz="1841" b="1" dirty="0">
                <a:solidFill>
                  <a:srgbClr val="171D44"/>
                </a:solidFill>
                <a:latin typeface="Rajdhani"/>
                <a:cs typeface="Rajdhani"/>
              </a:rPr>
              <a:t>INNOVATION, SCIENCE AND ECONOMIC DEVELOPMENT CANADA (ISED)</a:t>
            </a:r>
          </a:p>
          <a:p>
            <a:pPr defTabSz="914378" eaLnBrk="0" fontAlgn="base" hangingPunct="0">
              <a:spcBef>
                <a:spcPct val="0"/>
              </a:spcBef>
              <a:spcAft>
                <a:spcPct val="0"/>
              </a:spcAft>
            </a:pPr>
            <a:r>
              <a:rPr lang="en-US" altLang="en-US" sz="1023" dirty="0">
                <a:solidFill>
                  <a:srgbClr val="061F3B"/>
                </a:solidFill>
                <a:latin typeface="Roboto Condensed"/>
                <a:hlinkClick r:id="rId6">
                  <a:extLst>
                    <a:ext uri="{A12FA001-AC4F-418D-AE19-62706E023703}">
                      <ahyp:hlinkClr xmlns:ahyp="http://schemas.microsoft.com/office/drawing/2018/hyperlinkcolor" val="tx"/>
                    </a:ext>
                  </a:extLst>
                </a:hlinkClick>
              </a:rPr>
              <a:t>ISED</a:t>
            </a:r>
            <a:r>
              <a:rPr lang="en-US" altLang="en-US" sz="1050" dirty="0">
                <a:latin typeface="Roboto Condensed" panose="02000000000000000000" pitchFamily="2" charset="0"/>
                <a:ea typeface="Roboto Condensed" panose="02000000000000000000" pitchFamily="2" charset="0"/>
              </a:rPr>
              <a:t> works with Canadians in all areas of the economy and in all parts of the country to improve conditions for investment, enhance Canada's innovation performance, increase Canada's share of global trade and build a fair, efficient and competitive marketplace. </a:t>
            </a:r>
          </a:p>
        </p:txBody>
      </p:sp>
      <p:pic>
        <p:nvPicPr>
          <p:cNvPr id="10" name="Picture 2" descr="data:image/jpeg;base64,/9j/4AAQSkZJRgABAQAAAQABAAD/2wCEAAkGBxMTEhUSExMWFhUXGCIYGBcWGB4gIBseIB8dHh8dIiAgHSggIB4lIBsaIjEiJikrLzAuHSE2ODMtNykuLy0BCgoKDg0OGxAQGzAmICYtLS8wLzUyLS8tLy81LS0tKzI1Mi8tLTIvMi0vLy8vLS8yLS8tMi0tLy8yLy0vLS0tLf/AABEIAPEA0QMBEQACEQEDEQH/xAAbAAACAwEBAQAAAAAAAAAAAAAABQMEBgcCAf/EAEEQAAICAQMCBQIDBgQFAgYDAAECAxESAAQhBTEGEyJBUTJhI0JxBxQzUoGRYnKhwRVDgrHhNJIkU2PR8PEWc4P/xAAbAQACAwEBAQAAAAAAAAAAAAAABAIDBQEGB//EADwRAAEDAgQCCAUEAQQBBQEAAAEAAgMRIQQSMUFRYQUTInGBkaHwMrHB0eEUQlLxIxUzYnKCNENzkqIk/9oADAMBAAIRAxEAPwDuOhCNCEaEI0IRoQjQhGhCNCEaEI0IRoQjQhc869vDK2UsQkKTGKIIAfSZvJZGV2oliqurrVHg4qDlm4iZkr3YapD9vKv98lcxpaA+llD0XcGJ3kjhEUgk8tgyqAqKwBQCN/U7EZZngAgC+bpw0ow2WB7qyON9TT2PVSe3PVwFguk62EujQhGhCNCEaEI0IRoQjQhGhCNCEaEI0IRoQjQhGhCNCEaEI0IRoQjQhGhCNCEaEI0IRoQuZ+M9mIhJVzMJhLRZo0iVpPNx9JPmSlz3r0pX0EgyZ+IbCyQu/wDcdodSLbcLK1hcRTYKLwpsRJ6CfJYzehlZnR1ChmjIYgh6DMr/APcKVNcEcT3hrzWRp10Jv6qTy4C2hXUdaioRoQjQhGhCNCEaEI0IRoQjQhGhCNCEaEI0IRoQjQhGhCNCEaEI0IRoQjQhLuqdRaNlRFRnZWf8STBQqFQxLBWN268Y/PI9xCynV/FIQhmkaJ5CP3ZSwCcAZB/ZiZBIrfCgEY3kQmlyhetr4uV5HaKfzzG0hliQxlFjXLHkepeApzZqJJHFgKC6E+h8QgMyTY5Cq8gvLkTdqAqZEriboHgE8UQBC5p4n8xt1IqtI3nvlESAcsvwgArOioyMYkrkr5QzrOghMxvWirak6Hh5D5lXx/DXgo+i+Ys6IWkBjkDytaKoSORM5HKyMGAQE2QAbXm+GI2jrvh7Q1Pf3j5HuQ81bXY7ez8107c+I0tUj9LMefPR48FokMVZQxsih2HDc+kjT6oSDrPi0x20kv7uaZYVBjKSSo7IQS4BYM640CpCmziSCBC9weKFaeQLMWkjcuyoQ0X7uCb4A7+WMrHJfi6tRwEHRC0vTuqs7qjxhC6GRMXztVKhg3ACuC62BkOeCa11CaaEI0IRoQjQhGhCNCEaEI0IRoQjQhGhCNCEaEI0IRoQjQhUutTYQSESLExUqjueA5FL+vqrjm9CFzzqm4zbBV8iEQ+ZJM04cxrdLIrB2/FbCUFjxSlmzwClTGYoYdlaVJsBxKnGzOUy8P8AQZygMCps4SBRdWaaQAUCwyUrwFrNmauCq1Wkm9HSzdvEvNeA28VaZWtsweasdV8L7lhbHb7tR2SaPBx7ErJbi6JAACf5hep/6a6O8Ejgedx9FzrgfiaFnsjtaVJZNi4NY7yPNDYrATZAt7dppKxAFDg8GKxcNpo6ji2/9eSOrY74T5qPqKeYsEbrHJ/8Qno85mjfMyN3KLhbA8hCyg8FvfgxnXTM6smmhBteo+nmuiPK05lFBP5IlKIvrnkjZIpSkZ9DnLLFsqZlYMVJHHsK12XGGHEEPrlvYX/jT6rrYs7RTX+1PDOZwUfcNuiaXydpHkErIhWk9TIfV9dw9lor2PDjcTNaCMjmbBc6pjficnvRfCk6gGNYNktAYqvmSkAUAzhgAR2+qUV766OjZJb4iQk8BYD34LnWtb8DVL1nw7uQlkx7yMc+UyYyCvzI2WOfah+Gf8euHosx9rDyEHnce/NHXB1nhIekuInhCK023kVyrNKyva4nypC7A3GqyFf8pzXKMyaaweKMwLHij26hQkZluNF0Lw7ug8KgSB2Xg04cr7qrNZtgpW2/N35u9OqtM9CEaEI0IRoQjQhGhCNCEaEI0IRoQjQhGhCNCEaEI0ISbxIDURQnzRIfKVVDFiUcEeohV9JY5EgCve6IhYjp0AaVY3LMJeoHzclx5jiWQKRZ4zjHuQ2ZPIbWVIM+PYDs0kd/sq5toirHirx1IXeLaOI0Q4vuMQxZh3WNTa0Oxdgb5odmLGJxfVnIwVPyWlgeizMM8lhsNzz5D5+qzuw8c78N/wCpVkPZp4kPHb0iMRk8kck/pl21ScbI1vw1Pvf3zomZOioC4BhIrxIvTWlqn6KDrnUt4xBk3UsqN+UOYhXxURUMPsefudLsx8kwI+E8vyE1B0Zhx+2tOJv9vRVOjNt0LRr5KKZoGZJSMSSJw+fylVd+x50R9Y+Rhfe5v5evDmkelIY4iA0AWOi+9XfbyL5b+VIv71KwRKCmkQAqvcLZP+uuzh7Z3OZa2vl6qHRcTJX5X0Nt+/7Kx0LqO6Vj5e6lhVRwuZkAH6SllUfYD+2uSY2SFooc3f8AgLRm6Mgp8NO4mv29Fb6l456hkVG5QKPzQxIGHzksgftxZHa+Qoq2GY6RzQS2ny8D75EpNnRUIcQ9x8CLcK29dE38PeP5YyP3t/OhJoy4qrxE+7BAFaP7hQRRu9WQYzM7JIKHbgq8X0QY2l0RrTbfw+3zXrxbCiPugGxQz7abICwhklijkoDuGUyMR7+Y3zqp4y9INI3bfwr78FlC8Xitf4bzMkhmLeaY0ADIBcYL4tkrMGss3F2vFgXbaipWg0IRoQjQhGhCNCEaEI0IRoQjQhGhCNCEaEI0IRoQjQhKvEsSnbvIS4MStIpjYBhStYsgryCRyCOb7gECFz7quxaPztvFKglZRuInXIVKgAcEk1RVYwCtDFJaVcKGXj6xSMxA/bY9xV0XaBZxWM2ksR8pGXy1EYyVxjXpuzdccg32oj20rIyQBxFzW2+/vxXroMQ2SHsH3a3gFpPCUasNxDLGQXAJDqR5kfK8WPUFY9xx+KvzpPH5mtY9h0PkdlmY6ZskwLTUUFPM1+iVHpO6/dg5VCFUuCWPmMKu8QtEH6qyB57Xxq3r4BLStzTa3n+E1F0k2ozDYVPPc0T/AKTBNtiqC5dvJRUis1dqqwKvI+nixeJ9Ay1XKRiDkjJEgNKXvx5c7rMmlbIBI8drfgbWPI7U03XnqsE25cxcxbeMjzCayLqbKgc8rS0T6eb9QABrYf0letJL9hU/1f3dSw8rG/5Gi+3Aczx5Dz2Wc/cN0uzbcBFpohJWRzoDIHHGqPDVlde18acfLB14jLrg00t5/jxWgek260rbXn3cPdE88ZosawbaNWPlsxAUEkIoKkmr7sykk9yCdLYMvllke7TT1t6ApTAyNZLmcaWNSd/ZWebeQq4xAcFOFjXK/STYA5qgST9jppsUjmXsa79613Ttjjq40FU+8ObZhHtdvLiTNU02bHGOJYzHAlryDaqwoj+BIbFXpzCkz4h02w7I+v19F5KcjQWqSfsul+FtqoQyZMz20ZyZWChHZSExVVxsE9r7A/SANRLJ5oQjQhGhCNCEaEI0IRoQjQhGhCNCEaEI0IRoQjQhGhCNCFl/EvQ4ViRo4o1VJQ5jVAA7N+GDQFGQZDG7vtwSGVfFRPkic1hoVNhAcCVgZujUs+4e5JRuRMUAshYZCTFz3cpmp9vookCz5905hkZA61BQ95GvgbrRMjnsq3QVp46+eiki8VrJufLjVXjxzWUOAfpBOQfGu5WicgaNfFBwDo4i5xvoR/Ve/RScCBUjdJ+ueIZ45CiSRmN4fLQKynBgEDMSBywOVLkRVWBXLUWEhlGYg1DqnW4vbu0vRShYH9n3TlzVjp/V3mfzCzR7LbrRrgswXFBkpy83OmAQ8YqO7C5SRCAl7f8Adcbcr+VKa1+SrexrWBrtdxwH3Oygl6u8DLKmR2kop0aiUk+mRCx5Eit7FqPIA4sV9SMTmDz/AJBvxGxpwpwFlKJrS2jbHh8x3++7x0fr88pjiLxBI4MJQzKMzTKrWRw3C8WAac+9CeKwkTc0lDUuqNbcdPHbgpSMEXZ14d3P3t4J7vfFKRboRMgAceY8pccA54gBcrrEir7liBzyocG6WEuadDYcTavCmvDQKDBWp3VX/gWcUO4jGEp3P7wq+7LLImMfsFYqsRF8A5AkAlgyycuecKbnLl/8gD78Krgmc1pcdNPCtvIrfeFOjRFZpGjWpJKMRCkK8ZZS5qxmWvkGqCn6ixO5goXwwhshqVnSODnVC08EKooRFCqooKoAAHwAOANNKCk0IRoQjQhGhCNCEaEI0IRoQjQhGhCNCEaEI0IRoQjQhGhCj3ECupRhanuP/wA7EdwfbQhcX8c+HUi3ixCOTkeZtpIRnIASc0ZSc3COcslIZRIB2BOsvFRvjeXsuHag6W57W2NvRNQS0F/fvldVY/DiQow8xDKFxt0y8oHixGjMA5FqC8i17C71nuxRfqLcjr4kAU7qpmWZzwBsPfvRXOnQKWKLI5I+qFlREvtYiaOU3fHD/Fm9QdA52wB2JJqeVQW3OwIVDZWu0NeNPZR1zZRny2kOTDLAB5kVMMASMZUAb8XHhAeD7akyFzC5odyNga+YJsm8NhX4k9gad/Ph3Kn0uJVlYKjRlkLFnacq4WhyHlfLuADif6alJhnuDQ51q2sLanZoPkpYjCuw/wARBPI181Y6jFJkEYvQthCgRlDKatoljj5BFjJyOx71qvqnNsaE73OYcq1dTwGnJKZmi9afX5JQOjxSKo81EesAQlCQDgBkZwGkUem0kYn8wsDVgxMkRNWkjXXTxA0OtCByV0MpbdpF/X33pr4P6Mku9EAWRmIz3U064sY0K+hYyWYCR8QXkORUNifcO4ZvXuDjQNbcAXvzNhbgPHgl55DSlKenvx8F2rabVIkEcaKiL2VRQHv2H351rJNTaEI0IRoQjQhGhCNCEaEI0IRoQjQhGhCNCEaEI0IRoQq8u9jWRImYB5AxQH82NZV9xkDXxfwdFV2hpVWNC4jQhc0/a3MYXhlzaNGRkYqaEhBBWNrFEUzsB8Zk/TqTcJDiQWS+F6fQpfETTRZXRDe9q/UKr00tuNqIkRs6VvwAFSN+5AJ9AAKlSBZH6gayOqMlcgtWoJsK93duLVKefSlHHlbXzVTw10hX3MsY3UbThfxcFMpVTkMc6WNSeDWLGyfi9MjCEkFztOA4661VMYbHXKNePsJz13wyFhykM26CG1jrbBlFAegvEOMUQEZDhSR2A1Y3CxtFL+Z+hVoneDVpovnTfBcYUOsrwuwIYJ5LcEAY5CFSR8jj6iO1UOwrDx8z90HESHU1SLqXRX/ehtv3gCfCo1MLxhlAHOYDxtfPFWK5PJur9HT4XbUvy00p9VCQtlFHDxHsqOTp77WJkljkBa3YyjONmUAqCVtMT6kpz2cmhidUujew1cPEXFri2vGtbK2FrGtytPnrfW6vfshcvuWYMXCQkMrGvJLMhCqt+kPj2N/RwVOQOq7CQQUdHdx1PqNhx5pGLEzTOcHijRp6g7nhwHqut6ir0aEKE7pPMEWQzKl8ffEEC/sLIH35+DoXaWqptC4jQhGhCNCEaEI0IRoQjQhGhCNCEaEI0IRoQuXeNeqrNufSzhIh5Y+qNlcSMJcGGLXaxepSQcSAazBzcXIc4DTp8/6V1Sxo04+C0/hPxE82YnMYEcSNmDVkAiUm+ALAYfZhfIOmcPiOtralKKLmt1aon8ZsTJht2YGvJJOIPcFpCf4Y+khaLURxdqtLukYG1vp69ysGHJolfUeoz7lh5qL+7hgDDErS2wVnydQFeVB+F6VUcsLsLersLiRiGl4FBWijNGI6DdVz1bc7dMJZMeSxklip2BJIEcCvSqBYAdg1KTi12Gw0lLucBqs/1DxgsnmARSzmMHPzXKgiwD6UwU18NGSAG5q9MdQ0Zc7visKX2qL89uZA3S5xBNco01Sj/iHmBZE2u0Ckm/8A4aB2UgmibhBok/Vfc88kXx7Yo3mN1a2psDxob3GtNaaVoacbJI9ocNPl/ah2/VB5R3D7LauA4XjbwKexN2IL4oDv76tdDD14grcgn19+Sg2eTq+s2rRPdr4pWJcgskNhCfJlYqgYWtpJnGLB/LF79xY1SIWvdladyBXehoad3n5FW9eWirhw02romZ69uN0FWGdge4khjBcrzkH27ko6kKaYEPd0gAINb4nM1VrJGv0Tbp24l2rO+3iCQGRQ0UkZiybFxJKiVkgLiED04klvnLSuIm6lmc6DVMRMDzlTQ+MzSg7dw+fqA9S+XROSyABcvpGDYkkmrHq0s3pKAtzV8N1YcO4FXuu+I/KjhlhCyrI1n1VcdEkrfGV4gA0LbkjTMs7Y2hx0JVbWa5rUWG6B1ox7obiZ2PDCZwGf04Fj6fUwQSLHiqjjn5a0oJyZavOvsBTrnqBpsus601QjQhGhCNCEaEI0IRoQjQhGhCNCEaEJb1PrcUEkUcpxEgc5n6Vwx+o+15AA/NDuRqJcAQDupNYSCQmCOCAQbB5BGpKK5H4qix3M6kch257cuM1I+QBIoP3U/wBcjEgiU+B9+SsLQS3mPwl+2nSsnNBRZJYgUaPqF0RaqaaxwNLPLxUMOtu9Rjc4WpqnO2kDC2B8vv8ABazxY+ruQAtWSR8gaQc01o3XRPxkJR4g6HNE0e7MbJOKYYtbuB6Waq9DdnCW2PmY81iPb9HNa2HqiKWWPja9YHtNVB4x6kNyySuVCOjxvJkAA48nlASS1tFeAtqNGiNSjY4EZTcOqOdiNuR12PFRkIc2+hF+W/0VjongPcYLOJ4IYHCOJHYnIY8ekEKUcMSQzDjivfXJ5WSikgrrypU2I1NW0sbXuuQwOYeyeHvxU2z8M9OSh/xhGZb/APThPzcEcGQ0RxRJ1VNi2GvWAXpry03pXmAFezBubpXf3ovM/hjpuBVOrCMFcLmRKrLIdwn5ubu/vobjWPeHWJrXU60px4Wpog4J2WgrpTbv4LzuPA8siM8G42u5ipczC+JZUFKOWdVUAex9h31OORjbitRmpWhALjUmlq+aqlgfpS1q7E00G6oeFOsxwbgbp8SIYMDiaGRZ8VoksgLPGAWAqiaoamYCwObxdXn8IF7DcE/WqiyQGjqaD6nRWenI+93/AJjL58sUTz4BghckYBVY3hjmhXnihyavUsUxrYMlKg+qMK5zpsxNE6lJC2ASD9fFUwoMwUnJSCOY6v8AreXhcha7K+xHv2fotx7gUs3EqkWhsEtVMSLYgtQugWKLdDk/cm3GOflDHGwSMj3Hs7qLpSZtGALLMFB+7tiDXwuQJ/Q/HLDATIAOI9P6XGtAI7vz9V23W0oJfD1iJ5/3dDkwj8wkcrVgVf8ANyDXsCPka5mFaKWU0qmGuqKNCEaEI0IRoQjQhGhCNCEaELnnXd6H3csgV/Qghxce6vIXxFnhwIjdc0h9jWB0vJne1jTSla/RaOGGVt0o3n4X4vmfhELHIuRVFjAqM/VRxahZ7hweMRpdmOmloy4IFqb0198lN0QAqLqrB09dyGeUsI2sRksSxofxy0mRJGICZWKAPbHGM2Le13F1q/b7/wBoZFUVcpOrbGCCAsIQbYIsmGTrn9TMcSVBphQoepVoXQrglfLJ8Wg025U981J7crTRTQbnlcZCkitkpQrkppl7OrKRTMOVPyBY4tY98Ls7Qk49KEWSv9oe7nmhSJpGkld3jjAVcnQ+WxH4YHNxkNaqPUByLY72A6SiLS6U0prayrnwrnf7YWaG1AwinkDMoIEEYjYqaFkzOCsX08hSaq+Dq9+LxOJrJh2ZWfzdW/c0XPKyobFBBRkhzO4e/qR3Lz1LqLRP5SxRK0QCgtczJwDiHlscAj6QB8alg+i4sVGJpZHvB/8AEHwF/M14qvE4+SF2RjQPX7BWeq9RmiPlST7jPyg4ZJcUyZclARV5S6UmxzfArmGDwOHnBkhiZlDiKEFzqA0Ny6xpcCh2C5NiZI6Ne41IrUUA+XhqlUfXN0vI3E39ZGP/AHNa1ndEYF1jC3yp8kgMfiB+8qReuyE3KkUp7W8YDUeDTpi4sffSr+gcOP8AZc5h5EkeRqmWdKzCzwCPfvRe12sEgDoW25Lf82mjYghsfOx8xewNNY7aWJx2Ef2qSgXtZ4HHLv4VTTX4bEM0yV8vt8lqvBDvtXmOQTcuAIkZbBizDSMH/hlaoggk2W9BrmrE9KwSRdYw+HPgQrIME+M0dcJ3v90c3aSUs719eAFLdYhVX55Js8KLoDXnpJ34ghzhpwTLxQUaFS6VstvOsoMKMyyHJ8aanJPperyHqHf4vhq1XPJJEWkOoKe6hMRNzMoQvkvS12486Eu+Jzkv6mGROYwxp48R2okCuSANdixjnPobHbkfsV18IIqFa2m5eZw8e4YJEwYMJXkDyEAmw0hBxjII/wATg/lo3nHzQEF9STW3vn8lFsIcLiiu9P3EUMsEoVkSJmBESkllZGXGl5YM4ia+eQhPY1HoyUtnOd2o9a2+a7iG1ZQLpmvSrMRoQjQhGhCNCEaEI0IUbTqGCFlDsCVUkWQtWQO5AyW/ix86F2ik0Li5t4yhMO6Z8uJx5qkc1iscTD3FD8M/fzDQ4OsfpGCrw/jZMskozuWfj6qFK4ZMCbBT3XtY7cLeJ+4A7sLzXYYuJJTGci5Vna71pL8xCoVuBZ5Irkspqwb9IJHvzxVT4clm7qfW0VTqu5d5fLp/LSiFAYmQ4hsuxyAulHIsWeaCtYeJjI81qnuty+6onfI8hrdNypt3K8QXFoXEiZq2TgJHdGSRWjBCXYXm3PYdyL8ThWsoc1a6Aak8u9QjjpfQBZJ+uIHICuyHiR8gkko+LAOEXxGtfc2Traw/QcmTPIQH7AjM1vhUZnczUcAbJGfpRpdlYDl46E+/PuU296NtGcpDuPKbgqk4pWBAKlZBxiQR3s/21bh+kcexmaeLONCWfECLEFp1oeFlTLhMO51GPynW+h8VW670eaOJJZEorUTMCCGX/luCOO1offhNW9H9I4eSd0cTrO7VDYg/uFDx+LvLuChicLI2IOcLi1eI2+3kmXR55Gw226jEm3wyEjCvLQpkGV64UDj7dvatJ4+KFofisI/LKHUIB+J1aULdyfXXmrsM6Q0imbVlK14CnFZrpG+8mVJgofE3TDvxXb2PN/Y63sVh/wBTh3ROJbmGo29/JZ0cghmzNvQr5vtyZZXkxALsTio459hqeGhGHhbHUnKKVKhLJ1shdSldk36vOdrEuyQjM/ibk0DyR6Y+b7Dk/wBCO+sbBsGPxLsY74G9mPUWBu7xPpZaEzv0sIhHxG5+3gqPS+pMlRMvmxE/w7Nhj+aNhyj/AHHe+b0z0j0VFiAZWnK8fu2P/Ybj1CrwePkiIabt4fb7LY9O3bPiitGUaws0reWLUcxyBUbGYC+AKYWRXbXlmYVxmMb+y4bagji07g+i2ngPbnabLzsepeXOqhgRKyq0aMTZNL5icBjXuaGSjkAgEV4jDtew8RWh98V2F0kby2hy/L38013m9MYLopYkixZ55AsMeLA+4B9yKvWeyHOMpsmetqVVfqpJIIdOLt1Ir5fnuo7k9uPhlyvGGoa6+9Pf3UC8nRM/D8Jn3ESKeAyyH4CxMjcfPq8tf+r3AOncFATMHU0uqHSVafJdT1vJReTILxsZEWBfNCrNfHI/uNCF60IRoQjQhGhCNCFjP2khgNq4X6JSRICbVvLcAenkBrY5X3VRRy4VxbnNjq3irY9DTWixu66rO0Qi85lxfzFfN7BINqx5ziYsGYMQRRom1CJjEPLMuvPf3wXRI1vxa+nf4JGJQwEShY+/moiIhUKaYEoBzkcPsWsXROoU314XJ+aiS8VMh+HyJ2+6tQRCyMQtmziO9X7ewsmgKAJehZNwcaCyjnc89vaw+6PPYSzKeGy5IogigFUU12Iwl2AbFdyRqAjq0Ee/ZVsrmtOu1vfNSydRkGKxnJ2IWNRxbd7PPAA5J9gL73qt0TWgudYDVdhdnIDUsEReJxCVmEVNhYymYcGQoP8AlR9kiHFAcc0dOFogex+Jq0vtmoaMFLNB2c7d22ljWkJ5OuqI6EDaup+w9TySLfQMUXcMUuT1MoxU96EmAP0sb5AHIPHufR4aWNkhwzASG73I/wCtTuOBJsRfYY08b3N611ATtoe+inO3DxqjsVmjcxqgXJpFPqxAHPpY2CaBDmia1Q6fqZjIwVjcKuNaBpFq1PEWIFxl0urWxdZH1b7OBtuSPe+nkmHTekyU0DySsWFPttvTkXz62J8qI2L5N6zpsf8AqpA7CwgkaPcKeVLkd5A5JyHBmFn+aSgO3v6DxTaTo3lgI8cKXWMcs00zcmgTHHig59xxfvqmWLEh2eecNP8AxDQfOhKviMJGWKMuHp6lVT06JiEMe1yNUD+8QXZxFNbqSW4o65G6cmkWKNf+VD8wpyQxhtXw25UPyohelLtZVkaIxEMCBuaaIkdsZ04Q/HmKPb41LFz43qjFiAS0imZmtObTY15EFUw4bDl+eA34H3X5pJ1jp+LyyPIQ7MXMbqfMJayKq0ZAB9YaqHYcDWn0djGmJkcbagUGYUy8L17QP/EjU6kVKRxeHdnL3Hw38NiOfpsrvS+jrEomnTNypaHa3TS17kd8R3qrPwexXx3SbpXGDDGgBo+TZtdhz56DiNRLDYINHWSjubx98N1EnUyM5pgMncLNEAV80NbBlHdXj4Ifjupu7yhN0aHNZBASQAS12uQi1Cd2u4bEG1LC6LGFpMj7XuOI+49QtBtepOoEXmFkwuNhwHiqlOI4DKfSyj3HYA6871NSaijgaEcDv4cFoSvAGYGx3UW53LEKFW3LjywSAMgQUssQKLAAC7v/ADDVoiAqToq4nhzgK3+ik3sagsKDLdgG/uO4IN0aNVYLAgi9SjOYXVTnGOpZ4qM7jAkkqEYE0Vujxmo/w/S1dqZRRw1JoO1a99Le/d10ud8TeNCKb/lM+n9VnijkjMjgyKqFfMf8ECx5cYsqpNgM4YEFSFA9LC4YlzWEDwPL3py8lYXtrTUjlqfstP8As/dn3O4lcF2MUamQsxqmkpRlfe7IB/KCfqBLODkc8EuUX1yAHmt7pxVI0IRoQjQhGhCyvj7au0SOHbyldfMjAFE5qUe8c/S4WwGAqyeBRVxgf1Jy+PduroSM1Fg9zt+Ca7fe7Hv7DkCz/U9zWsVkik6MUolu/YIrMxAAxs0LPFCyBbUTiBz3oaZjIJS7mPfRgvpZTxyEh5I0BemZAf5qtQQTjYsEgVfPzqtwAoCVcx1X8vmqG620scalo2CFwpJkGRvJj2LUzYsMmo5NerY5Y3PoFzqHntvNeWvuil6o+08zLblooZh5aPI7llhBHmyfiEsGkb8ML8IT7nTLWdbM50bcwjoafyefhHcNSpyuETMhIBdqbCg3/HekO96bPtWWZDaXcc0Rtftz7fFHvz31v4fG4bHsMLx2qUcxwoedvqNOSxJYJcO7rG6bEaK5umh3QXcFWG4LBGhQcTtVAqb9HAGR5oV7kXnsGI6NJgaQYqFwcf2Ct6/y/wCI1J8aN/4sWA8jtaUG/wBufBOul7AM7O8qxgnCXcAhciKXyICfpRaClxySKH2Tw+H/AFQDpLRA9lp3P8ncSdeArQJ6V4gswVeRfkPt/ZWzhWHbqsUaBR+WOMWT96HPfux4+TrbfJFAyrrBZQbLO6upWajgmAMrqoeWyS0nAIB7kBqSlIUgkV8WS3mJnmZ5c4r0cWSNoY0WCg6nspCQvocWb7rXF8hr4II9/cfeqstqhXxyitCE58N9RVkG1m/iqCMXF5p7cm1ahweSeDfvr0mBxLZow0mpXn8fhnRSF7RRpPl9kr630mOL+E1xqcjGjXJtz3MkXN4ju0XauRXbSeLwWVxlw9M37m7OHAj67K2DEGRoZMO53Pv48/NZXrIYTHctMnmjFhdkPx+G8VAgo1XRoK13wdX9GPjdh+oZGSw1FqVb/JrqkXFbEfE3mqMaxzZM7nAOHHfgR9Rx5JASSSTZJ5JPJJ7kk+5++vQNa1jQ1ooFkOLnmpunvh2cOPIYFirebEASCSOZIgb48xAa+GAOvO9NYcRSNxYFrNf3bHwNu5bHRswe0wP7x79fNM9uBO037shlgDeks8eQRssQ1kHsp45NEXzesqZ8bHXNOGqadh31zMtTwvyV+UNgpkX8SiGs9zbKCaPdlAJ9+T20u2lTlNvfyXZHUIJG1/qotpNm2SngyD27GzzR+llB7jkXwedTfQCh4KprHteb6nzV3awcA18gf7n+9j+/HAJoe9XMjAA4rafs/wBq4aZw7CLIZIQKaTBBYJXKggjHBom+2JvU6PzmOp02XZqAAbra6fVCNCEaEI0IRoQs/wBR8SbRkwWt0sloyQlHWqOQclggHtTMLJrS82KhiFXuCuZDI42Cwe5ikVkCJZLu2Je3WIE4gNfqdQ0YPJvkWx5Pn3SRPe5zLN27/dU6YzS+qm2nSYVQmaNRIys7EAExKwYEKeQMVJ5HGRauCBql08hcMhtUDvUwwAc0n6Y5YCyC3APqBANA16brvdUPb505NQJBrL1J/pOt7PJHA2BIkchIyP5nbBfj6bDH5C/rrPGUyVOgue4XPn9U+zRc98RNHSlUNcrE2XAijPloKo2SVkbuKy9717boSOVgLSRoC4UvncMx3tQFo0Omy8/0k5rzm3qQOFBb51VLpfVpduT5bcH6kYWrfqv+/f760cZ0fBiwOsFxo4WcO4+wkoMVJD8Jtw2TsHM57eNYpJyYoMRWCD+NN+pJKL2q6GvMYoylwwsjy/LQuruT8De4ChPE3K9BhGR3nDaDbu38z6LQ7XZpDMURS3kfgq5ArNUDPIb4AXMRov0qSx7sbadOIGdY650C4Y3THILDU+dvOl0x2O3YRlialkBLy0MioC0x7C/4nBICgkHEAhcuR75HFzzdNDIyjWiwV+SJT6eAooBDZP0u1GxQRRJmOL+mwAh1FRSyWLygoJLK/wDDBstSKbs+3u/J9VvzZAMgalTCTT7T1FnJV2ahifoqx6TwRySOOV7VxqBc5rqstRMtoW0cKhWRvT5MkkgDy7cBpOOJobPe+PMUBsW7gqLrJl1sxvbioczh2m7/AFWVJGYJg1vwO05H36dyT9f6SEL7YG8c5Nv8+mmliF8kFWWVfcWRZ5JUw2IODxWc/C6gd4/C7wNjyUsVAMTBYXGnvmkPRusybYuYwhzXE5i/7cj/AO2vSdIdHRY1rWyEjKa29/lefw2KdASWgXVPZu6ujR3mpDLXyOR/20ziY2SxOZJ8JBB8VXC9zJA5uoK6b0fc5JJGnbieIG6VJQWAPHZZBItfAA181lYWPGfUVae9tvlRewqHNqNFX3/BPt98gBzxXJF38fb76ahNkjIw6gqxtejRSbeL2naMkMCVGVlmUqPTiCSl0SFPBBA1Q/EPZK6vw19/dPBjS0IjSVi48sxkx3EHPIIsEUclUKcAOCPeiKvpcwEEmoreii1hW76J1rZxIsIvbBRYWdgLLEk+suyu92WpibNnvevQwYiGQUjISUsUgNXLRI4IBBBBFgjsR86ZVK9aEI0IXw6ELnm46zvIZpYG3JYwuCrvCnrVlyXIKE4GRBxqynDLyus3E4uSGTKACEyGxkA01SLcSblZZdwgRkkkzfbIS1LiuTxHFTmWzYxker/MecvGdTiXZqZTTXnwPLmnIJA0BtVY6Xuo5ZZJY3DqqCNZAbGTEu4HsKCwk/683pNzHsjDXil9OQsPqrJHAFNNpMZGa1ABOByo8D0sK9/VmLNCq76rczJSh9+6LmYLNdPwVWdcEVizrlSoMiSoNAYqLVf0GtGWtm6/NJDtSVU/iAxCHbbiKaWQmGWcFyAEZQsQUooABEkvvbAoRfe3pMHCMkbB8bmgnelan5KfWua15OwWPl8QSRN5cEqyQBVVUdAVoKByrAMCSCTR99bjOiIsQ3rZmlspJJINDqSLg0IAoB3LFfjnRnKwhzaBeX6hBKjj90RJytIY2IVmYhfoPAIDFh35Gu/p8XhnNJnLowauqBmAAJ+LetKHvQ2SCaoyAONhwvbTxWj2kAjk86rSNhtkP+GKSEE/q0rSEn4XWLA1xiZO/V7i4+INFsFwBMLdmj35UTfqu3MW5lJBaKV1lFe4buB/tfc5dguqsUSHiu1ae/e3FX4ehYQNU/2UpYLivmG3odqJBayDRxyVRfN52LGl7FQcCDQqhu9q2CE4qACC3uaxUADt6QZFyP8AIo5sETBuhK9mkjLG0g9YfEqLyCiQArd1WKfrVVwbMzS9F0qt1BMW82V0RV+ij6aFUXNCjZ+n5Au+RooHWVrXHZKunbWXcz4xg4SKEawQPL5YKfaySWPuq3x2ucD3tqxp1t9z4bc+9dxAZlBdqLhMvEDebPNLFy23Jljr/wCisZYf9SyItff7aZMAnc9h0yfW31SYf1bWk7mnnVIN5DtIQ5eF5PxSIwr4KUZVkQse/Z64/l+2mcJiMfiWsbFIG9kVJFTmBLTTyBvx5rPxEWHiLnPbW/drf7jwUWw66PMjSHabeMMwXsXfkgUHJFWDXbTM/Rchic+fEPdQE7NbYVuAqYsZHnDY4wL95TvwaiExK+4eJIjPAzjHkIPOUtkrDEKsp9j9x75WJw8cuMcHj42teORpQrUw8hEFBehI9bfRW9ywliV1KvkAwNCr7rYJNHsSp7Gwe2s1oDHlo0r6Lr+y6qfvu1WKOSNQIgFdQgrFCORiPhGJFDuOQKs5/Vl0ha43uL+nqnswooOqzKvlSOcMXKs2VYBx7m6rNIl54sjQxrsrmtFdLcafgkrrHAuVXczPMow/g5IaJFzoHXIDL0iIrfLXmLoVWd2DjZDKHy68OHDx+XfoTSimUJvN4m3jMqRyRKZXWJUEJYIWNWGLAsFBJNoLxH0cnW3Fjnyy5AKBZ/VsC6DCpCgFixAosaF/fgV/bWmll70IRoQuZeO4ZRug8uJXAiEolZKSCyyEscmjI4AC+mRiLpgM7HAmgpbj9FdUCOo/pIl3ddjwDZ+wo/6cj9K+O2cYlEPBFtVYffsWwBJkP0iie9cmuyjMEn7H76qMQ1OitY4uK99O3JVQjtbp6ZL7lvcn/MTl8EEHsdQkjqcw8FY59CvWzhhjIxSyBVsSxA7UMiQoIJBIonsSdD3SOFyutcALBIeqRRo8w5wrbh83ZqBlYt3JP0xLfzXN6ewJkfNGG6jrKd+S3qVHEvHUknSor5hZ/abeCZwkUW5Jb6VyQn+vpAH99eplnxWHi6yZ0YA1PaH1KwmxYeR+Vgd6Jht+n7ePewRRyNIyyAycDFSvqxDfmIrmhX9eNZuIx+Jm6OllkYGtIo3WpqaVpsKFNxYaGPEsa11Tv5LZdI6eJemwhqBZPNs9rkyZrPcBg7KSOQGscgaa/StfhhHpQCh4HZD8QY8U53OnholW38RybjamBY2fy8XMrjkRmmIGN27CwQKAo/4QceR4dHQ6/VbDYurkqVpum7iGREaF1LoLYZD6lzA5vsC549xj7AnSQaWihQ+uY1U++ixEad2RWLNfZgAyhfb6mzLeyxkdjroOpUFWgeiwFZMjBfuTwFW+3pPNcWi/BB6V1ZXq5F2SKRQK7AHuzf0KtV9geKGgk6JqIClUdP8AEnkwtAoCSSMblkDBVXFeASLbsThHZY/HfTUTwyMml+WvvvVM0Ze+uy0nhPZJ5IkBLCReMu+JJJLe2bMzM1cC1XkIDrZwEGSPO7V1z9B4LEx8xdJk/j81z3dTiMQiRBLGYFR1ujlE8kQYEdmAWv0JHvpbo2Bz2ytY7K9shodfiAJBG4O/MA7K3pCQNe1zhVrhcfI+q+f8X20ILbWBxNVCWZgcL91UcFvi6/20y7A47EnJipG5N2tBGbkSb04pQYjDRDNE05uJ2XvwygaJkJICTwsCCL9XmJ7gjm/cEfOken25MRG4bscPAUP1T3RUlY3V41Wwl2MBIADI2NZo1MaoW1gq5+7K3vXfXnmSSD3b8J5zgRcL3u93HHEQSFiVMaY/lArv7kj+5OuCNz313KhnrYKl03qzkCOVx+8ABZFsXzXqI+DkD21c6EVzN02RIS01Gikk3pJYknmuf72P9RzroiVHWClSrvhiOVt3E8GBYBh+IhZEU1lLwykMBaAc35hHADEP4IEPIA8eH9rrXAsNffJdZ1qqlGhCNCEr8RJtzFjuWVULDEk0Q3JGJ75UDwO4vuL1CQMLSH6KTM1eyuN9TfDMxn2YqcaPBYKaItSVCtXFX2HYZWVtSK1HzUTRswa3lwsrWzikj8xXK3wPQwIIQNbccqrWKQ8rh2qhpZ5DqU9196q97mVoDqvvWMwEdWWrRWyu/ra+wPBV645GP6XGGh7J5/JdaWFlTsopd+qdyv8AhAPLH4A+ose3yfvq0QlxoFS17nG1/l+FX650WZGljmxSScbZ8bvAM80YDHtYoE1YF8E9y5D/APyYmJzr0bIbf9a09FbO3rMMWA7gV8QqG5ljjj8jZ7iFVYfizlyHk/wjj0J+hs/6lyNsuIl6/HRut8LAKtHM8T4fYKENhZ1cDhXck3UHQOniOfbEOjZu6Dy2BApAOa7G3HGrOlsX12EmYGkZQw3FNX/KyrwcHVzMcTUknS+y6N4UptjtvcGBAf8A2gHWjFeMdyoxNpnd5Wf8NRTQybiHasWRBVUMmxYLdMvevMU80WRTQDcebxLGMlLdqr0DX9ZG17rEhMtttTIyNu9oolKMSAFuRKC/UoWiMnXkLxIvfk6ozW7JQbaFX4YnkEioygMCInck2zMhN+5NAfbsO2okgLirdR2xsNGLIyEahjf4XBJ+9ECjYL32sHXQePv38l0JL1La5bpQRli/pj/+ZkheLL2NMAeTw3fjUKkA++/0TA+EKl4p3c4iAkQKCzVaKGGK5LZAsWQTXchewsXKNrCbcve6Garc9C2PkQRQ5ZFVosOxJ5JH2smteuiZkYG8F5WeTrJHP4rnEm+CeWohE7SRsVQgkENuJXB45ugKrWJh4HTGaQSdWGvqXaaMA3tS61MVKGFjS3MS2lPL7KXqiiJEMnTYizEhlSV/RWOIOINMQSa13CPmxEjmxYs0FKEtF9akVpUCmqpmbHG0F8OvDZe+m7Z3lnSOMIxk2qrGW4VgLKZVdgqRZHfS+KDpP07S7MT1va41Nj47JnDhresoKC3hZMRvLJUimBp0cgFWBoggmgQfj9R86SMJaaFQc9zTRV9o0jzEUDGjhsrHpqMlRycixcjkDjHuavXJAGt5kfX7K5paGZweK+9URsklRc3U1wQCV+MjXZ1Q89gGrRFoQdFFrh8BPMV0Vbp8rsMXKllzUhVFEoWGIpcqJWh7m/nV5DRccv7VMlDNlOn4suweEdttUjb92kSVrHmOCCbA4Uj8gFmk9rJNksTqQtY1tGKT6igIon2rVBGhCSdX8RrBIYjFKz4F1IUYtXsDlZo0DxxYugRdM2Ijh+M0VrInPFQsJ4qDzlZPxo5mKqYmJmho/UUdRlFXdiwUMFoBuNZ78ZBMzMDcbK50By5Dpx+6yc7snolTBj2B5D890bsw5rjkXRA1AFrhVpS4icyRtLiutPdE0ZvVJ8jPn57/AP5f9PiqnCw8FUwjNQ81NvluEkBji6k4g5Vyt0LPdl4F/wBe+qo7SXVzO01wbwR0PpUkTGUhPM84TIrcE4lPTJIAzYgBsUUUpa2BPC3/AOoBjgALDXn3JhjewGnh7/Ki8ZvLI0rySFjJtywoUqeRIj4qO4GLObJJPPPsJYXGmXFxPcNHgeDgQiaIfp3NHD8rMS9AijJEu9gUDkBbd6PItALBIo1r0LemJJB/iw7yfANrvQnW+9FinANbd8gA9fJe45NrEFeGWWR4pElLNGVXEMAwAPIu1u/gapmGOxIcyaNrWua5tK1NaVbXup6q2L9PEQWPqQQeVND810Twm1RPDf8ABldP+knNP6YOupdFzdbhWO5LvSDMsxPG6zkzSQbuVYnwObnO7GMlSEECjkHZL+FxPN85WPYGTO3rf36rYwhEsDa7W8le2m+lO9QSsGaSF40WjRbh/VZN5KCQD2KiuxJWoMlQpECllphEkYIAydXLRqOy5Y4ZG/5gosf+dVVJUEo3e5xXPviCjHjgEBQOKtuCQP8AFZPAuYF6KQSHrO4eLdQEC2zLEKfVQUgj/F6pCx/6a99cygg19+6K9l20Svq26/eJ4YizVIKLHsvmMiWDX1UzCvYnsLvV2GizODTa4Q93Vsc8bAro3WN4INvLL/IhIH3A9I/qaGvUSODGl3BeViZneG8SuaSPuUkfb7VGLpFHAZEFlQi+ujXpLOSL+3zVYmFw+FdhWS4twDXOc+hNAa2HfQCtOfDXSxM8vXubE2poBXhv9fRKIp91tGZVaSFm5axy33OQNnv6tbj8NgcfG00a9o0ptyt8lmCfE4dxrUE8VoPBokURuj4udy0mbDKxHExJYEjIF5QDyDyaINHXn+l5xDjBkFmMApzLvsFr9HNLoCX/ALiU28VbCbcPLPhF5jupxX1MqoIxlHIVRg7YsDGbUgj8w5V/1FjzSlAfn9k1lAblrse7xVLoEoYzkE1+GO1EMPMyHPIItbB/rqnEC7fH6JXKWRgOG5+in3DALd39Vf8Aubn/AMe3zrsYqVTKQBbgk6bgLmtFnM0oVF5Zj5j8AX/4Hc6vpYHkPkrZGOfJQDYX8AtV4VEkcpkkaZXQqFigHDgqG9czgRtGC5GANhlfG/eUWJgjb1hd4fhXtgIblBr9O5b/AKZ4pSRo4milSZ7tMGIWu5zxAKjj1j08qLsjTsOKimsw1VT4XMudFoNMKpZzxyEECyGVI5I3ziEhoSNiy+V8ksGIGNkHE01UVsXA2aIscac1dA4tdUBZ3cISA3ax2Ioj7HnuNeRjIFloSCoSTcyEcKxF88H3si/1Fd/vrQjFdUhJVt0i3ZpJFywOJW/6EED/ABd607rQpeEUkAPFOgzRS+S4cHkCTEhHr+Vux9PNWa5uiCAm4Bzcw8twmDEW3GiuRuSaWuLDH/28Dg81f6cfOl3AAXVkeiqdbOTR0pIh9c9VisMgMLFj/wBRYD3CMfbVmHgkex7m7Cx5g1FEwHDQ7rnb7CUzmCmeUMUr3JHH9uO/avtr6BFi4f0oxBIa0jN3V18a+q8rLA/rjELmtPt6JxvPL2kRiUJNJLlHNJfpSsco0rnMZKcj2Nd+wyInzdJT56ljGUc0burWjjyNCKf2X3NZhI6UzE2PDuT3wh1Io8ZfjMLtpr9pFBMLn7OhKX7kLqvDkYbGPh/a/tN8dR4HZXygz4YP/c3X35HzVzxLce4Z78ssFdGq1kYAqyH70sf9lNEWNUdKxHrQ6liKJzoqQGLLW4Kr9R3GODxqfPhcMOfSKu3IB9Wa3HQJJyNCxxnxXtsU05tNVe3k+4ycJGD3AbKr5AKn3AofXwoZVAHOphgVQIUKruSVQrkxFV/MwRw7E8AZnyxyK47AnQQAu1CR9Z3GE8iuLcDygOCFQhGJqyDySMexON2BqBFkzHdtl86Er7vdwg8JF6+9io2Umv1fy1r2Cnn207gIA6buufp75pfHy9XAedlpvGPUlBWM8rFW4lHzR/Bj/V5AD+iHTvSb3PDcNH8TzTuG58BdZOBaGB079B7/AB4rAdX3c6sqCR1QqsgwYqHZ1DNIaIyJYsOe1V7acwODw0jS5zQSCW3vlDSWgX0sAeda7pXE4mVhAaaAivfW59+C9w9TeWCWKZi4RPMR3NshDKKyPJDXVEnmtD8FFhcQyaAZcxyuA0IIO3FtK91Vxk7543MkvQVB3H9rU+HIxE8cbKQViwU1wZXqaVL7ZBDCa+A3wdeSx7nTufiB8Ln68h2W/Vb0DBFE2PcD36p1M9Hn6aoH4JK0D9jyAfmh3ItNoBFlF+iV9T6iqFUYku/0KBZZuwA9rPA5I9+RXDUTCb7KgMc/uSqEMAVkZWZJJFOPbiR79uwN1/t7timo4D5KnEAB9By+Sb7VQGvFVZjTMFUFqBNMQLbt7k886VkNlfGXGxOi0OziPBuv6X/vrNlcE7EE68D4u00xkQyNSeUpGUSIz45j6g7FiSKFekc1Z9N0bh2wwihqTcpXFPLnUpotZrQSqi3W3SRGjkVXRhTKwBBHwQe+hdBIuFgeqbX90YxSljCSPJleyADx5TufzqeAWosCvLMGOvN4/AOjf1kQ7O9NvwtCKUPbQ6pVv0+w/r/tXP8A20vC5USJDsZUk3ETowJV3pXUWrpBIAKoiwVy5rntffTzwRGQeXzCg0FriRY5ftQr35eRYOzLl6hIBZV7OLj5/NY9wXHF66dBTy5cPfJUxO6s5jodealR5IQ8gIkuNiqJliGjFhQWUOS6kkkiyVbv3K72B9BpcevpZONc19Mq6f0HoMC7VkyE43C3LLwRKGXHiuAmPCqOw+SST6CGFkTMjdEs95Lq8Fxzrc8u1eQoUZ8jtp3qzlH2YEEV5keLEDsQw7jVGCwkUzzhJiaMOdgrYg62vXKdO9Rxj3RATsAuKH36eAWcHU5AoRREqg3iIYiL7X6kPNa9B/p8RdmJdXSudwt4ELIOMfSlBTuCeIrCNdzOVInBSSIlVaSNQKlRRQySgRQ4xB9ydYWIjikkdhIK1ZdrrkNca1YTezuZ1NNqLUw8kjQJn72I4jYgcvktZtNyN1CdnNJ+Iy5RTKBUqqQVlWxWakDNe4N+x01hsQ3FxGN9nCzhuCoyxnDSCaO7ffsJL06VvOhDi403IicXYjlEqLyaBKkA42Pn+bEYzourkLdwtjrM8deIqFvh4j2ZhO6kOCqcJCykmOQd43ABIcGhz34q+NBa6tAl8prRTdF8QbbdGobLqBmChBjB7Bj25riibr7aqlY5uqC0hc4/aHABvJFypFVWJsCrWgt+3zfsPY3xPgfeqbw12eKd9PjTYQJS+ZuZlAWMcEkC8APyRpZJY9uSSSQNblYsDCXuPM8SViyGTHS0FmjyH5KzMwTcl4f3iMyM2VsaE83AJHxGq+iMHvyeedJRSTYZ4xk8ZObW3wMvS3Em7uDRS1VKbJM0wRuAppzPvzPcqCdUeBf3bc7ZZQl4rISrJf8AK4BOJ7/76034JuJd+qwcxYXakXa7vHEaJBmI6odViGVA8wvew3CzPQgWHbR/iyohLs+J9Kl25bJiqhKHJvmuE8eyTCw1klL5X9lugArqQBpQam50TeELJpKRtytFzz4LtOw8KhtisE5IlZvPeRKtJmJYlSRVLeAsUVFHgnVbMOxsIipalE06Ul+YLnu6aWUBVZMkzZjwI5QkhiVebpZvUwJsADmxrD6psUjm63pz418Ex2Rc2VWJXQEByzP/ABCrE8D6YweCyKCws/USx7Vq4BupGmn37/wlZX5+yzQe/JV5I40nklJVOEeQgfU2TMTXb1Ai+R34BOpAksyjnRSLi4Mrc3Wg2KV2/v7/ANf/ALDjSMpU4wNk02ymVht9uackCR1UEQr3ZmNYh6+lTySQaKg6MHgn4iQF47PzTTpBG2u63vTOnRwRiOJaUcnkksfdmY8sx9yedeoa1rRRooFnOcXGpVvUlFGhCz3inqgAbarEsryRnIOQEVWtQX7sQ1PQCm8TZXvpTF4yPDtq/fRXwxF5qFi54MEVSS2KhcjYs8Cyb7k/f315uJ1TVMStSjp0Cq8w8tc1PmI1KWCSgq6hrJ+tWsA/8371px7jRprb6jT3yVTy4x0B5KtL9vn/AMf96H9dXtNkgRYjgre3Jw9Itx+KgAs5LZAHPd481H/9mqXgE30099x+SZgOV2U7j8hWdjvhGynZOElksgxr+EQQCzOv0cAq/FMDiL9VNOGaeGrnfCLX48k2Whw7So9U6HGiu65GJ1Czgi2Ndp77tIp9bD3uT5rVEWMl6xrh8bTVp+bTyOimWtlYWO0Kz+x6dt4GZ91IhKfTFTVITyrWoYtGRRsD3o1XPpp+kcTiomtwbD2tXW7PEXIo4HjtcVrbEjwcULyZnC23Hge7627/AF01Y95u7m8yUmy7tUaIii6VAWbEdh6l72b51GfrejsEeqAboAPicXHiTQV3PZOljopNMeKno6p9AB75qPYblmjklEd7bzcljBKtGOSskTXYdVAyr554NiOKwzC+NhfSfL8WxPB1OJ+E8qDQA2Q4hzA4htY66cONOPMePFMI9x5jeYjrKshVJzYjfE+kNJH/ADoSCJIjRxFjswSxEkjXBuJYWv2OrXdxT+HMbm/4nVbw3HvgfNaDxAJN7tV2371BCWxaT94UrIx4xFgBGo1bqBdDhe2qGvymtPJWs7Lq0VLpUEvTpJZV3G2k81aMaZO1rdMFFE4kkH/Nrkjw8aH5KTWh5oUjkJk3D7qUIPWGaSZ/RmAMQEU3LgK9KgAkDkAeqcExa8BrS92wA9TwHee9dxAa2PKXZRuUf8ahklIleXByFlmIGcg/lNGooQfyJZI7++tCTo7GZTiHgOkF2t/a307TuFeyDxsskY2Anqmdlvz+3M69yS9Z6a0MjRuAb5BH0sp7EfY63cDi48VCJGdxB1B3B5/2snEQuhkLT4JhtesZxmHcx+fiv4JsiTIkBUyHJU3780PfgazZ8AcNJ1+EfkBPbFstL1dTYj3unYcQJh1czanbj3J50boSsPKcAxo4bcAdpJBdQg39EXv3tifg683jukHTy9byo3k3j3u+XgtjDwjDx5RrunG63zykbfdzPIUWoxTrHJH2V3xYJJI1FWzNWrBV7luy4ueRgcyw3pxUg1rRVqpQyBkZ1qpG/DxWrjitEAFngt51AezLqtrcpodte86/RUYg6M4/PZV42788H+x9/wDTj++rykRp3r71XYxuIiYgZXZVDXRwQ+YTRYLxwmVXUgo1WqY3uBN7D5m3vuWhE5zWEH3VaDp4F/8A7r9PjSUxKnG1afwXvBEkezePBwDUikFZjyWbvkJG5dgRXeia1v4HGRTNDW2IGirxERBzbLW6fSyNCEaELLS+EEVrTdzxhrsEo5J4o5SIzFgBVsTxXxpKbAQzOzPBr3lMMxLmigAWG3bb1Jptu8OYiJKyinLIxbymZIwG5CsCURuVPp1nS4KGKShdlB0/tMZhI2oS/pu7Es8JAxdldJYj9SKULHIdwFeOM2QP9dVvblY4HlQ++8qrIRmadOKm3SZGqBJ4F+5/KDXcZBe/auK12M2SjXHMAVHtJixDA8kggj7+/wBtTkbQUVbal10y2ZUFiqIpc25RFUue/qIFnnn9ee+lJKnU6JnrXGxKv7OS6sGh24PJFgnt27189+xB0tI2idZZZrxJ0JQAv0x0zRvX8AArkr1/yCXWj+Qk/lutXorGzROMjBUWzD+XMf8AIeveqsXhmTtyusdik+yjXbbbdecreaxWExr9WLcnnsEcAjPntxZrW1ipXY/EQCA9gVdU6ZhbT+Tdac+FVlwRDCxyGTXTw+xWe3U7SEF64FKoFKi/yqPYffue51vwYdkLaDU6k6k8T75CgoFmSzOeeS8wviytQOLBqPY0bo/bjXZ4utjcziEYeXqpQ/gumbeOPdQxlhbMvoyF1ajj4yAq7+ohjx2HiDVjivV6aKDqUaQH0xjzJIycAKtVIVsjXCAHt/hrkitdBqKnZTZU2XOp2uSQjtlX613PxyebHfXquimZcMK7rz/S8mbEEcF51orLWi2r3tvK3aPivO2YD1kmrjQH6kIIN9hx/hGvPTjqsX12Ec2/+4CeyKV7RI0IPib8yteIGWHJODb4Tv3Dim/S+nu0oFKkwTG15/d41xBGR+vcU6i/yBgSBwusHG4svjIaSYy4mptncb6bMBuBv33Wrh8O1rg9w7VKdw+/E+S0rrHCgVBiirWPN4izfPJI5JPvyea1lNzSGp19+wrpLql1DbxuoSWJJAp4Di6PF0QQaNCxdGhd1pqNzmmrTRKmVzXENVLdSG/igAAooKABiABwABQAHbTEYSkriTUrxtAODiov1e9c8ggXQ9OJ7ce1DXX2Cm55rzovm/3SJO7SOFEESgWQL8wCVjz3u0X9Y9QY0lgpufx770zlOVrRvdfNr1jeOE8jZ5Gb0xsWZaYgkcOih6VWJKkqAp9VDUv0THvDM9TuB7smWhrBUldHfwczFc95NiOaRIlbLijlgca5oriee+tCHoyGJ2Zta9/2S5xTiKEBaiCPFVWycQBbGya4sk9z99aCVXvQhRbuJmRlVzGxBAdQCVPsQGBBI+4OhC5p1Hpzef5W/wAdzKsdpJIAyMhNMViIxjewMgFJ+mmI4GF0iZ43DtW22Wrhurc05RRfINuka4pEkSk2REirZ+SFHevntrLc9zzUmvernMAC8tumZSMyRZU+okWDR9+1jU6UKTkSvdx32IVgfzXV/qASD7g0QeO3fTURokXtGhtzVOH0s/b6qQD2VgHv7UrhB/19qF3G4Hvl+fJEmUdoauv3cfVXUcW2RpAeTdXfKoD8kcmuQvwSt0OHn79+yrGt/d5JrtpQarn/ACjj9OOB+mk5GndMR13Wn8J7QuzzsB5eJiS/zeo+Y1fyWqqPnFj2KnW90XhjFGXO/d8lDEvqQOCR+LP2eBlvbpnGO0GQVo/f8FzwBf8Ayn9HwVoDTPUyRSGXDHK46j9ru8fUXVZcyVuSUeO65ZvvD0qMwQGTH6kxKyJ/niPrH6i1Pe9aWH6aiJDMQOrdz+E9ztPOizJ+jJG9qPtD1SfW0CCKjRZrmlpoQm3hicCYROWEUppwGIoimVl9g2SqPvfN6xOlsI0M65gvW/itro3Fud/idwt9vL5Jt4p6i0B8tXdtw4Bdn7rZJ/Qd6ocXnfJN5uBwhxDtOyFoYnEtgjrvsFkUUAVr1jWhooF5d7y9xcdSmWz6PK4DkCOMmvMk9Km/ZfdyfYKDrMxXS+GgORpzu/i258dh4pyDo6aS5FBxP2XSfCPgORsXfzIkAx82QVMy8nGNDfkIST6m9fJoLwdYj45cU4unAa0muQaE8XH9xt3WWuzJA0BlzSlVrfEPSEghiaCMLFAGDqv5Y2os/wDiIZVZr5IzPLUDHH4YywZWbXU4JO32t1m93OFuzjXueB/ftrzkbCVbJXZJJ3C+lSMG4jo/S1E+X+lAsv2BH5LLrRW513+/3/KXc3NRw43+6r9QthSEBsggv4dsVI+SrMCR3IJ/lo3s7NyqWNbIcp9jdWdugvLivyqOaH5QeO9UMRftz+XVUh2XRQmouT6JmJcRm1Wg4NAlQOaBq/7GtKmpsN05HXRSzRrKpWRFm5s5DIZD3DH4sgEG6/rqAc5jqtNE6xoIUe22OEka7JPJ3EmQVocYxXBYy5I4Kih3VmBPHc6fwMuIfIQ13ndQnbGGVeuk9I28scKLPN50oHqkxC2fsq8ADtr0AWS4gmwVzXVxeZHCgsxAA5JJoDQhZbrHWOk7hPxZtpKADizSKAp+0o+g/wCIGxqtxYTkdSvBTYXNuFj+k7nKMRSMRMq+tWPqo9iG/OvsJVJDdwb15jFQuhlPZoK24Laa4PZY1U86L7j+3evgUQa/qB86raSlZAl+5gJ9WdHEDF+RwTRyVb7HH6G4VfjTDHDSnv3zSUmR1jZJdzOfNWNVYvhi2A8wIAxKu2BJAIdhTYn8MDjvpqoDS5xoOdq8r/Suq4IQ5rRWtOHBMdv1bE4RpKqqPysjsfcsyxuXLE8n0/YcAaXdkNy4V8QPMgD1Q5shNhQd6bdM3ocrIvqXghr+r9Pt99LSsy2KnGVo/D/iKPa7eODchkSJViWcAsjKPSrOVsxmqyLgLZ4YjXoMNjopQBWh4LskLiatutoDp5LJV4g6ftJEy3ax4pyJHOJT7iSwyH7gjUXMa8UcKqTXltwVzvrHTNi/MW6ae/pz2zblQPtNGFYfq0p1mubhoCerl6s8A6np+FfmMgo9mbwWR6l0yND6dqrj5G6EX+krsR/fXD0lMRl/UVHOOvyC43DQB2bJQ8j+QvEW086TKTaWSAC7b6JzwABxGQSa9+5PJsm9VxY+SJuVk+Uf/GfqCrJoYpTVza+P5Wo6V0XaqR5kp2/wY9k9j/8A3l81B/pqYkhxP+7iC7kXZR5WUQBF8EdF0Hwz0vYfx9syTt28/wAzzW+4DknEf4VofbWlFDHEKMbRUPkc/UrQ6sUFnOr+KI1EkUCmaVbQgAiNW7EPIRgK91BL/CnS0+KihHaN+G6uZC519liZHEMajIlY41Uv7kKoGR9+as/rrzbRncTxKsldUpRuuoqwKtG7I45tkjJF2GXzHVrBAZWA7gEWNMtoP3XHefkCO9Vt60Gvz/KVru2WVI3SUv6gh8sqJTiQpBNIOGLn1UCh5qrZBa5tWkc76fXlpujqMpcRwtXn9k62u3l9JLJHXOK+tiaIFt9CkEggjzOQNLSPb3+n5+SI2sZvUplt4E47sf8A6htv1r6QfugA0s9x29PfzTjBwXvfbkRRm3xYgiPgs2VGgqjl6/lHt9u0I43SvAAqnAQ0VJTvwr1DpkEUcrSbdNwUAlkeZZGDcFlM11Qb2BCiuAK16qMRR9htAeCx5HveTU1C223nV1DoysrCwykEEfII4OrlSpNCFwb9o/jN5JQq0VPqjVgGVIwxCS4m1eVypcMwOC4gCyxK8EBx0rmuJEbTQ0sXHe/Aac0TS9SwECrj6LM9R6u1oy7mcGvUTNKPUOSO4XgEcKK5HHOtRnRvR4rF1bajur90g7FYogPBN1tf2dbI70GGUUDG8qSqAGjbJBHMoAAUyXMGoYyCEEg2byBFH1ksLDmjFKb0O4ryt3VWnHK8Na82cdU48QbKfZMglZJ0kJVTGoWTL48suTIK5LJ2okgDnWdiejmxtztdYcfumhOJLHVYvq/Xy2SgFiBzHG3C+x8yVfgn6IjwRzJzWrsF0bLNRw7LT+47/wDVp17z5JKeaOOtbngPqkMcU+6PkqMhRYRIAiD3JCClv7m2PydehGFwWAb1smthmdc198LLO/UYjEuys8glux6bk4aykYcAOv1Fv5Yv5pL+OF7sQNGOxDRXDxjM87bDm7gFdh2OoJHmgXSuiSExgmNvMeSRzHGHY20jswAT2Ut9VV2vvry2Jwb2TdQ25AaP/wAhPQzdaM1LX+ab7rqJgZYp9vMrSKcUKo5dRw1qrsQvNEuAvPJ0nNgZohncQPH36J1kjdK1Wa23jCaEtDs5JfLI9G3iKy+WfhZWRgo9sEEoHNMPbcwzMW6Kpo0fzdYeA18TTuSc80QdTU8Bc+KpMd5POnmHyme8JGBkb5KiRy7A8dlKDjsONWyQYQROkkeZS2lRXKAOOW1ud0uJZi8Na0MrodfZSpOmncbeWZ5HkeM2FlYtages+onkZKf0vWk79PhMTHE2Joa61QNHH4R3GhHfRKAyzROfnNRty38lV23Ron2/molyxuxeO+JI1wLEVRBUOLAPayO2oz4p8OKMTrMIFHU+FxzUB5GljTWyuiYJIQ8ajXmLJpt+ixndAOieQZZExy5AQEn3y7DuffRNjX/ozkJ6wMYa0FCXabU11HBVRwDr7/DUjXh41XnYdCMY3DK0kZjfy0ELFGd8wg5X2GS/rY++qsTiMPKYQWNOcZiSLNblLvM0NO6+ynEyZuc5jY0HM1op33G4iLv56TSQ0JLDB0BIU4zJhIeaBORo130szAwPczqQ+LPXKa2Nq3aa0qKkctaGytOJkaDnIdl14jx3THqXi7fGoZNzLtyOWjlICyLfYbmNBIooH1Ee/wBZ76qIxPV52ESM/k3Ud7TvxHomWSxB2VwoeB+h0T3onVRIF2ybWSKRUyEKgEY8WyODjItt9QJJJ51hfo5ZnF7Dm56eYNx3J18jaXVLrbF43TB0kJVFWZZU5ZgoJUkBks+wIoHTuDwTzO2N4pWvDYEpOeXq25gAVz3r+xYzyzHlWcs9m2jLH6X+18K/0sKo3aj0PR8rYWtwsoyuFhwdzB+Y1SWIBfWWM1HyTPpvTZUl/d0dUDLkwsPERjl615QihRJBI9tdxowc0H6hzDY0BAyvrmy20304qqB2IZL1ebavEaVTXZ9YaFhHJjHwGAZiYmB5DJIbaOweA+ScAZJ21h4jo9+TrGdttSKgdoEWIc3em5F97p5krC7Key70PcVrejLNu5GhgVYmQBpG3Hdb7Yxqbk9/UCE44Y6Vw2A64Zi63L3b5p3rRGL6ql+0HorbONCpE+4eORzIU+oq8QxVLICRxu7iLkMVDkMU1ouhjiDI65WF1HHwO+1TavhuqXTOkqd6WC570TrUjSFpd1OQO5E0tC+BwhoDIgAVXYa2f9OwAaGZG300qVmOxGJrmqaBaXwV4wlh3DDkty5CgDz1UWyOoAUyhASkgCklKYkHWbi8N/p7g9h/xk0IN8tdCOXEJrDz/qBQ/F813L/jm3/+cn99MUXVwrx14RaOVIgypKiCONZGCrPEtiNkc+nzQtKyMRyLHFFlMPiH4B787SY3GtQK5SdajguyxCcCho4bcUo2XS99CoVYdyhLGwisVPamNWhPcZd6rTMuL6IxHalc0nxB+6X6rGR2j08E78K9cm6e05dlEs2I9TedMSL/ACKx5INBpXUAgcEcajJimStEeBjqBvTKweJU443sJdiHXPiVDLupd1IDK7JHLIIJPWGnk70HauFB/wCWoVBkeCOdVnC9WHSSnPI1ucVB6sDlx776LpnL6Nb2Wk5f+X4UcG3O2qOQ57PcChIooc1i9H6WUgHE/B76bfKMYM8Qy4iI/CdebebXC1Ry0SzWGE5Xmsb9/r3hVY+iSRzOjhiyRySBI3ppQgAxGJzAcuvI5Kh657V4/pZkmHYYTZxAJIs2veKVFDXgaKzC4IslOfbQV1/tZ2GeWSYNizOKUKiH0AdlVFHpUeygf66ew7sJhGWcANzXXmTuq5mzTHQ9y3UPUNxFuBMjNCVBuJFR5bkUA2DaRrYyHmEWVHoahrKmm/VTZ8IK2oXGzLfPw803C0QRETWJ238kn6lLPMZ1kJioZvCcy0nYW7MMpCAQfUQAAMV403hcHDE6OZ561zjTPbK3uFbV0FBrqQlpsRI8Oa3sACtNyrr7AxJFvNsrDBUaROaPpUllP5kvhh7H7ai3FCZ8mCxRBzFwabWuQAeDqXadxzC4YjGGzxDQCo8qnmOPDuU8JG1eV7C7eQxyw2as5o6kDvSqXDGuwr3A1TJXGxsabytzsf3ZXNdXbtOylt+exIsZ/gc4/tNC3vqCPIVqotpvSrA7MSzL57yHy4CVMbYjHMjg0pBHA578armfE9hGMLWnq2t+KpDhWpo2u5BBrUU0urGNe0/4QSMxOm1rXolm+jljZGhh8gxytKpk3UHGQUFaLKapFHPsWBu9dGNw0ocJpM4c0NNGOGlb73ufGlKUUhBI0DIKUJOq+7XzWaZ/JR2lDC49xAccrJoCRr71+mmH9JYUMjZnc0Mpqw3ppsP7VIwkuZ7qA5q76VT3/jjRSPLuNvPHkyG/L9CqpJJy4BJZme771rN6jDzRNhw8zSAHC5IJJoBtoAA3uTGeRji97DqNKEUH5uqHh3yRkgcTlxk2Aaikf4mAyALM7KoIrsDzetPpJ07w2QNyBthUj4n9jNYkAMBNL3NLUSeGEbSWVzE3OugvS+5I8l52JLEyTUTuGzfIWFiU2zD3BY+hCKIo0RYOrJwGARwVAjGVtDq8ijRzDR2ng1FwSDQqMdXVdJ+41P8A1Gp8dAiDYzRPMsFMkczBYHJ5o3nGwIKSAEetCptl+okDSk36edkUzuw9zA7ONATs4cCa8bA1oASmIzLG5zRdoJFDrTl74cVbk69PuZ4meUuYxh5EoVZQQSwxY4pLzV1i9ItqTyeMldhZA/FNtSz23aa7nhbvCseGzx5Yta6Gx7ll+sbmRJS9PHJdLkpVvuKYcg9iCCD72Na8kuDxUOUua4d4tz5LOjjxEMlaEJtHINvFn5IV9zELibIYKGZZAACGCSUjKL4GQ7AayMF1mLm6kyEtiJIcKGpoMutQct9jeidxOWBnWBt3aj5+dlZ6puvXCoijklkRC1rwAwGESC/SoUjkcknvprBw9iV5e5rGueBe9QTme47kmtj2QBoqJpO0xoaCSB66AcLeK9vns83SS4o52SGNmZWFdzDItslfSw+g8gg2RpFkP6pzHRAslLA5xFMt/wCTTx1FKnlS6aMvUh2c1aHEDj4Hl74Kx4k8Qz79Ik8xWdPUqvUM3NEEciNzxeUbLx+UavjxXUB0eNj7JsXDtN+48VGSIy0fA642Niku46fv5PQ8W6cXdMrYk+xJ+kn7kn9dTgxXQ0B6yMtB8a+HBUyRY+QZXaeCv+EfDUjbqskO5xbCFWD+VYwMspU4qqh+Eu2JFaWxuLd0iOriaRHUVcbVpsEzhoBhhVx7XBdk/wD4Ntv8f9//ABpuqKJX+2LpAm2JlAtoGDfqrEKw/T6W/wCnTWDfSTLxS2LZVlRqFzzZ9J2qBJG28YjYQlVBZgWkHrDqzMAvcgkDkDk6zsPI5+KEZ7RBkDqtaLNNGkENFTpUVOtbKyXsw5hazaXOp1rc293V6eBY92sEarErWqPGArI1WGsdxYFqeK9tclJl6OGLd2tHFpu0it200FBoR2qjVcZ2MUYhbYHevGu9eGiSHdedAm4pI3hnykIpQ9hTmBYBcYcqvzdc6aEP6bEOw9S5r2UbWpLaE9km5DTmsTwpWyrz9bGJLAtdfavPvtoEbSTcTvIu38wR7hslMq5u9e8aDlqtQX4VQBbitKySQNEbA0PlYKdmzR3n6b1Nlexkji51crXcbnwC3PQv2VKy57pnVz6hTgzZEHlpRwtXeEVCxy8g11rJHuDpjWn7RZgHCm/j5BW0a0UYKc9/NYHfbSeHzxuZ9ywil8nATyUzEE36iwC4i+xvIdtNnCYTrmRwxMBILiSK0AIGlRUknjahSZmma1zpHmgNLW+i0vhERybVoYxSqxxurBxU0aAs2TyB7XqnFTT4bENebjKMzWg0pV1XAXoQKVBNwaVJAXYmMmjI52JN9BY8d/mqPVN4YvLaeMSRrcbWQHWhRxJ5KshAINiwe2ofpGSPeMK/KXUeCLsINxXYEOBINjSmoFFITOa1vWtqB2eY7uNRqOKX9M200jwGENEQhRJCpeWVSTykIH0jKs2pQCDlqGIxcbusha3rC4glos1poNXb3FforYoHDK4nLQUruR3bLcdD/ZmSfMmpGPJaTGaa/Y2wMEbDkUqye3q1UYJphSd9v4t7LR5XPorgWMPYF+JuVsovBuzr8SLz/n94JlH9FclF/RVA1dFhoovgaB8/PVcc9ztSm8GxiQUkaKPhVA/7DVyivs20jcU0aMPhlB/7jQhKJvB2yP0QCE3d7ctESfk+WVDfo1jVUsEUvxtB7wpNe5uhWR69+zLIl4isjd8jUMwPyJI18tyBVK8fty2qG4eSH/07yB/E9pp5UP3XXFr/AIxXnoVz7rHS9zEJYmVpGamfNSNwoWu62RJGOLeMstgdq0zh8cxkrBiG9XlqBSnVmu/I9+xPFLy4ZxY7qzmrx+L8hSy7tNxK+7IB28IyA/nc1QI7+pyLNfSte2pRRPw2HZhGO/ySWr/ForcHTst0/wCRruq3vEkhlI7LduJ/J9ESyeZtfN3SpLkxf1kBliyIZhzkbYhFUWoocc6iWsixXU4YloApQCrS+lmkUyije042ca62U2ZpIg+ShJNeBArc8eQ2S/cbSVRIm23W7V4vLyi8xgLkYKEBRwMlLAEVXeu2q4WQTPZ10LKPzUIH8QTWh2NKi/Dirnl7Qcjzall0XqH7KB5KlX82bEeYZGp2euWSWi3zSSB1ND6OTrro3Ruz4Z2Tl+3xH1FEWe3LKK/NYjdxbraviULGNaLeWBPEnbt6vT3AlTNeD6hVAbPBITHiQWFxrSp6tx47d5aSK7hVuikZR0V6f/YD3uodzAN40Q27qUAVI4zeSjuztxj3JYuDzx76chm/QRvfiBckuc4Uyn+IF66UAbT0uVpI/wBQ5ojNhYC9RxJ+ZKn6rNEYvMxEkSt5G3ja8aUAtIwBGRYngWO/N1qnCRTdb1ROVzh1khFK1JIawVBAAAuabWpVTme0Mzi4BytG1tT4qjH06CSBpVgTggFDIyxggO8hqwxAQIaBJtj7DUMSXRYkROPE1yguoS0NGlKlxIqQBQDdXQHPEXjyqab19F0z9iHR0TbzbpUxE0hEY74xqTQv9SQfnEacxBcA1jjUgCp4lQiAJc8bn0XS9LK9KPFuwkn2c8MRAd0x5rkWMgCQQGK5AMQQCQfbRVzbs1271wgGx0XEN8dzt3VWEHCeV5Ux8lnVTxkkrqpKnkPG5HuCRpNs8QBE7XtdmzZm9oB25BA0O4II5IfE8/7ZaRSlDao5324hMN5vn3RBgRBIBizK3nOtijiu3MvPJFtRA9xqQniAyRMkc0muWgayta7gECtyActdlHqHk5nFoNKVuTT+rVpVNfDn7LnJDTDAD80oVm/6IQWjX2IaRpCP5BqyV+KxX+87K3+Lfq7Xyp3qUcUUPwCp4ldQ6R0SHbA+Unqb65GJZ3r+Zjyas0Ow7AAcanHG2NuVgoFIkk1KY6muLjf7S1Yb+WP93Z45oo3NOisXXJc0yPqIFKQAeKurW65sRHEWSF2Vza0NCWkGlWmnmOfG6h1JfUUqDzoajQhIOlbuWF0jjgjjF2PNmXNyL/KmTk0TwIzxQ9tR/wBRhLzKHOkdpRrSGjz7uOtTuo/pX5QygaOZqVrOmeC593KJpwUXuHlSiPceXC1nIfzz9iLEfOqAyaVnVuAjj/g3fvI+nmrg1jDm+J3E/RdH6R0aHbKRElFjbuSWdz8sx9TH4s8DgUONNsY1jQ1ooAgkk1KYakuI0IRoQjQhGhCNCFS6p0qHcJhMgcA2p5DKe2SsKZG5PqUg645ocMrhUIBpdcv8Wfs2cM0kWcgbvJGB5g9/xI/Ssw/xpjJwoIfvpeP9Rhf/AE5q3+B+h2+S7IyOb/c14j6rH7k7gSoJIoNwYypoMIpMVNqrI+DqLHYoexF1d1uxMAY5tXwk1rUFzamxIN705gb0qhsUmYE0dTwNOHsJl4L20j9Q28X7uyI0x3ExeVHkdlDMruErGNXoD0gZMOSSNXYaeJ7swdmIblFGlrGi1QK1ue+tBwRIxw2oK1N6krver1xUeq9Jh3ChZkDUbVrIZD2yRgQyNXupB1FzGvGVwqF0Ei4XM/Ev7MHDGWC5DeWUeKS37ZKcYpTdnIGJuByx51TGJ8OKQOq3+LrjwOo7rhD2xy3eL8RqsVu9hPtlMcoidM8gu4LQnOqJHmmMG/s7KavVpxzS8PfG+N1KVaA4U2GjtNrAhUfpXAZWuDhWtDUX9F52e3kmCwiPbh1ZnGMnnPb0C4ggZgSAFrL0ivjS0mKDpXPhzuzAClMooK0Bc6/GtDU8UxHFlYGuoKePoF279n/SpdrsYoJeCpbFTjkqliQGK+ktySasC6tqyLgfI/tSUzb00UA1rbN0Wj0LqNCFBvPoOhC97f6R+mhCk0IRoQjQhZ7xz/6U/wCYf766FxU/2f8A8NtBQtbri6jQhGhCNCEaEI0IRoQjQhGhCNCFnPHP8D++uhCr/s8/gN/m0FcC1euLqNCEaELzJ2P6aEKDYfT/AF0IVnQhGhC//9k=">
            <a:extLst>
              <a:ext uri="{FF2B5EF4-FFF2-40B4-BE49-F238E27FC236}">
                <a16:creationId xmlns:a16="http://schemas.microsoft.com/office/drawing/2014/main" id="{C5C9796B-2E8E-432F-8314-1BF25417784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03387" y="1024097"/>
            <a:ext cx="625403" cy="72115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Logo&#10;&#10;Description automatically generated">
            <a:extLst>
              <a:ext uri="{FF2B5EF4-FFF2-40B4-BE49-F238E27FC236}">
                <a16:creationId xmlns:a16="http://schemas.microsoft.com/office/drawing/2014/main" id="{826373B2-B0CA-480A-980A-AD661CDA3DF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3787" y="2868717"/>
            <a:ext cx="854530" cy="575947"/>
          </a:xfrm>
          <a:prstGeom prst="rect">
            <a:avLst/>
          </a:prstGeom>
        </p:spPr>
      </p:pic>
    </p:spTree>
    <p:extLst>
      <p:ext uri="{BB962C8B-B14F-4D97-AF65-F5344CB8AC3E}">
        <p14:creationId xmlns:p14="http://schemas.microsoft.com/office/powerpoint/2010/main" val="5365201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68A8911-4839-40AC-AE5E-154B89149B75}"/>
              </a:ext>
            </a:extLst>
          </p:cNvPr>
          <p:cNvSpPr>
            <a:spLocks noGrp="1"/>
          </p:cNvSpPr>
          <p:nvPr>
            <p:ph idx="1"/>
          </p:nvPr>
        </p:nvSpPr>
        <p:spPr>
          <a:xfrm>
            <a:off x="137160" y="339502"/>
            <a:ext cx="8869680" cy="4314794"/>
          </a:xfrm>
        </p:spPr>
        <p:txBody>
          <a:bodyPr anchor="t">
            <a:normAutofit/>
          </a:bodyPr>
          <a:lstStyle/>
          <a:p>
            <a:pPr marL="0" indent="0" algn="ctr">
              <a:buNone/>
            </a:pPr>
            <a:r>
              <a:rPr lang="en-CA" sz="3600" b="1" dirty="0"/>
              <a:t>Today’s Threat Landscape</a:t>
            </a:r>
          </a:p>
        </p:txBody>
      </p:sp>
      <p:sp>
        <p:nvSpPr>
          <p:cNvPr id="6" name="Oval 5">
            <a:extLst>
              <a:ext uri="{FF2B5EF4-FFF2-40B4-BE49-F238E27FC236}">
                <a16:creationId xmlns:a16="http://schemas.microsoft.com/office/drawing/2014/main" id="{F5970AEE-B125-4A54-9090-F8904349C2FB}"/>
              </a:ext>
            </a:extLst>
          </p:cNvPr>
          <p:cNvSpPr/>
          <p:nvPr/>
        </p:nvSpPr>
        <p:spPr>
          <a:xfrm>
            <a:off x="3635896" y="2067694"/>
            <a:ext cx="1378068" cy="1378068"/>
          </a:xfrm>
          <a:prstGeom prst="ellipse">
            <a:avLst/>
          </a:prstGeom>
          <a:solidFill>
            <a:schemeClr val="bg1"/>
          </a:solidFill>
          <a:ln w="38100">
            <a:solidFill>
              <a:schemeClr val="tx2"/>
            </a:soli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Rectangle 6">
            <a:extLst>
              <a:ext uri="{FF2B5EF4-FFF2-40B4-BE49-F238E27FC236}">
                <a16:creationId xmlns:a16="http://schemas.microsoft.com/office/drawing/2014/main" id="{F15D5E21-7B7B-4096-98BE-7B4A6CAF8752}"/>
              </a:ext>
            </a:extLst>
          </p:cNvPr>
          <p:cNvSpPr/>
          <p:nvPr/>
        </p:nvSpPr>
        <p:spPr>
          <a:xfrm>
            <a:off x="4015829" y="2202730"/>
            <a:ext cx="618201" cy="1107996"/>
          </a:xfrm>
          <a:prstGeom prst="rect">
            <a:avLst/>
          </a:prstGeom>
          <a:noFill/>
        </p:spPr>
        <p:txBody>
          <a:bodyPr wrap="square" lIns="91440" tIns="45720" rIns="91440" bIns="45720">
            <a:spAutoFit/>
          </a:bodyPr>
          <a:lstStyle/>
          <a:p>
            <a:pPr algn="ctr"/>
            <a:r>
              <a:rPr lang="en-US" sz="6600" b="1" cap="none" spc="50" dirty="0">
                <a:ln w="9525" cmpd="sng">
                  <a:solidFill>
                    <a:schemeClr val="accent1"/>
                  </a:solidFill>
                  <a:prstDash val="solid"/>
                </a:ln>
                <a:solidFill>
                  <a:srgbClr val="70AD47">
                    <a:tint val="1000"/>
                  </a:srgbClr>
                </a:solidFill>
                <a:effectLst>
                  <a:glow rad="139700">
                    <a:schemeClr val="accent1">
                      <a:satMod val="175000"/>
                      <a:alpha val="40000"/>
                    </a:schemeClr>
                  </a:glow>
                </a:effectLst>
              </a:rPr>
              <a:t>2</a:t>
            </a:r>
          </a:p>
        </p:txBody>
      </p:sp>
    </p:spTree>
    <p:extLst>
      <p:ext uri="{BB962C8B-B14F-4D97-AF65-F5344CB8AC3E}">
        <p14:creationId xmlns:p14="http://schemas.microsoft.com/office/powerpoint/2010/main" val="35787057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EA092B-3959-4AFA-832E-C454A4EBD1A4}"/>
              </a:ext>
            </a:extLst>
          </p:cNvPr>
          <p:cNvSpPr>
            <a:spLocks noGrp="1"/>
          </p:cNvSpPr>
          <p:nvPr>
            <p:ph type="title"/>
          </p:nvPr>
        </p:nvSpPr>
        <p:spPr>
          <a:xfrm>
            <a:off x="395536" y="222239"/>
            <a:ext cx="8869680" cy="365760"/>
          </a:xfrm>
        </p:spPr>
        <p:txBody>
          <a:bodyPr/>
          <a:lstStyle/>
          <a:p>
            <a:r>
              <a:rPr lang="en-CA" cap="all" dirty="0"/>
              <a:t>The cyber threat landscape</a:t>
            </a:r>
          </a:p>
        </p:txBody>
      </p:sp>
      <p:sp>
        <p:nvSpPr>
          <p:cNvPr id="19" name="Content Placeholder 2">
            <a:extLst>
              <a:ext uri="{FF2B5EF4-FFF2-40B4-BE49-F238E27FC236}">
                <a16:creationId xmlns:a16="http://schemas.microsoft.com/office/drawing/2014/main" id="{EDB7A237-A1FE-4903-AB8D-CC1B24C37F3A}"/>
              </a:ext>
            </a:extLst>
          </p:cNvPr>
          <p:cNvSpPr txBox="1">
            <a:spLocks/>
          </p:cNvSpPr>
          <p:nvPr/>
        </p:nvSpPr>
        <p:spPr>
          <a:xfrm>
            <a:off x="4427984" y="773864"/>
            <a:ext cx="4362833" cy="231815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rgbClr val="DE4B20"/>
              </a:buClr>
              <a:buFont typeface="Wingdings" panose="05000000000000000000" pitchFamily="2" charset="2"/>
              <a:buChar char=""/>
              <a:defRPr sz="2400" kern="1200">
                <a:solidFill>
                  <a:srgbClr val="1F2A44"/>
                </a:solidFill>
                <a:latin typeface="Roboto Condensed" panose="02000000000000000000" pitchFamily="2" charset="0"/>
                <a:ea typeface="Roboto Condensed" panose="02000000000000000000" pitchFamily="2" charset="0"/>
                <a:cs typeface="+mn-cs"/>
              </a:defRPr>
            </a:lvl1pPr>
            <a:lvl2pPr marL="742950" indent="-285750" algn="l" defTabSz="914400" rtl="0" eaLnBrk="1" latinLnBrk="0" hangingPunct="1">
              <a:spcBef>
                <a:spcPct val="20000"/>
              </a:spcBef>
              <a:buClr>
                <a:srgbClr val="4891BC"/>
              </a:buClr>
              <a:buFont typeface="Arial" panose="020B0604020202020204" pitchFamily="34" charset="0"/>
              <a:buChar char="●"/>
              <a:defRPr sz="2000" kern="1200">
                <a:solidFill>
                  <a:srgbClr val="1F2A44"/>
                </a:solidFill>
                <a:latin typeface="Roboto Condensed" panose="02000000000000000000" pitchFamily="2" charset="0"/>
                <a:ea typeface="Roboto Condensed" panose="02000000000000000000" pitchFamily="2" charset="0"/>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rgbClr val="1F2A44"/>
                </a:solidFill>
                <a:latin typeface="Roboto Condensed" panose="02000000000000000000" pitchFamily="2" charset="0"/>
                <a:ea typeface="Roboto Condensed" panose="02000000000000000000" pitchFamily="2" charset="0"/>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rgbClr val="1F2A44"/>
                </a:solidFill>
                <a:latin typeface="Roboto Condensed" panose="02000000000000000000" pitchFamily="2" charset="0"/>
                <a:ea typeface="Roboto Condensed" panose="02000000000000000000" pitchFamily="2" charset="0"/>
                <a:cs typeface="+mn-cs"/>
              </a:defRPr>
            </a:lvl4pPr>
            <a:lvl5pPr marL="2057400" indent="-228600" algn="l" defTabSz="914400" rtl="0" eaLnBrk="1" latinLnBrk="0" hangingPunct="1">
              <a:spcBef>
                <a:spcPct val="20000"/>
              </a:spcBef>
              <a:buFont typeface="Arial" panose="020B0604020202020204" pitchFamily="34" charset="0"/>
              <a:buChar char="»"/>
              <a:defRPr sz="1200" kern="1200">
                <a:solidFill>
                  <a:srgbClr val="1F2A44"/>
                </a:solidFill>
                <a:latin typeface="Roboto Condensed" panose="02000000000000000000" pitchFamily="2" charset="0"/>
                <a:ea typeface="Roboto Condensed" panose="02000000000000000000" pitchFamily="2" charset="0"/>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buFont typeface="Arial" panose="020B0604020202020204" pitchFamily="34" charset="0"/>
              <a:buChar char="•"/>
            </a:pPr>
            <a:endParaRPr lang="en-CA" sz="1400" dirty="0"/>
          </a:p>
        </p:txBody>
      </p:sp>
      <p:pic>
        <p:nvPicPr>
          <p:cNvPr id="13" name="Picture 12">
            <a:extLst>
              <a:ext uri="{FF2B5EF4-FFF2-40B4-BE49-F238E27FC236}">
                <a16:creationId xmlns:a16="http://schemas.microsoft.com/office/drawing/2014/main" id="{0D2C7F80-9630-4772-A05B-1BC831F2D66B}"/>
              </a:ext>
            </a:extLst>
          </p:cNvPr>
          <p:cNvPicPr>
            <a:picLocks noChangeAspect="1"/>
          </p:cNvPicPr>
          <p:nvPr/>
        </p:nvPicPr>
        <p:blipFill rotWithShape="1">
          <a:blip r:embed="rId3"/>
          <a:srcRect b="36668"/>
          <a:stretch/>
        </p:blipFill>
        <p:spPr>
          <a:xfrm>
            <a:off x="395536" y="773864"/>
            <a:ext cx="1800000" cy="1668376"/>
          </a:xfrm>
          <a:prstGeom prst="rect">
            <a:avLst/>
          </a:prstGeom>
        </p:spPr>
      </p:pic>
      <p:sp>
        <p:nvSpPr>
          <p:cNvPr id="18" name="TextBox 17">
            <a:extLst>
              <a:ext uri="{FF2B5EF4-FFF2-40B4-BE49-F238E27FC236}">
                <a16:creationId xmlns:a16="http://schemas.microsoft.com/office/drawing/2014/main" id="{A3BCCF34-0C8A-420A-8A51-8533479C0892}"/>
              </a:ext>
            </a:extLst>
          </p:cNvPr>
          <p:cNvSpPr txBox="1"/>
          <p:nvPr/>
        </p:nvSpPr>
        <p:spPr>
          <a:xfrm>
            <a:off x="2219309" y="992499"/>
            <a:ext cx="3238435" cy="1231106"/>
          </a:xfrm>
          <a:prstGeom prst="rect">
            <a:avLst/>
          </a:prstGeom>
          <a:noFill/>
        </p:spPr>
        <p:txBody>
          <a:bodyPr wrap="square">
            <a:spAutoFit/>
          </a:bodyPr>
          <a:lstStyle/>
          <a:p>
            <a:r>
              <a:rPr lang="en-CA" sz="2000" b="1" dirty="0">
                <a:solidFill>
                  <a:srgbClr val="1F2A44"/>
                </a:solidFill>
                <a:latin typeface="Roboto Condensed" panose="02000000000000000000" pitchFamily="2" charset="0"/>
                <a:ea typeface="Roboto Condensed" panose="02000000000000000000" pitchFamily="2" charset="0"/>
              </a:rPr>
              <a:t>Interacting Online</a:t>
            </a:r>
          </a:p>
          <a:p>
            <a:r>
              <a:rPr lang="en-CA" b="0" dirty="0">
                <a:solidFill>
                  <a:srgbClr val="1F2A44"/>
                </a:solidFill>
                <a:latin typeface="Roboto Condensed" panose="02000000000000000000" pitchFamily="2" charset="0"/>
                <a:ea typeface="Roboto Condensed" panose="02000000000000000000" pitchFamily="2" charset="0"/>
              </a:rPr>
              <a:t>Half (51%) of Canadians received medical care online for the first time since the pandemic began</a:t>
            </a:r>
          </a:p>
        </p:txBody>
      </p:sp>
      <p:sp>
        <p:nvSpPr>
          <p:cNvPr id="22" name="TextBox 21">
            <a:extLst>
              <a:ext uri="{FF2B5EF4-FFF2-40B4-BE49-F238E27FC236}">
                <a16:creationId xmlns:a16="http://schemas.microsoft.com/office/drawing/2014/main" id="{A47197FD-ED71-4B02-971D-F32FE48DF601}"/>
              </a:ext>
            </a:extLst>
          </p:cNvPr>
          <p:cNvSpPr txBox="1"/>
          <p:nvPr/>
        </p:nvSpPr>
        <p:spPr>
          <a:xfrm>
            <a:off x="505786" y="3147814"/>
            <a:ext cx="3600400" cy="1231106"/>
          </a:xfrm>
          <a:prstGeom prst="rect">
            <a:avLst/>
          </a:prstGeom>
          <a:noFill/>
        </p:spPr>
        <p:txBody>
          <a:bodyPr wrap="square">
            <a:spAutoFit/>
          </a:bodyPr>
          <a:lstStyle/>
          <a:p>
            <a:r>
              <a:rPr lang="en-CA" sz="2000" b="1" dirty="0">
                <a:solidFill>
                  <a:srgbClr val="1F2A44"/>
                </a:solidFill>
                <a:latin typeface="Roboto Condensed" panose="02000000000000000000" pitchFamily="2" charset="0"/>
                <a:ea typeface="Roboto Condensed" panose="02000000000000000000" pitchFamily="2" charset="0"/>
              </a:rPr>
              <a:t>Working Online </a:t>
            </a:r>
          </a:p>
          <a:p>
            <a:r>
              <a:rPr lang="en-CA" dirty="0">
                <a:solidFill>
                  <a:srgbClr val="1F2A44"/>
                </a:solidFill>
                <a:latin typeface="Roboto Condensed" panose="02000000000000000000" pitchFamily="2" charset="0"/>
                <a:ea typeface="Roboto Condensed" panose="02000000000000000000" pitchFamily="2" charset="0"/>
              </a:rPr>
              <a:t>23% of Canadians would be willing to work for an organization that doesn’t allow employees to work remotely</a:t>
            </a:r>
          </a:p>
        </p:txBody>
      </p:sp>
      <p:pic>
        <p:nvPicPr>
          <p:cNvPr id="14" name="Picture 13">
            <a:extLst>
              <a:ext uri="{FF2B5EF4-FFF2-40B4-BE49-F238E27FC236}">
                <a16:creationId xmlns:a16="http://schemas.microsoft.com/office/drawing/2014/main" id="{27B09061-CE8C-4233-B49A-B21256BCD41A}"/>
              </a:ext>
            </a:extLst>
          </p:cNvPr>
          <p:cNvPicPr>
            <a:picLocks/>
          </p:cNvPicPr>
          <p:nvPr/>
        </p:nvPicPr>
        <p:blipFill rotWithShape="1">
          <a:blip r:embed="rId4"/>
          <a:srcRect b="35057"/>
          <a:stretch/>
        </p:blipFill>
        <p:spPr>
          <a:xfrm>
            <a:off x="6584740" y="708052"/>
            <a:ext cx="1890000" cy="1800000"/>
          </a:xfrm>
          <a:prstGeom prst="rect">
            <a:avLst/>
          </a:prstGeom>
        </p:spPr>
      </p:pic>
      <p:sp>
        <p:nvSpPr>
          <p:cNvPr id="24" name="TextBox 23">
            <a:extLst>
              <a:ext uri="{FF2B5EF4-FFF2-40B4-BE49-F238E27FC236}">
                <a16:creationId xmlns:a16="http://schemas.microsoft.com/office/drawing/2014/main" id="{C08CC432-D1E9-4AC3-8668-C2EAD659701E}"/>
              </a:ext>
            </a:extLst>
          </p:cNvPr>
          <p:cNvSpPr txBox="1"/>
          <p:nvPr/>
        </p:nvSpPr>
        <p:spPr>
          <a:xfrm>
            <a:off x="6511947" y="2455006"/>
            <a:ext cx="2232000" cy="1815882"/>
          </a:xfrm>
          <a:prstGeom prst="rect">
            <a:avLst/>
          </a:prstGeom>
          <a:noFill/>
        </p:spPr>
        <p:txBody>
          <a:bodyPr wrap="square">
            <a:spAutoFit/>
          </a:bodyPr>
          <a:lstStyle/>
          <a:p>
            <a:r>
              <a:rPr lang="en-CA" sz="2000" b="1" dirty="0">
                <a:solidFill>
                  <a:srgbClr val="1F2A44"/>
                </a:solidFill>
                <a:latin typeface="Roboto Condensed" panose="02000000000000000000" pitchFamily="2" charset="0"/>
                <a:ea typeface="Roboto Condensed" panose="02000000000000000000" pitchFamily="2" charset="0"/>
              </a:rPr>
              <a:t>Living Online After the Pandemic </a:t>
            </a:r>
          </a:p>
          <a:p>
            <a:r>
              <a:rPr lang="en-CA" dirty="0">
                <a:solidFill>
                  <a:srgbClr val="1F2A44"/>
                </a:solidFill>
                <a:latin typeface="Roboto Condensed" panose="02000000000000000000" pitchFamily="2" charset="0"/>
                <a:ea typeface="Roboto Condensed" panose="02000000000000000000" pitchFamily="2" charset="0"/>
              </a:rPr>
              <a:t>Daily Internet use has increased since 2020, and 64% don’t plan to unplug more often</a:t>
            </a:r>
          </a:p>
        </p:txBody>
      </p:sp>
      <p:pic>
        <p:nvPicPr>
          <p:cNvPr id="17" name="Picture 16" descr="A picture containing text, sign&#10;&#10;Description automatically generated">
            <a:extLst>
              <a:ext uri="{FF2B5EF4-FFF2-40B4-BE49-F238E27FC236}">
                <a16:creationId xmlns:a16="http://schemas.microsoft.com/office/drawing/2014/main" id="{D258D355-EA3B-4DCB-8A50-B1FABB97B7C7}"/>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067944" y="2938727"/>
            <a:ext cx="1660301" cy="1584674"/>
          </a:xfrm>
          <a:prstGeom prst="rect">
            <a:avLst/>
          </a:prstGeom>
        </p:spPr>
      </p:pic>
    </p:spTree>
    <p:extLst>
      <p:ext uri="{BB962C8B-B14F-4D97-AF65-F5344CB8AC3E}">
        <p14:creationId xmlns:p14="http://schemas.microsoft.com/office/powerpoint/2010/main" val="20192128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9DD1232-82C3-4DFA-8A4E-FB08EB43F8DD}"/>
              </a:ext>
            </a:extLst>
          </p:cNvPr>
          <p:cNvSpPr txBox="1">
            <a:spLocks/>
          </p:cNvSpPr>
          <p:nvPr/>
        </p:nvSpPr>
        <p:spPr>
          <a:xfrm>
            <a:off x="137160" y="187880"/>
            <a:ext cx="8869680" cy="365760"/>
          </a:xfrm>
          <a:prstGeom prst="rect">
            <a:avLst/>
          </a:prstGeom>
        </p:spPr>
        <p:txBody>
          <a:bodyPr vert="horz" lIns="68580" tIns="0" rIns="68580" bIns="0" rtlCol="0" anchor="t" anchorCtr="0">
            <a:noAutofit/>
          </a:bodyPr>
          <a:lstStyle>
            <a:lvl1pPr algn="l" defTabSz="1219170" rtl="0" eaLnBrk="1" latinLnBrk="0" hangingPunct="1">
              <a:spcBef>
                <a:spcPct val="0"/>
              </a:spcBef>
              <a:buNone/>
              <a:defRPr sz="3733" b="1" kern="1200">
                <a:solidFill>
                  <a:srgbClr val="1F2A44"/>
                </a:solidFill>
                <a:latin typeface="Rajdhani" panose="02000000000000000000" pitchFamily="2" charset="0"/>
                <a:ea typeface="+mj-ea"/>
                <a:cs typeface="Rajdhani" panose="02000000000000000000" pitchFamily="2" charset="0"/>
              </a:defRPr>
            </a:lvl1pPr>
          </a:lstStyle>
          <a:p>
            <a:pPr defTabSz="914355">
              <a:defRPr/>
            </a:pPr>
            <a:r>
              <a:rPr lang="en-US" sz="2800" dirty="0">
                <a:solidFill>
                  <a:schemeClr val="tx2"/>
                </a:solidFill>
              </a:rPr>
              <a:t>2023/24 NATIONAL CYBER THREAT ASSESSMENT (</a:t>
            </a:r>
            <a:r>
              <a:rPr lang="en-US" sz="2800" dirty="0">
                <a:solidFill>
                  <a:schemeClr val="accent2"/>
                </a:solidFill>
                <a:hlinkClick r:id="rId3">
                  <a:extLst>
                    <a:ext uri="{A12FA001-AC4F-418D-AE19-62706E023703}">
                      <ahyp:hlinkClr xmlns:ahyp="http://schemas.microsoft.com/office/drawing/2018/hyperlinkcolor" val="tx"/>
                    </a:ext>
                  </a:extLst>
                </a:hlinkClick>
              </a:rPr>
              <a:t>LINK</a:t>
            </a:r>
            <a:r>
              <a:rPr lang="en-US" sz="2800" dirty="0">
                <a:solidFill>
                  <a:schemeClr val="tx2"/>
                </a:solidFill>
              </a:rPr>
              <a:t>)</a:t>
            </a:r>
            <a:endParaRPr lang="en-CA" sz="2800" dirty="0">
              <a:solidFill>
                <a:schemeClr val="tx2"/>
              </a:solidFill>
            </a:endParaRPr>
          </a:p>
        </p:txBody>
      </p:sp>
      <p:pic>
        <p:nvPicPr>
          <p:cNvPr id="3" name="Picture 2">
            <a:extLst>
              <a:ext uri="{FF2B5EF4-FFF2-40B4-BE49-F238E27FC236}">
                <a16:creationId xmlns:a16="http://schemas.microsoft.com/office/drawing/2014/main" id="{EEFDE9BA-E20B-431D-89E9-8D01BEC92F54}"/>
              </a:ext>
            </a:extLst>
          </p:cNvPr>
          <p:cNvPicPr>
            <a:picLocks noChangeAspect="1"/>
          </p:cNvPicPr>
          <p:nvPr/>
        </p:nvPicPr>
        <p:blipFill>
          <a:blip r:embed="rId4"/>
          <a:stretch>
            <a:fillRect/>
          </a:stretch>
        </p:blipFill>
        <p:spPr>
          <a:xfrm>
            <a:off x="251520" y="843558"/>
            <a:ext cx="2812722" cy="3649193"/>
          </a:xfrm>
          <a:prstGeom prst="rect">
            <a:avLst/>
          </a:prstGeom>
          <a:ln w="15875">
            <a:solidFill>
              <a:schemeClr val="tx1"/>
            </a:solidFill>
          </a:ln>
          <a:effectLst>
            <a:softEdge rad="0"/>
          </a:effectLst>
        </p:spPr>
      </p:pic>
      <p:sp>
        <p:nvSpPr>
          <p:cNvPr id="9" name="Content Placeholder 2">
            <a:extLst>
              <a:ext uri="{FF2B5EF4-FFF2-40B4-BE49-F238E27FC236}">
                <a16:creationId xmlns:a16="http://schemas.microsoft.com/office/drawing/2014/main" id="{F32BE7F0-F0C1-4F2C-D560-5758C31F37B3}"/>
              </a:ext>
            </a:extLst>
          </p:cNvPr>
          <p:cNvSpPr>
            <a:spLocks noGrp="1"/>
          </p:cNvSpPr>
          <p:nvPr>
            <p:ph idx="1"/>
          </p:nvPr>
        </p:nvSpPr>
        <p:spPr>
          <a:xfrm>
            <a:off x="3563888" y="1180911"/>
            <a:ext cx="5553833" cy="2781677"/>
          </a:xfrm>
        </p:spPr>
        <p:txBody>
          <a:bodyPr>
            <a:noAutofit/>
          </a:bodyPr>
          <a:lstStyle/>
          <a:p>
            <a:pPr marL="457200" lvl="1" indent="0">
              <a:spcBef>
                <a:spcPts val="0"/>
              </a:spcBef>
              <a:spcAft>
                <a:spcPts val="1600"/>
              </a:spcAft>
              <a:buNone/>
            </a:pPr>
            <a:r>
              <a:rPr lang="en-US" dirty="0">
                <a:effectLst/>
                <a:latin typeface="Roboto Condensed" panose="02000000000000000000" pitchFamily="2" charset="0"/>
                <a:ea typeface="Calibri" panose="020F0502020204030204" pitchFamily="34" charset="0"/>
                <a:cs typeface="Times New Roman" panose="02020603050405020304" pitchFamily="18" charset="0"/>
              </a:rPr>
              <a:t>Ransomware is a persistent threat</a:t>
            </a:r>
            <a:endParaRPr lang="en-CA" dirty="0"/>
          </a:p>
          <a:p>
            <a:pPr marL="457200" lvl="1" indent="0">
              <a:spcBef>
                <a:spcPts val="0"/>
              </a:spcBef>
              <a:spcAft>
                <a:spcPts val="1600"/>
              </a:spcAft>
              <a:buNone/>
            </a:pPr>
            <a:r>
              <a:rPr lang="en-CA" dirty="0"/>
              <a:t>Critical infrastructure is increasingly at risk</a:t>
            </a:r>
          </a:p>
          <a:p>
            <a:pPr marL="457200" lvl="1" indent="0">
              <a:spcBef>
                <a:spcPts val="0"/>
              </a:spcBef>
              <a:spcAft>
                <a:spcPts val="1600"/>
              </a:spcAft>
              <a:buNone/>
            </a:pPr>
            <a:r>
              <a:rPr lang="en-CA" dirty="0"/>
              <a:t>State-sponsored threat activity is impacting us</a:t>
            </a:r>
          </a:p>
          <a:p>
            <a:pPr marL="457200" lvl="1" indent="0">
              <a:spcBef>
                <a:spcPts val="0"/>
              </a:spcBef>
              <a:spcAft>
                <a:spcPts val="1600"/>
              </a:spcAft>
              <a:buNone/>
            </a:pPr>
            <a:r>
              <a:rPr lang="en-CA" dirty="0">
                <a:latin typeface="Roboto Condensed" panose="02000000000000000000" pitchFamily="2" charset="0"/>
                <a:ea typeface="Roboto Condensed" panose="02000000000000000000" pitchFamily="2" charset="0"/>
                <a:cs typeface="Rajdhani" panose="02000000000000000000" pitchFamily="2" charset="0"/>
              </a:rPr>
              <a:t>Cyber threat actors are attempting to influence Canadians, degrading trust in online spaces</a:t>
            </a:r>
            <a:endParaRPr lang="en-CA" dirty="0"/>
          </a:p>
          <a:p>
            <a:pPr marL="457200" lvl="1" indent="0">
              <a:spcBef>
                <a:spcPts val="0"/>
              </a:spcBef>
              <a:spcAft>
                <a:spcPts val="1600"/>
              </a:spcAft>
              <a:buNone/>
            </a:pPr>
            <a:r>
              <a:rPr lang="en-CA" dirty="0"/>
              <a:t>Disruptive technologies bring new opportunities and new threats</a:t>
            </a:r>
          </a:p>
          <a:p>
            <a:pPr>
              <a:spcBef>
                <a:spcPts val="0"/>
              </a:spcBef>
              <a:spcAft>
                <a:spcPts val="800"/>
              </a:spcAft>
            </a:pPr>
            <a:endParaRPr lang="en-CA" sz="2000" dirty="0"/>
          </a:p>
        </p:txBody>
      </p:sp>
      <p:grpSp>
        <p:nvGrpSpPr>
          <p:cNvPr id="10" name="Group 9">
            <a:extLst>
              <a:ext uri="{FF2B5EF4-FFF2-40B4-BE49-F238E27FC236}">
                <a16:creationId xmlns:a16="http://schemas.microsoft.com/office/drawing/2014/main" id="{128C903C-1527-6F19-08C9-163959D27467}"/>
              </a:ext>
            </a:extLst>
          </p:cNvPr>
          <p:cNvGrpSpPr/>
          <p:nvPr/>
        </p:nvGrpSpPr>
        <p:grpSpPr>
          <a:xfrm>
            <a:off x="3275856" y="1220867"/>
            <a:ext cx="613567" cy="2764656"/>
            <a:chOff x="208557" y="1479549"/>
            <a:chExt cx="613567" cy="2764656"/>
          </a:xfrm>
        </p:grpSpPr>
        <p:pic>
          <p:nvPicPr>
            <p:cNvPr id="11" name="Picture 10">
              <a:extLst>
                <a:ext uri="{FF2B5EF4-FFF2-40B4-BE49-F238E27FC236}">
                  <a16:creationId xmlns:a16="http://schemas.microsoft.com/office/drawing/2014/main" id="{99B2F0FC-83C5-59CD-6DB6-D52723E8F63E}"/>
                </a:ext>
              </a:extLst>
            </p:cNvPr>
            <p:cNvPicPr>
              <a:picLocks noChangeAspect="1"/>
            </p:cNvPicPr>
            <p:nvPr/>
          </p:nvPicPr>
          <p:blipFill>
            <a:blip r:embed="rId5"/>
            <a:stretch>
              <a:fillRect/>
            </a:stretch>
          </p:blipFill>
          <p:spPr>
            <a:xfrm>
              <a:off x="227308" y="1479549"/>
              <a:ext cx="576064" cy="455493"/>
            </a:xfrm>
            <a:prstGeom prst="rect">
              <a:avLst/>
            </a:prstGeom>
          </p:spPr>
        </p:pic>
        <p:pic>
          <p:nvPicPr>
            <p:cNvPr id="34" name="Content Placeholder 5">
              <a:extLst>
                <a:ext uri="{FF2B5EF4-FFF2-40B4-BE49-F238E27FC236}">
                  <a16:creationId xmlns:a16="http://schemas.microsoft.com/office/drawing/2014/main" id="{2015CCFC-40E4-BA5F-2FA6-1230604D4EA2}"/>
                </a:ext>
              </a:extLst>
            </p:cNvPr>
            <p:cNvPicPr>
              <a:picLocks noChangeAspect="1"/>
            </p:cNvPicPr>
            <p:nvPr/>
          </p:nvPicPr>
          <p:blipFill rotWithShape="1">
            <a:blip r:embed="rId6"/>
            <a:srcRect r="15217" b="8629"/>
            <a:stretch/>
          </p:blipFill>
          <p:spPr>
            <a:xfrm>
              <a:off x="343356" y="2556555"/>
              <a:ext cx="368805" cy="432271"/>
            </a:xfrm>
            <a:prstGeom prst="rect">
              <a:avLst/>
            </a:prstGeom>
          </p:spPr>
        </p:pic>
        <p:pic>
          <p:nvPicPr>
            <p:cNvPr id="35" name="Picture 34">
              <a:extLst>
                <a:ext uri="{FF2B5EF4-FFF2-40B4-BE49-F238E27FC236}">
                  <a16:creationId xmlns:a16="http://schemas.microsoft.com/office/drawing/2014/main" id="{C315B260-C8AC-21A6-BC67-CDE12CFC151B}"/>
                </a:ext>
              </a:extLst>
            </p:cNvPr>
            <p:cNvPicPr>
              <a:picLocks noChangeAspect="1"/>
            </p:cNvPicPr>
            <p:nvPr/>
          </p:nvPicPr>
          <p:blipFill>
            <a:blip r:embed="rId7"/>
            <a:stretch>
              <a:fillRect/>
            </a:stretch>
          </p:blipFill>
          <p:spPr>
            <a:xfrm>
              <a:off x="208557" y="1990779"/>
              <a:ext cx="613567" cy="557788"/>
            </a:xfrm>
            <a:prstGeom prst="rect">
              <a:avLst/>
            </a:prstGeom>
          </p:spPr>
        </p:pic>
        <p:pic>
          <p:nvPicPr>
            <p:cNvPr id="36" name="Content Placeholder 5">
              <a:extLst>
                <a:ext uri="{FF2B5EF4-FFF2-40B4-BE49-F238E27FC236}">
                  <a16:creationId xmlns:a16="http://schemas.microsoft.com/office/drawing/2014/main" id="{F4C38D94-F055-F1A9-D0DF-B35713AE2C8F}"/>
                </a:ext>
              </a:extLst>
            </p:cNvPr>
            <p:cNvPicPr>
              <a:picLocks noChangeAspect="1"/>
            </p:cNvPicPr>
            <p:nvPr/>
          </p:nvPicPr>
          <p:blipFill>
            <a:blip r:embed="rId8"/>
            <a:stretch>
              <a:fillRect/>
            </a:stretch>
          </p:blipFill>
          <p:spPr>
            <a:xfrm>
              <a:off x="239102" y="3062049"/>
              <a:ext cx="552478" cy="558829"/>
            </a:xfrm>
            <a:prstGeom prst="rect">
              <a:avLst/>
            </a:prstGeom>
          </p:spPr>
        </p:pic>
        <p:pic>
          <p:nvPicPr>
            <p:cNvPr id="37" name="Content Placeholder 5">
              <a:extLst>
                <a:ext uri="{FF2B5EF4-FFF2-40B4-BE49-F238E27FC236}">
                  <a16:creationId xmlns:a16="http://schemas.microsoft.com/office/drawing/2014/main" id="{42705663-E7BE-F205-52FD-3D2240552C04}"/>
                </a:ext>
              </a:extLst>
            </p:cNvPr>
            <p:cNvPicPr>
              <a:picLocks noChangeAspect="1"/>
            </p:cNvPicPr>
            <p:nvPr/>
          </p:nvPicPr>
          <p:blipFill>
            <a:blip r:embed="rId9"/>
            <a:stretch>
              <a:fillRect/>
            </a:stretch>
          </p:blipFill>
          <p:spPr>
            <a:xfrm>
              <a:off x="275731" y="3833927"/>
              <a:ext cx="504056" cy="410278"/>
            </a:xfrm>
            <a:prstGeom prst="rect">
              <a:avLst/>
            </a:prstGeom>
          </p:spPr>
        </p:pic>
      </p:grpSp>
    </p:spTree>
    <p:extLst>
      <p:ext uri="{BB962C8B-B14F-4D97-AF65-F5344CB8AC3E}">
        <p14:creationId xmlns:p14="http://schemas.microsoft.com/office/powerpoint/2010/main" val="30087697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65DA003-4E9A-4A45-A27C-2F6F87870889}"/>
              </a:ext>
            </a:extLst>
          </p:cNvPr>
          <p:cNvSpPr>
            <a:spLocks noGrp="1"/>
          </p:cNvSpPr>
          <p:nvPr>
            <p:ph type="title"/>
          </p:nvPr>
        </p:nvSpPr>
        <p:spPr>
          <a:xfrm>
            <a:off x="814888" y="256032"/>
            <a:ext cx="8869680" cy="365760"/>
          </a:xfrm>
        </p:spPr>
        <p:txBody>
          <a:bodyPr/>
          <a:lstStyle/>
          <a:p>
            <a:r>
              <a:rPr lang="en-CA" dirty="0">
                <a:solidFill>
                  <a:schemeClr val="tx2"/>
                </a:solidFill>
              </a:rPr>
              <a:t>THE RANSOMWARE THREAT IS INCREASING (</a:t>
            </a:r>
            <a:r>
              <a:rPr lang="en-CA" u="sng" dirty="0">
                <a:solidFill>
                  <a:schemeClr val="accent2"/>
                </a:solidFill>
                <a:hlinkClick r:id="rId3">
                  <a:extLst>
                    <a:ext uri="{A12FA001-AC4F-418D-AE19-62706E023703}">
                      <ahyp:hlinkClr xmlns:ahyp="http://schemas.microsoft.com/office/drawing/2018/hyperlinkcolor" val="tx"/>
                    </a:ext>
                  </a:extLst>
                </a:hlinkClick>
              </a:rPr>
              <a:t>LINK</a:t>
            </a:r>
            <a:r>
              <a:rPr lang="en-CA" u="sng" dirty="0">
                <a:solidFill>
                  <a:schemeClr val="tx2"/>
                </a:solidFill>
              </a:rPr>
              <a:t>)</a:t>
            </a:r>
            <a:endParaRPr lang="en-CA" u="sng" dirty="0">
              <a:solidFill>
                <a:srgbClr val="0070C0"/>
              </a:solidFill>
            </a:endParaRPr>
          </a:p>
        </p:txBody>
      </p:sp>
      <p:pic>
        <p:nvPicPr>
          <p:cNvPr id="3" name="Graphic 2" descr="Bar graph with upward trend with solid fill">
            <a:extLst>
              <a:ext uri="{FF2B5EF4-FFF2-40B4-BE49-F238E27FC236}">
                <a16:creationId xmlns:a16="http://schemas.microsoft.com/office/drawing/2014/main" id="{D46C4639-E127-4E30-90A8-A7E78E69DA6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56074" y="1479937"/>
            <a:ext cx="1402773" cy="1402773"/>
          </a:xfrm>
          <a:prstGeom prst="rect">
            <a:avLst/>
          </a:prstGeom>
        </p:spPr>
      </p:pic>
      <p:sp>
        <p:nvSpPr>
          <p:cNvPr id="4" name="TextBox 3">
            <a:extLst>
              <a:ext uri="{FF2B5EF4-FFF2-40B4-BE49-F238E27FC236}">
                <a16:creationId xmlns:a16="http://schemas.microsoft.com/office/drawing/2014/main" id="{9D1C1EC3-4723-4A91-AB98-B607C0C95860}"/>
              </a:ext>
            </a:extLst>
          </p:cNvPr>
          <p:cNvSpPr txBox="1"/>
          <p:nvPr/>
        </p:nvSpPr>
        <p:spPr>
          <a:xfrm>
            <a:off x="388730" y="2882710"/>
            <a:ext cx="2556661" cy="923330"/>
          </a:xfrm>
          <a:prstGeom prst="rect">
            <a:avLst/>
          </a:prstGeom>
          <a:noFill/>
        </p:spPr>
        <p:txBody>
          <a:bodyPr wrap="square" rtlCol="0">
            <a:spAutoFit/>
          </a:bodyPr>
          <a:lstStyle/>
          <a:p>
            <a:pPr algn="ctr"/>
            <a:r>
              <a:rPr lang="en-CA" b="1" dirty="0">
                <a:solidFill>
                  <a:schemeClr val="tx2"/>
                </a:solidFill>
                <a:latin typeface="Roboto Condensed" panose="02000000000000000000" pitchFamily="2" charset="0"/>
                <a:ea typeface="Roboto Condensed" panose="02000000000000000000" pitchFamily="2" charset="0"/>
              </a:rPr>
              <a:t>151% </a:t>
            </a:r>
            <a:r>
              <a:rPr lang="en-CA" dirty="0">
                <a:solidFill>
                  <a:schemeClr val="tx2"/>
                </a:solidFill>
                <a:latin typeface="Roboto Condensed" panose="02000000000000000000" pitchFamily="2" charset="0"/>
                <a:ea typeface="Roboto Condensed" panose="02000000000000000000" pitchFamily="2" charset="0"/>
              </a:rPr>
              <a:t>increase in global ransomware attacks from 2020 to 2021</a:t>
            </a:r>
          </a:p>
        </p:txBody>
      </p:sp>
      <p:pic>
        <p:nvPicPr>
          <p:cNvPr id="8" name="Graphic 7" descr="Money outline">
            <a:extLst>
              <a:ext uri="{FF2B5EF4-FFF2-40B4-BE49-F238E27FC236}">
                <a16:creationId xmlns:a16="http://schemas.microsoft.com/office/drawing/2014/main" id="{CD64DA85-0A0D-4BE8-AAA8-265CE545050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838051" y="1377583"/>
            <a:ext cx="1402772" cy="1402772"/>
          </a:xfrm>
          <a:prstGeom prst="rect">
            <a:avLst/>
          </a:prstGeom>
        </p:spPr>
      </p:pic>
      <p:sp>
        <p:nvSpPr>
          <p:cNvPr id="9" name="TextBox 8">
            <a:extLst>
              <a:ext uri="{FF2B5EF4-FFF2-40B4-BE49-F238E27FC236}">
                <a16:creationId xmlns:a16="http://schemas.microsoft.com/office/drawing/2014/main" id="{3B40DF4B-35EC-44B0-997B-1C41684AA3B2}"/>
              </a:ext>
            </a:extLst>
          </p:cNvPr>
          <p:cNvSpPr txBox="1"/>
          <p:nvPr/>
        </p:nvSpPr>
        <p:spPr>
          <a:xfrm>
            <a:off x="3199986" y="2870988"/>
            <a:ext cx="2818361" cy="1200329"/>
          </a:xfrm>
          <a:prstGeom prst="rect">
            <a:avLst/>
          </a:prstGeom>
          <a:noFill/>
        </p:spPr>
        <p:txBody>
          <a:bodyPr wrap="square" rtlCol="0">
            <a:spAutoFit/>
          </a:bodyPr>
          <a:lstStyle/>
          <a:p>
            <a:pPr algn="ctr"/>
            <a:r>
              <a:rPr lang="en-CA" b="1" dirty="0">
                <a:solidFill>
                  <a:schemeClr val="tx2"/>
                </a:solidFill>
                <a:latin typeface="Roboto Condensed" panose="02000000000000000000" pitchFamily="2" charset="0"/>
                <a:ea typeface="Roboto Condensed" panose="02000000000000000000" pitchFamily="2" charset="0"/>
              </a:rPr>
              <a:t>$1.0M </a:t>
            </a:r>
            <a:r>
              <a:rPr lang="en-CA" dirty="0">
                <a:latin typeface="Roboto Condensed" panose="02000000000000000000" pitchFamily="2" charset="0"/>
                <a:ea typeface="Roboto Condensed" panose="02000000000000000000" pitchFamily="2" charset="0"/>
              </a:rPr>
              <a:t>average cost of recovery in 2020</a:t>
            </a:r>
          </a:p>
          <a:p>
            <a:pPr algn="ctr"/>
            <a:r>
              <a:rPr lang="en-CA" b="1" dirty="0">
                <a:solidFill>
                  <a:schemeClr val="tx2"/>
                </a:solidFill>
                <a:latin typeface="Roboto Condensed" panose="02000000000000000000" pitchFamily="2" charset="0"/>
                <a:ea typeface="Roboto Condensed" panose="02000000000000000000" pitchFamily="2" charset="0"/>
              </a:rPr>
              <a:t>$2.3M </a:t>
            </a:r>
            <a:r>
              <a:rPr lang="en-CA" dirty="0">
                <a:latin typeface="Roboto Condensed" panose="02000000000000000000" pitchFamily="2" charset="0"/>
                <a:ea typeface="Roboto Condensed" panose="02000000000000000000" pitchFamily="2" charset="0"/>
              </a:rPr>
              <a:t>average cost of recovery in 2021</a:t>
            </a:r>
          </a:p>
        </p:txBody>
      </p:sp>
      <p:pic>
        <p:nvPicPr>
          <p:cNvPr id="12" name="Picture 4">
            <a:extLst>
              <a:ext uri="{FF2B5EF4-FFF2-40B4-BE49-F238E27FC236}">
                <a16:creationId xmlns:a16="http://schemas.microsoft.com/office/drawing/2014/main" id="{AB97520B-BFD9-4311-BEA1-354F028E9469}"/>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a:stretch/>
        </p:blipFill>
        <p:spPr bwMode="auto">
          <a:xfrm>
            <a:off x="6854842" y="1479937"/>
            <a:ext cx="1265705" cy="1384284"/>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FF24C57F-2FE4-4F5F-A20B-37AD9B5C2E00}"/>
              </a:ext>
            </a:extLst>
          </p:cNvPr>
          <p:cNvSpPr txBox="1"/>
          <p:nvPr/>
        </p:nvSpPr>
        <p:spPr>
          <a:xfrm>
            <a:off x="6354878" y="2882710"/>
            <a:ext cx="2400392" cy="1408078"/>
          </a:xfrm>
          <a:prstGeom prst="rect">
            <a:avLst/>
          </a:prstGeom>
          <a:noFill/>
        </p:spPr>
        <p:txBody>
          <a:bodyPr wrap="square" rtlCol="0">
            <a:spAutoFit/>
          </a:bodyPr>
          <a:lstStyle/>
          <a:p>
            <a:pPr algn="ctr"/>
            <a:r>
              <a:rPr lang="en-CA" b="1" dirty="0">
                <a:solidFill>
                  <a:schemeClr val="tx2"/>
                </a:solidFill>
                <a:latin typeface="Roboto Condensed" panose="02000000000000000000" pitchFamily="2" charset="0"/>
                <a:ea typeface="Roboto Condensed" panose="02000000000000000000" pitchFamily="2" charset="0"/>
              </a:rPr>
              <a:t>305 </a:t>
            </a:r>
            <a:r>
              <a:rPr lang="en-CA" dirty="0">
                <a:solidFill>
                  <a:schemeClr val="tx2"/>
                </a:solidFill>
                <a:latin typeface="Roboto Condensed" panose="02000000000000000000" pitchFamily="2" charset="0"/>
                <a:ea typeface="Roboto Condensed" panose="02000000000000000000" pitchFamily="2" charset="0"/>
              </a:rPr>
              <a:t>ransomware</a:t>
            </a:r>
            <a:r>
              <a:rPr lang="en-CA" b="1" dirty="0">
                <a:solidFill>
                  <a:schemeClr val="tx2"/>
                </a:solidFill>
                <a:latin typeface="Roboto Condensed" panose="02000000000000000000" pitchFamily="2" charset="0"/>
                <a:ea typeface="Roboto Condensed" panose="02000000000000000000" pitchFamily="2" charset="0"/>
              </a:rPr>
              <a:t> </a:t>
            </a:r>
            <a:r>
              <a:rPr lang="en-CA" dirty="0">
                <a:latin typeface="Roboto Condensed" panose="02000000000000000000" pitchFamily="2" charset="0"/>
                <a:ea typeface="Roboto Condensed" panose="02000000000000000000" pitchFamily="2" charset="0"/>
              </a:rPr>
              <a:t>incidents reported to Cyber Centre throughout 2021</a:t>
            </a:r>
          </a:p>
          <a:p>
            <a:endParaRPr lang="en-CA" sz="1350" dirty="0"/>
          </a:p>
        </p:txBody>
      </p:sp>
      <p:grpSp>
        <p:nvGrpSpPr>
          <p:cNvPr id="2" name="Group 1">
            <a:extLst>
              <a:ext uri="{FF2B5EF4-FFF2-40B4-BE49-F238E27FC236}">
                <a16:creationId xmlns:a16="http://schemas.microsoft.com/office/drawing/2014/main" id="{78607AA1-0DD0-405B-CEFC-7B00BA6D0BED}"/>
              </a:ext>
            </a:extLst>
          </p:cNvPr>
          <p:cNvGrpSpPr/>
          <p:nvPr/>
        </p:nvGrpSpPr>
        <p:grpSpPr>
          <a:xfrm>
            <a:off x="164474" y="144614"/>
            <a:ext cx="603828" cy="565785"/>
            <a:chOff x="120726" y="0"/>
            <a:chExt cx="955633" cy="905169"/>
          </a:xfrm>
        </p:grpSpPr>
        <p:pic>
          <p:nvPicPr>
            <p:cNvPr id="6" name="Graphic 5" descr="Computer outline">
              <a:extLst>
                <a:ext uri="{FF2B5EF4-FFF2-40B4-BE49-F238E27FC236}">
                  <a16:creationId xmlns:a16="http://schemas.microsoft.com/office/drawing/2014/main" id="{35B52114-005D-E178-B9E3-D835B54A290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20726" y="0"/>
              <a:ext cx="955633" cy="905169"/>
            </a:xfrm>
            <a:prstGeom prst="rect">
              <a:avLst/>
            </a:prstGeom>
          </p:spPr>
        </p:pic>
        <p:pic>
          <p:nvPicPr>
            <p:cNvPr id="7" name="Graphic 6" descr="Money outline">
              <a:extLst>
                <a:ext uri="{FF2B5EF4-FFF2-40B4-BE49-F238E27FC236}">
                  <a16:creationId xmlns:a16="http://schemas.microsoft.com/office/drawing/2014/main" id="{70713C53-845A-30FC-80D1-952E2FCE9D94}"/>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288181" y="229739"/>
              <a:ext cx="310362" cy="293972"/>
            </a:xfrm>
            <a:prstGeom prst="rect">
              <a:avLst/>
            </a:prstGeom>
          </p:spPr>
        </p:pic>
      </p:grpSp>
    </p:spTree>
    <p:extLst>
      <p:ext uri="{BB962C8B-B14F-4D97-AF65-F5344CB8AC3E}">
        <p14:creationId xmlns:p14="http://schemas.microsoft.com/office/powerpoint/2010/main" val="51111141"/>
      </p:ext>
    </p:extLst>
  </p:cSld>
  <p:clrMapOvr>
    <a:masterClrMapping/>
  </p:clrMapOvr>
</p:sld>
</file>

<file path=ppt/theme/theme1.xml><?xml version="1.0" encoding="utf-8"?>
<a:theme xmlns:a="http://schemas.openxmlformats.org/drawingml/2006/main" name="canadian-centre-for-cyber-security-powerpoint-template-no-url-e">
  <a:themeElements>
    <a:clrScheme name="Canadian Centre for Cyber Security">
      <a:dk1>
        <a:srgbClr val="000000"/>
      </a:dk1>
      <a:lt1>
        <a:srgbClr val="FFFFFF"/>
      </a:lt1>
      <a:dk2>
        <a:srgbClr val="1F2A44"/>
      </a:dk2>
      <a:lt2>
        <a:srgbClr val="DFE1DF"/>
      </a:lt2>
      <a:accent1>
        <a:srgbClr val="4891BC"/>
      </a:accent1>
      <a:accent2>
        <a:srgbClr val="DE4B20"/>
      </a:accent2>
      <a:accent3>
        <a:srgbClr val="2D2929"/>
      </a:accent3>
      <a:accent4>
        <a:srgbClr val="1F2A44"/>
      </a:accent4>
      <a:accent5>
        <a:srgbClr val="DFE1DF"/>
      </a:accent5>
      <a:accent6>
        <a:srgbClr val="FFFFFF"/>
      </a:accent6>
      <a:hlink>
        <a:srgbClr val="FFFFFF"/>
      </a:hlink>
      <a:folHlink>
        <a:srgbClr val="0000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canadian-centre-for-cyber-security-powerpoint-template-no-url-e</Template>
  <TotalTime>14312</TotalTime>
  <Words>5127</Words>
  <Application>Microsoft Office PowerPoint</Application>
  <PresentationFormat>On-screen Show (16:9)</PresentationFormat>
  <Paragraphs>462</Paragraphs>
  <Slides>37</Slides>
  <Notes>35</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37</vt:i4>
      </vt:variant>
    </vt:vector>
  </HeadingPairs>
  <TitlesOfParts>
    <vt:vector size="48" baseType="lpstr">
      <vt:lpstr>Arial</vt:lpstr>
      <vt:lpstr>Calibri</vt:lpstr>
      <vt:lpstr>Helvetica</vt:lpstr>
      <vt:lpstr>Lato Light</vt:lpstr>
      <vt:lpstr>Rajdhani</vt:lpstr>
      <vt:lpstr>Roboto</vt:lpstr>
      <vt:lpstr>Roboto Condensed</vt:lpstr>
      <vt:lpstr>Segoe UI</vt:lpstr>
      <vt:lpstr>Symbol</vt:lpstr>
      <vt:lpstr>Wingdings</vt:lpstr>
      <vt:lpstr>canadian-centre-for-cyber-security-powerpoint-template-no-url-e</vt:lpstr>
      <vt:lpstr>PowerPoint Presentation</vt:lpstr>
      <vt:lpstr>Agenda</vt:lpstr>
      <vt:lpstr>THE CANADIAN CENTER FOR CYBER SECURITY (CYBER CENTER)</vt:lpstr>
      <vt:lpstr>CSE Act – Cyber Security Canada’s cryptologic agency mandated by the CSE Act</vt:lpstr>
      <vt:lpstr>FEDERAL PARTNERS</vt:lpstr>
      <vt:lpstr>PowerPoint Presentation</vt:lpstr>
      <vt:lpstr>The cyber threat landscape</vt:lpstr>
      <vt:lpstr>PowerPoint Presentation</vt:lpstr>
      <vt:lpstr>THE RANSOMWARE THREAT IS INCREASING (LINK)</vt:lpstr>
      <vt:lpstr>RANSOMWARE IS GROWING IN POPULARITY</vt:lpstr>
      <vt:lpstr>CRITICAL INFRASTRUCTURE (LINK)</vt:lpstr>
      <vt:lpstr>STATE-SPONSORED THREAT ACTORS (LINK)</vt:lpstr>
      <vt:lpstr>PowerPoint Presentation</vt:lpstr>
      <vt:lpstr>DISRUPTIVE TECHNOLIGIES</vt:lpstr>
      <vt:lpstr>PowerPoint Presentation</vt:lpstr>
      <vt:lpstr>HOW CAN I PROTECT MY ORGANIZATION? </vt:lpstr>
      <vt:lpstr>PowerPoint Presentation</vt:lpstr>
      <vt:lpstr>PowerPoint Presentation</vt:lpstr>
      <vt:lpstr>DNS Firewall - Canadian Shield</vt:lpstr>
      <vt:lpstr>PRIMARY LINES OF SERVICE </vt:lpstr>
      <vt:lpstr>24/7 INCIDENT SUPPORT   </vt:lpstr>
      <vt:lpstr>Canadian Cyber Security Tool &amp; Cyber Security Plan Template Virtual Self-Assessment Tool</vt:lpstr>
      <vt:lpstr>Program, Technical Resilience and NIST Results</vt:lpstr>
      <vt:lpstr>PowerPoint Presentation</vt:lpstr>
      <vt:lpstr>PowerPoint Presentation</vt:lpstr>
      <vt:lpstr>CONNECT WITH US</vt:lpstr>
      <vt:lpstr>HAPPY TO ANSWER YOUR QUESTIONS?</vt:lpstr>
      <vt:lpstr>ADDITIONAL RESOURCES!</vt:lpstr>
      <vt:lpstr>PowerPoint Presentation</vt:lpstr>
      <vt:lpstr>Report Suspect Emails (New Portal! )</vt:lpstr>
      <vt:lpstr>PowerPoint Presentation</vt:lpstr>
      <vt:lpstr>PowerPoint Presentation</vt:lpstr>
      <vt:lpstr>PowerPoint Presentation</vt:lpstr>
      <vt:lpstr>WHAT LEADERS CAN DO</vt:lpstr>
      <vt:lpstr>CYBER CENTRE RESOURCES AVAILABLE RECENT NOTABLE CYBER CENTRE GUIDANCE</vt:lpstr>
      <vt:lpstr>ADDITIONAL RESOURCES</vt:lpstr>
      <vt:lpstr>Publications </vt:lpstr>
    </vt:vector>
  </TitlesOfParts>
  <Company>CSEC-CSTC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Albert, Breann E</dc:creator>
  <cp:lastModifiedBy>Mcallister, Angela M.</cp:lastModifiedBy>
  <cp:revision>485</cp:revision>
  <cp:lastPrinted>2022-09-14T19:41:29Z</cp:lastPrinted>
  <dcterms:created xsi:type="dcterms:W3CDTF">2018-06-25T14:26:16Z</dcterms:created>
  <dcterms:modified xsi:type="dcterms:W3CDTF">2023-10-17T21:47:17Z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dd2c6e0-f1e3-4cf2-bd0b-256ab4cff3af_Enabled">
    <vt:lpwstr>true</vt:lpwstr>
  </property>
  <property fmtid="{D5CDD505-2E9C-101B-9397-08002B2CF9AE}" pid="3" name="MSIP_Label_4dd2c6e0-f1e3-4cf2-bd0b-256ab4cff3af_SetDate">
    <vt:lpwstr>2023-09-09T20:15:29Z</vt:lpwstr>
  </property>
  <property fmtid="{D5CDD505-2E9C-101B-9397-08002B2CF9AE}" pid="4" name="MSIP_Label_4dd2c6e0-f1e3-4cf2-bd0b-256ab4cff3af_Method">
    <vt:lpwstr>Privileged</vt:lpwstr>
  </property>
  <property fmtid="{D5CDD505-2E9C-101B-9397-08002B2CF9AE}" pid="5" name="MSIP_Label_4dd2c6e0-f1e3-4cf2-bd0b-256ab4cff3af_Name">
    <vt:lpwstr>UNCLASSIFIED</vt:lpwstr>
  </property>
  <property fmtid="{D5CDD505-2E9C-101B-9397-08002B2CF9AE}" pid="6" name="MSIP_Label_4dd2c6e0-f1e3-4cf2-bd0b-256ab4cff3af_SiteId">
    <vt:lpwstr>da9cbe40-ec1e-4997-afb3-17d87574571a</vt:lpwstr>
  </property>
  <property fmtid="{D5CDD505-2E9C-101B-9397-08002B2CF9AE}" pid="7" name="MSIP_Label_4dd2c6e0-f1e3-4cf2-bd0b-256ab4cff3af_ActionId">
    <vt:lpwstr>d83d1fe0-cad7-4704-a677-aac9982edda5</vt:lpwstr>
  </property>
  <property fmtid="{D5CDD505-2E9C-101B-9397-08002B2CF9AE}" pid="8" name="MSIP_Label_4dd2c6e0-f1e3-4cf2-bd0b-256ab4cff3af_ContentBits">
    <vt:lpwstr>1</vt:lpwstr>
  </property>
</Properties>
</file>