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62" r:id="rId3"/>
    <p:sldId id="1365" r:id="rId4"/>
    <p:sldId id="1360" r:id="rId5"/>
    <p:sldId id="1368" r:id="rId6"/>
    <p:sldId id="1369" r:id="rId7"/>
    <p:sldId id="1379" r:id="rId8"/>
    <p:sldId id="265" r:id="rId9"/>
    <p:sldId id="1378" r:id="rId10"/>
    <p:sldId id="1376" r:id="rId11"/>
    <p:sldId id="1358" r:id="rId12"/>
    <p:sldId id="1363" r:id="rId13"/>
    <p:sldId id="1372" r:id="rId14"/>
    <p:sldId id="1373" r:id="rId15"/>
    <p:sldId id="1367" r:id="rId16"/>
    <p:sldId id="1371" r:id="rId17"/>
    <p:sldId id="1366" r:id="rId18"/>
    <p:sldId id="268" r:id="rId19"/>
    <p:sldId id="277" r:id="rId20"/>
    <p:sldId id="280" r:id="rId21"/>
    <p:sldId id="272" r:id="rId22"/>
    <p:sldId id="1377" r:id="rId23"/>
    <p:sldId id="279" r:id="rId24"/>
    <p:sldId id="269" r:id="rId25"/>
    <p:sldId id="263" r:id="rId26"/>
    <p:sldId id="260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3938"/>
    <a:srgbClr val="E7D83A"/>
    <a:srgbClr val="6E9CC7"/>
    <a:srgbClr val="4D4B4C"/>
    <a:srgbClr val="963933"/>
    <a:srgbClr val="866049"/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345"/>
    <p:restoredTop sz="96327"/>
  </p:normalViewPr>
  <p:slideViewPr>
    <p:cSldViewPr snapToGrid="0">
      <p:cViewPr varScale="1">
        <p:scale>
          <a:sx n="128" d="100"/>
          <a:sy n="128" d="100"/>
        </p:scale>
        <p:origin x="130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926D43-E150-2B49-A889-7CA2502AAA07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1193010-AF6E-5441-8866-E50DF6025A79}">
      <dgm:prSet phldrT="[Text]" custT="1"/>
      <dgm:spPr>
        <a:solidFill>
          <a:srgbClr val="963933"/>
        </a:solidFill>
      </dgm:spPr>
      <dgm:t>
        <a:bodyPr/>
        <a:lstStyle/>
        <a:p>
          <a:r>
            <a:rPr lang="en-US" sz="180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Real people (part-time)</a:t>
          </a:r>
        </a:p>
      </dgm:t>
    </dgm:pt>
    <dgm:pt modelId="{9CC49FF3-CDFE-2243-BE52-A291F35B28BD}" type="parTrans" cxnId="{EC3CC82E-1D12-B74D-8F1F-468017E5533E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789EBC29-9184-6E41-B5E5-60340D4B27D2}" type="sibTrans" cxnId="{EC3CC82E-1D12-B74D-8F1F-468017E5533E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992D5C7C-4C94-A942-BE98-299E8112FB67}">
      <dgm:prSet phldrT="[Text]" custT="1"/>
      <dgm:spPr>
        <a:solidFill>
          <a:srgbClr val="E7D83A"/>
        </a:solidFill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tx1"/>
              </a:solidFill>
              <a:latin typeface="Montserrat" pitchFamily="2" charset="77"/>
              <a:ea typeface="+mn-ea"/>
              <a:cs typeface="+mn-cs"/>
            </a:rPr>
            <a:t>From Saskatchewan</a:t>
          </a:r>
        </a:p>
      </dgm:t>
    </dgm:pt>
    <dgm:pt modelId="{66537CBD-1AC8-1247-BD7C-92026A00E98C}" type="parTrans" cxnId="{141192EF-B68A-9E4D-B2B3-E1CDFAE7CA2D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5D2468F6-F78F-E24A-9CC7-FB48F0F2DD4E}" type="sibTrans" cxnId="{141192EF-B68A-9E4D-B2B3-E1CDFAE7CA2D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556BC326-417C-924A-BCD8-C7D2001C7CCA}">
      <dgm:prSet phldrT="[Text]" custT="1"/>
      <dgm:spPr>
        <a:solidFill>
          <a:srgbClr val="6E9CC7"/>
        </a:solidFill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Shared experiences, shared culture, shared language</a:t>
          </a:r>
        </a:p>
      </dgm:t>
    </dgm:pt>
    <dgm:pt modelId="{54F67F0A-9163-884E-8FE4-409E4258A78E}" type="parTrans" cxnId="{FFB5EAF8-783B-B14A-A679-B704907632D4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B9FC24D1-106A-1E49-BD18-300876418F35}" type="sibTrans" cxnId="{FFB5EAF8-783B-B14A-A679-B704907632D4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D3D5F3D0-3EB1-254B-BA3A-09EA9682D976}">
      <dgm:prSet phldrT="[Text]" custT="1"/>
      <dgm:spPr>
        <a:solidFill>
          <a:srgbClr val="866049"/>
        </a:solidFill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Indigenous</a:t>
          </a:r>
        </a:p>
      </dgm:t>
    </dgm:pt>
    <dgm:pt modelId="{DE604407-0449-B443-A8B5-D775D8DBE137}" type="parTrans" cxnId="{9CDBD0EE-D231-9C46-A910-B850320BB75F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3D613D07-F801-044A-9663-7DF5CAE276BF}" type="sibTrans" cxnId="{9CDBD0EE-D231-9C46-A910-B850320BB75F}">
      <dgm:prSet/>
      <dgm:spPr/>
      <dgm:t>
        <a:bodyPr/>
        <a:lstStyle/>
        <a:p>
          <a:endParaRPr lang="en-US" sz="1800" b="0">
            <a:solidFill>
              <a:schemeClr val="bg1"/>
            </a:solidFill>
            <a:latin typeface="Montserrat" pitchFamily="2" charset="77"/>
          </a:endParaRPr>
        </a:p>
      </dgm:t>
    </dgm:pt>
    <dgm:pt modelId="{957FBA56-A2C4-7841-B220-70052F8CC3CD}">
      <dgm:prSet phldrT="[Text]" custT="1"/>
      <dgm:spPr>
        <a:solidFill>
          <a:srgbClr val="963933"/>
        </a:solidFill>
      </dgm:spPr>
      <dgm:t>
        <a:bodyPr/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Trained to listen, judgement-free</a:t>
          </a:r>
        </a:p>
      </dgm:t>
    </dgm:pt>
    <dgm:pt modelId="{A625A1AF-1EE0-0C49-9B8B-48D7593ADF49}" type="parTrans" cxnId="{3300A22D-5F9F-5B4D-86FA-682FBAE00E5D}">
      <dgm:prSet/>
      <dgm:spPr/>
      <dgm:t>
        <a:bodyPr/>
        <a:lstStyle/>
        <a:p>
          <a:endParaRPr lang="en-US" sz="1800" b="0">
            <a:solidFill>
              <a:schemeClr val="bg1"/>
            </a:solidFill>
          </a:endParaRPr>
        </a:p>
      </dgm:t>
    </dgm:pt>
    <dgm:pt modelId="{AA481371-DA9E-9544-A229-F3E748BA27C2}" type="sibTrans" cxnId="{3300A22D-5F9F-5B4D-86FA-682FBAE00E5D}">
      <dgm:prSet/>
      <dgm:spPr/>
      <dgm:t>
        <a:bodyPr/>
        <a:lstStyle/>
        <a:p>
          <a:endParaRPr lang="en-US" sz="1800" b="0">
            <a:solidFill>
              <a:schemeClr val="bg1"/>
            </a:solidFill>
          </a:endParaRPr>
        </a:p>
      </dgm:t>
    </dgm:pt>
    <dgm:pt modelId="{155973A9-FCF2-3148-8806-A61F5EAEF82E}" type="pres">
      <dgm:prSet presAssocID="{C6926D43-E150-2B49-A889-7CA2502AAA07}" presName="Name0" presStyleCnt="0">
        <dgm:presLayoutVars>
          <dgm:chMax val="7"/>
          <dgm:chPref val="7"/>
          <dgm:dir/>
        </dgm:presLayoutVars>
      </dgm:prSet>
      <dgm:spPr/>
    </dgm:pt>
    <dgm:pt modelId="{1B60DEF6-9AED-3846-8BCF-9D13891B2EFD}" type="pres">
      <dgm:prSet presAssocID="{C6926D43-E150-2B49-A889-7CA2502AAA07}" presName="Name1" presStyleCnt="0"/>
      <dgm:spPr/>
    </dgm:pt>
    <dgm:pt modelId="{EC5DC6AB-5A67-3C41-B1A3-0BB9D18A232D}" type="pres">
      <dgm:prSet presAssocID="{C6926D43-E150-2B49-A889-7CA2502AAA07}" presName="cycle" presStyleCnt="0"/>
      <dgm:spPr/>
    </dgm:pt>
    <dgm:pt modelId="{A909A6D4-F3A7-014C-800D-67CADD867666}" type="pres">
      <dgm:prSet presAssocID="{C6926D43-E150-2B49-A889-7CA2502AAA07}" presName="srcNode" presStyleLbl="node1" presStyleIdx="0" presStyleCnt="5"/>
      <dgm:spPr/>
    </dgm:pt>
    <dgm:pt modelId="{F0EE4E09-5482-0446-AD3D-B2B14579F636}" type="pres">
      <dgm:prSet presAssocID="{C6926D43-E150-2B49-A889-7CA2502AAA07}" presName="conn" presStyleLbl="parChTrans1D2" presStyleIdx="0" presStyleCnt="1"/>
      <dgm:spPr/>
    </dgm:pt>
    <dgm:pt modelId="{10FC87F7-483D-CF40-ACCE-6ED03B8E1E89}" type="pres">
      <dgm:prSet presAssocID="{C6926D43-E150-2B49-A889-7CA2502AAA07}" presName="extraNode" presStyleLbl="node1" presStyleIdx="0" presStyleCnt="5"/>
      <dgm:spPr/>
    </dgm:pt>
    <dgm:pt modelId="{269FF115-42DF-B04C-BE20-8A0ED1381656}" type="pres">
      <dgm:prSet presAssocID="{C6926D43-E150-2B49-A889-7CA2502AAA07}" presName="dstNode" presStyleLbl="node1" presStyleIdx="0" presStyleCnt="5"/>
      <dgm:spPr/>
    </dgm:pt>
    <dgm:pt modelId="{DFD79F94-FBED-1444-A526-CCC04597D3AA}" type="pres">
      <dgm:prSet presAssocID="{21193010-AF6E-5441-8866-E50DF6025A79}" presName="text_1" presStyleLbl="node1" presStyleIdx="0" presStyleCnt="5">
        <dgm:presLayoutVars>
          <dgm:bulletEnabled val="1"/>
        </dgm:presLayoutVars>
      </dgm:prSet>
      <dgm:spPr/>
    </dgm:pt>
    <dgm:pt modelId="{61D9C2E1-D966-214E-8CD8-A4B8F77F81FC}" type="pres">
      <dgm:prSet presAssocID="{21193010-AF6E-5441-8866-E50DF6025A79}" presName="accent_1" presStyleCnt="0"/>
      <dgm:spPr/>
    </dgm:pt>
    <dgm:pt modelId="{0145B323-2946-1343-BF3F-4779E3D7EDF5}" type="pres">
      <dgm:prSet presAssocID="{21193010-AF6E-5441-8866-E50DF6025A79}" presName="accentRepeatNode" presStyleLbl="solidFgAcc1" presStyleIdx="0" presStyleCnt="5"/>
      <dgm:spPr>
        <a:ln>
          <a:solidFill>
            <a:srgbClr val="963933"/>
          </a:solidFill>
        </a:ln>
      </dgm:spPr>
    </dgm:pt>
    <dgm:pt modelId="{297A3D68-9E50-4449-AC04-846E91863B99}" type="pres">
      <dgm:prSet presAssocID="{D3D5F3D0-3EB1-254B-BA3A-09EA9682D976}" presName="text_2" presStyleLbl="node1" presStyleIdx="1" presStyleCnt="5">
        <dgm:presLayoutVars>
          <dgm:bulletEnabled val="1"/>
        </dgm:presLayoutVars>
      </dgm:prSet>
      <dgm:spPr/>
    </dgm:pt>
    <dgm:pt modelId="{F977C7B4-F0A5-9045-9FEA-DD8D060039BA}" type="pres">
      <dgm:prSet presAssocID="{D3D5F3D0-3EB1-254B-BA3A-09EA9682D976}" presName="accent_2" presStyleCnt="0"/>
      <dgm:spPr/>
    </dgm:pt>
    <dgm:pt modelId="{CD844E50-3691-E54F-975A-5BE6C805D9E3}" type="pres">
      <dgm:prSet presAssocID="{D3D5F3D0-3EB1-254B-BA3A-09EA9682D976}" presName="accentRepeatNode" presStyleLbl="solidFgAcc1" presStyleIdx="1" presStyleCnt="5"/>
      <dgm:spPr>
        <a:ln>
          <a:solidFill>
            <a:srgbClr val="866049"/>
          </a:solidFill>
        </a:ln>
      </dgm:spPr>
    </dgm:pt>
    <dgm:pt modelId="{2D8AE57F-DF7C-D141-B141-73988D4F01FA}" type="pres">
      <dgm:prSet presAssocID="{992D5C7C-4C94-A942-BE98-299E8112FB67}" presName="text_3" presStyleLbl="node1" presStyleIdx="2" presStyleCnt="5">
        <dgm:presLayoutVars>
          <dgm:bulletEnabled val="1"/>
        </dgm:presLayoutVars>
      </dgm:prSet>
      <dgm:spPr/>
    </dgm:pt>
    <dgm:pt modelId="{8BE52B3F-6B7F-6D4A-B0E0-647272461666}" type="pres">
      <dgm:prSet presAssocID="{992D5C7C-4C94-A942-BE98-299E8112FB67}" presName="accent_3" presStyleCnt="0"/>
      <dgm:spPr/>
    </dgm:pt>
    <dgm:pt modelId="{B630F9CE-43CC-094B-98C1-1D1B1DA52197}" type="pres">
      <dgm:prSet presAssocID="{992D5C7C-4C94-A942-BE98-299E8112FB67}" presName="accentRepeatNode" presStyleLbl="solidFgAcc1" presStyleIdx="2" presStyleCnt="5"/>
      <dgm:spPr>
        <a:ln>
          <a:solidFill>
            <a:srgbClr val="E7D83A"/>
          </a:solidFill>
        </a:ln>
      </dgm:spPr>
    </dgm:pt>
    <dgm:pt modelId="{609AE94D-C974-3E44-BD18-B4EB78127F0D}" type="pres">
      <dgm:prSet presAssocID="{556BC326-417C-924A-BCD8-C7D2001C7CCA}" presName="text_4" presStyleLbl="node1" presStyleIdx="3" presStyleCnt="5">
        <dgm:presLayoutVars>
          <dgm:bulletEnabled val="1"/>
        </dgm:presLayoutVars>
      </dgm:prSet>
      <dgm:spPr/>
    </dgm:pt>
    <dgm:pt modelId="{5B46816E-8234-A54C-B24F-82DD816D9F35}" type="pres">
      <dgm:prSet presAssocID="{556BC326-417C-924A-BCD8-C7D2001C7CCA}" presName="accent_4" presStyleCnt="0"/>
      <dgm:spPr/>
    </dgm:pt>
    <dgm:pt modelId="{A685792E-7283-8548-A289-00CDFD5F7D15}" type="pres">
      <dgm:prSet presAssocID="{556BC326-417C-924A-BCD8-C7D2001C7CCA}" presName="accentRepeatNode" presStyleLbl="solidFgAcc1" presStyleIdx="3" presStyleCnt="5"/>
      <dgm:spPr/>
    </dgm:pt>
    <dgm:pt modelId="{13A108C3-05D3-0447-893E-BBCBA9A10DF0}" type="pres">
      <dgm:prSet presAssocID="{957FBA56-A2C4-7841-B220-70052F8CC3CD}" presName="text_5" presStyleLbl="node1" presStyleIdx="4" presStyleCnt="5">
        <dgm:presLayoutVars>
          <dgm:bulletEnabled val="1"/>
        </dgm:presLayoutVars>
      </dgm:prSet>
      <dgm:spPr/>
    </dgm:pt>
    <dgm:pt modelId="{2349E66E-5BB3-1340-811F-E9EBA202D4AA}" type="pres">
      <dgm:prSet presAssocID="{957FBA56-A2C4-7841-B220-70052F8CC3CD}" presName="accent_5" presStyleCnt="0"/>
      <dgm:spPr/>
    </dgm:pt>
    <dgm:pt modelId="{F50E2475-BE42-1847-8330-66C76C2A60DC}" type="pres">
      <dgm:prSet presAssocID="{957FBA56-A2C4-7841-B220-70052F8CC3CD}" presName="accentRepeatNode" presStyleLbl="solidFgAcc1" presStyleIdx="4" presStyleCnt="5"/>
      <dgm:spPr>
        <a:ln>
          <a:solidFill>
            <a:srgbClr val="963933"/>
          </a:solidFill>
        </a:ln>
      </dgm:spPr>
    </dgm:pt>
  </dgm:ptLst>
  <dgm:cxnLst>
    <dgm:cxn modelId="{549BC32C-1079-5744-89EE-094169E9D310}" type="presOf" srcId="{556BC326-417C-924A-BCD8-C7D2001C7CCA}" destId="{609AE94D-C974-3E44-BD18-B4EB78127F0D}" srcOrd="0" destOrd="0" presId="urn:microsoft.com/office/officeart/2008/layout/VerticalCurvedList"/>
    <dgm:cxn modelId="{3300A22D-5F9F-5B4D-86FA-682FBAE00E5D}" srcId="{C6926D43-E150-2B49-A889-7CA2502AAA07}" destId="{957FBA56-A2C4-7841-B220-70052F8CC3CD}" srcOrd="4" destOrd="0" parTransId="{A625A1AF-1EE0-0C49-9B8B-48D7593ADF49}" sibTransId="{AA481371-DA9E-9544-A229-F3E748BA27C2}"/>
    <dgm:cxn modelId="{EC3CC82E-1D12-B74D-8F1F-468017E5533E}" srcId="{C6926D43-E150-2B49-A889-7CA2502AAA07}" destId="{21193010-AF6E-5441-8866-E50DF6025A79}" srcOrd="0" destOrd="0" parTransId="{9CC49FF3-CDFE-2243-BE52-A291F35B28BD}" sibTransId="{789EBC29-9184-6E41-B5E5-60340D4B27D2}"/>
    <dgm:cxn modelId="{B4B61D3D-2536-6840-8165-758C6DC131DA}" type="presOf" srcId="{C6926D43-E150-2B49-A889-7CA2502AAA07}" destId="{155973A9-FCF2-3148-8806-A61F5EAEF82E}" srcOrd="0" destOrd="0" presId="urn:microsoft.com/office/officeart/2008/layout/VerticalCurvedList"/>
    <dgm:cxn modelId="{39CEE456-4EFD-484A-8D15-853D4DA8A506}" type="presOf" srcId="{789EBC29-9184-6E41-B5E5-60340D4B27D2}" destId="{F0EE4E09-5482-0446-AD3D-B2B14579F636}" srcOrd="0" destOrd="0" presId="urn:microsoft.com/office/officeart/2008/layout/VerticalCurvedList"/>
    <dgm:cxn modelId="{B5820257-8E69-2A40-9327-905A97CBACB1}" type="presOf" srcId="{D3D5F3D0-3EB1-254B-BA3A-09EA9682D976}" destId="{297A3D68-9E50-4449-AC04-846E91863B99}" srcOrd="0" destOrd="0" presId="urn:microsoft.com/office/officeart/2008/layout/VerticalCurvedList"/>
    <dgm:cxn modelId="{0E3D6A7E-1407-5F44-89C2-01E5DBE4761F}" type="presOf" srcId="{992D5C7C-4C94-A942-BE98-299E8112FB67}" destId="{2D8AE57F-DF7C-D141-B141-73988D4F01FA}" srcOrd="0" destOrd="0" presId="urn:microsoft.com/office/officeart/2008/layout/VerticalCurvedList"/>
    <dgm:cxn modelId="{ADDC9397-F2D6-044D-B7E9-46423866CDA3}" type="presOf" srcId="{957FBA56-A2C4-7841-B220-70052F8CC3CD}" destId="{13A108C3-05D3-0447-893E-BBCBA9A10DF0}" srcOrd="0" destOrd="0" presId="urn:microsoft.com/office/officeart/2008/layout/VerticalCurvedList"/>
    <dgm:cxn modelId="{22BC8FB9-2399-7A40-9810-909B0846B61B}" type="presOf" srcId="{21193010-AF6E-5441-8866-E50DF6025A79}" destId="{DFD79F94-FBED-1444-A526-CCC04597D3AA}" srcOrd="0" destOrd="0" presId="urn:microsoft.com/office/officeart/2008/layout/VerticalCurvedList"/>
    <dgm:cxn modelId="{9CDBD0EE-D231-9C46-A910-B850320BB75F}" srcId="{C6926D43-E150-2B49-A889-7CA2502AAA07}" destId="{D3D5F3D0-3EB1-254B-BA3A-09EA9682D976}" srcOrd="1" destOrd="0" parTransId="{DE604407-0449-B443-A8B5-D775D8DBE137}" sibTransId="{3D613D07-F801-044A-9663-7DF5CAE276BF}"/>
    <dgm:cxn modelId="{141192EF-B68A-9E4D-B2B3-E1CDFAE7CA2D}" srcId="{C6926D43-E150-2B49-A889-7CA2502AAA07}" destId="{992D5C7C-4C94-A942-BE98-299E8112FB67}" srcOrd="2" destOrd="0" parTransId="{66537CBD-1AC8-1247-BD7C-92026A00E98C}" sibTransId="{5D2468F6-F78F-E24A-9CC7-FB48F0F2DD4E}"/>
    <dgm:cxn modelId="{FFB5EAF8-783B-B14A-A679-B704907632D4}" srcId="{C6926D43-E150-2B49-A889-7CA2502AAA07}" destId="{556BC326-417C-924A-BCD8-C7D2001C7CCA}" srcOrd="3" destOrd="0" parTransId="{54F67F0A-9163-884E-8FE4-409E4258A78E}" sibTransId="{B9FC24D1-106A-1E49-BD18-300876418F35}"/>
    <dgm:cxn modelId="{711E9669-8689-2E4E-9186-04A6C9544F13}" type="presParOf" srcId="{155973A9-FCF2-3148-8806-A61F5EAEF82E}" destId="{1B60DEF6-9AED-3846-8BCF-9D13891B2EFD}" srcOrd="0" destOrd="0" presId="urn:microsoft.com/office/officeart/2008/layout/VerticalCurvedList"/>
    <dgm:cxn modelId="{BF5DEB92-09A6-2244-9661-41740807FB43}" type="presParOf" srcId="{1B60DEF6-9AED-3846-8BCF-9D13891B2EFD}" destId="{EC5DC6AB-5A67-3C41-B1A3-0BB9D18A232D}" srcOrd="0" destOrd="0" presId="urn:microsoft.com/office/officeart/2008/layout/VerticalCurvedList"/>
    <dgm:cxn modelId="{8FD31412-4B20-FD4C-9BFA-3372084B758B}" type="presParOf" srcId="{EC5DC6AB-5A67-3C41-B1A3-0BB9D18A232D}" destId="{A909A6D4-F3A7-014C-800D-67CADD867666}" srcOrd="0" destOrd="0" presId="urn:microsoft.com/office/officeart/2008/layout/VerticalCurvedList"/>
    <dgm:cxn modelId="{2E480660-F4CF-8449-AC8F-2C34EF430307}" type="presParOf" srcId="{EC5DC6AB-5A67-3C41-B1A3-0BB9D18A232D}" destId="{F0EE4E09-5482-0446-AD3D-B2B14579F636}" srcOrd="1" destOrd="0" presId="urn:microsoft.com/office/officeart/2008/layout/VerticalCurvedList"/>
    <dgm:cxn modelId="{9E783C01-4682-2345-986D-AD95C700674B}" type="presParOf" srcId="{EC5DC6AB-5A67-3C41-B1A3-0BB9D18A232D}" destId="{10FC87F7-483D-CF40-ACCE-6ED03B8E1E89}" srcOrd="2" destOrd="0" presId="urn:microsoft.com/office/officeart/2008/layout/VerticalCurvedList"/>
    <dgm:cxn modelId="{771CFF2B-6F4B-3344-AD82-8F0081797A94}" type="presParOf" srcId="{EC5DC6AB-5A67-3C41-B1A3-0BB9D18A232D}" destId="{269FF115-42DF-B04C-BE20-8A0ED1381656}" srcOrd="3" destOrd="0" presId="urn:microsoft.com/office/officeart/2008/layout/VerticalCurvedList"/>
    <dgm:cxn modelId="{8EE50A32-B019-CC44-BAE4-C0CAF9223358}" type="presParOf" srcId="{1B60DEF6-9AED-3846-8BCF-9D13891B2EFD}" destId="{DFD79F94-FBED-1444-A526-CCC04597D3AA}" srcOrd="1" destOrd="0" presId="urn:microsoft.com/office/officeart/2008/layout/VerticalCurvedList"/>
    <dgm:cxn modelId="{4C297540-F635-B845-BDCF-ABBD0C4BCAF7}" type="presParOf" srcId="{1B60DEF6-9AED-3846-8BCF-9D13891B2EFD}" destId="{61D9C2E1-D966-214E-8CD8-A4B8F77F81FC}" srcOrd="2" destOrd="0" presId="urn:microsoft.com/office/officeart/2008/layout/VerticalCurvedList"/>
    <dgm:cxn modelId="{D1E5253C-234C-B54A-B53F-C83DEFA5CD57}" type="presParOf" srcId="{61D9C2E1-D966-214E-8CD8-A4B8F77F81FC}" destId="{0145B323-2946-1343-BF3F-4779E3D7EDF5}" srcOrd="0" destOrd="0" presId="urn:microsoft.com/office/officeart/2008/layout/VerticalCurvedList"/>
    <dgm:cxn modelId="{A95BAA43-07A8-8C44-A6A6-38750AF7CB20}" type="presParOf" srcId="{1B60DEF6-9AED-3846-8BCF-9D13891B2EFD}" destId="{297A3D68-9E50-4449-AC04-846E91863B99}" srcOrd="3" destOrd="0" presId="urn:microsoft.com/office/officeart/2008/layout/VerticalCurvedList"/>
    <dgm:cxn modelId="{C3AAAD01-00B0-244C-90D5-CAE3144B8FCE}" type="presParOf" srcId="{1B60DEF6-9AED-3846-8BCF-9D13891B2EFD}" destId="{F977C7B4-F0A5-9045-9FEA-DD8D060039BA}" srcOrd="4" destOrd="0" presId="urn:microsoft.com/office/officeart/2008/layout/VerticalCurvedList"/>
    <dgm:cxn modelId="{2752C120-373F-E940-8C67-0F7089B90E60}" type="presParOf" srcId="{F977C7B4-F0A5-9045-9FEA-DD8D060039BA}" destId="{CD844E50-3691-E54F-975A-5BE6C805D9E3}" srcOrd="0" destOrd="0" presId="urn:microsoft.com/office/officeart/2008/layout/VerticalCurvedList"/>
    <dgm:cxn modelId="{89DE254D-A339-114C-BC7C-3036A90932E1}" type="presParOf" srcId="{1B60DEF6-9AED-3846-8BCF-9D13891B2EFD}" destId="{2D8AE57F-DF7C-D141-B141-73988D4F01FA}" srcOrd="5" destOrd="0" presId="urn:microsoft.com/office/officeart/2008/layout/VerticalCurvedList"/>
    <dgm:cxn modelId="{0A50A084-891D-7E4D-97BA-3E8ED7A27F7B}" type="presParOf" srcId="{1B60DEF6-9AED-3846-8BCF-9D13891B2EFD}" destId="{8BE52B3F-6B7F-6D4A-B0E0-647272461666}" srcOrd="6" destOrd="0" presId="urn:microsoft.com/office/officeart/2008/layout/VerticalCurvedList"/>
    <dgm:cxn modelId="{30ECA867-B14B-6B4B-AE37-58C36A08234E}" type="presParOf" srcId="{8BE52B3F-6B7F-6D4A-B0E0-647272461666}" destId="{B630F9CE-43CC-094B-98C1-1D1B1DA52197}" srcOrd="0" destOrd="0" presId="urn:microsoft.com/office/officeart/2008/layout/VerticalCurvedList"/>
    <dgm:cxn modelId="{FF385ACB-4C96-9F48-ABB8-6D7729006B07}" type="presParOf" srcId="{1B60DEF6-9AED-3846-8BCF-9D13891B2EFD}" destId="{609AE94D-C974-3E44-BD18-B4EB78127F0D}" srcOrd="7" destOrd="0" presId="urn:microsoft.com/office/officeart/2008/layout/VerticalCurvedList"/>
    <dgm:cxn modelId="{084F8658-09B3-C147-8630-B09E518DC8BE}" type="presParOf" srcId="{1B60DEF6-9AED-3846-8BCF-9D13891B2EFD}" destId="{5B46816E-8234-A54C-B24F-82DD816D9F35}" srcOrd="8" destOrd="0" presId="urn:microsoft.com/office/officeart/2008/layout/VerticalCurvedList"/>
    <dgm:cxn modelId="{8D57AAAD-6FB8-DA48-9DC7-E70B44E8466B}" type="presParOf" srcId="{5B46816E-8234-A54C-B24F-82DD816D9F35}" destId="{A685792E-7283-8548-A289-00CDFD5F7D15}" srcOrd="0" destOrd="0" presId="urn:microsoft.com/office/officeart/2008/layout/VerticalCurvedList"/>
    <dgm:cxn modelId="{DDF7FC27-544D-5C45-A8C8-4EEA5F4F80BE}" type="presParOf" srcId="{1B60DEF6-9AED-3846-8BCF-9D13891B2EFD}" destId="{13A108C3-05D3-0447-893E-BBCBA9A10DF0}" srcOrd="9" destOrd="0" presId="urn:microsoft.com/office/officeart/2008/layout/VerticalCurvedList"/>
    <dgm:cxn modelId="{83532C5F-CD74-CC4C-9A75-3A00083D7CD5}" type="presParOf" srcId="{1B60DEF6-9AED-3846-8BCF-9D13891B2EFD}" destId="{2349E66E-5BB3-1340-811F-E9EBA202D4AA}" srcOrd="10" destOrd="0" presId="urn:microsoft.com/office/officeart/2008/layout/VerticalCurvedList"/>
    <dgm:cxn modelId="{9A940CDB-898D-0B41-9B85-B9415DB3652C}" type="presParOf" srcId="{2349E66E-5BB3-1340-811F-E9EBA202D4AA}" destId="{F50E2475-BE42-1847-8330-66C76C2A60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EE4E09-5482-0446-AD3D-B2B14579F636}">
      <dsp:nvSpPr>
        <dsp:cNvPr id="0" name=""/>
        <dsp:cNvSpPr/>
      </dsp:nvSpPr>
      <dsp:spPr>
        <a:xfrm>
          <a:off x="-5106032" y="-782199"/>
          <a:ext cx="6080674" cy="6080674"/>
        </a:xfrm>
        <a:prstGeom prst="blockArc">
          <a:avLst>
            <a:gd name="adj1" fmla="val 18900000"/>
            <a:gd name="adj2" fmla="val 2700000"/>
            <a:gd name="adj3" fmla="val 355"/>
          </a:avLst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79F94-FBED-1444-A526-CCC04597D3AA}">
      <dsp:nvSpPr>
        <dsp:cNvPr id="0" name=""/>
        <dsp:cNvSpPr/>
      </dsp:nvSpPr>
      <dsp:spPr>
        <a:xfrm>
          <a:off x="426331" y="282176"/>
          <a:ext cx="7605309" cy="564715"/>
        </a:xfrm>
        <a:prstGeom prst="rect">
          <a:avLst/>
        </a:prstGeom>
        <a:solidFill>
          <a:srgbClr val="9639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24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Real people (part-time)</a:t>
          </a:r>
        </a:p>
      </dsp:txBody>
      <dsp:txXfrm>
        <a:off x="426331" y="282176"/>
        <a:ext cx="7605309" cy="564715"/>
      </dsp:txXfrm>
    </dsp:sp>
    <dsp:sp modelId="{0145B323-2946-1343-BF3F-4779E3D7EDF5}">
      <dsp:nvSpPr>
        <dsp:cNvPr id="0" name=""/>
        <dsp:cNvSpPr/>
      </dsp:nvSpPr>
      <dsp:spPr>
        <a:xfrm>
          <a:off x="73384" y="211587"/>
          <a:ext cx="705893" cy="705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9639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7A3D68-9E50-4449-AC04-846E91863B99}">
      <dsp:nvSpPr>
        <dsp:cNvPr id="0" name=""/>
        <dsp:cNvSpPr/>
      </dsp:nvSpPr>
      <dsp:spPr>
        <a:xfrm>
          <a:off x="830989" y="1128978"/>
          <a:ext cx="7200651" cy="564715"/>
        </a:xfrm>
        <a:prstGeom prst="rect">
          <a:avLst/>
        </a:prstGeom>
        <a:solidFill>
          <a:srgbClr val="86604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243" tIns="45720" rIns="45720" bIns="4572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Indigenous</a:t>
          </a:r>
        </a:p>
      </dsp:txBody>
      <dsp:txXfrm>
        <a:off x="830989" y="1128978"/>
        <a:ext cx="7200651" cy="564715"/>
      </dsp:txXfrm>
    </dsp:sp>
    <dsp:sp modelId="{CD844E50-3691-E54F-975A-5BE6C805D9E3}">
      <dsp:nvSpPr>
        <dsp:cNvPr id="0" name=""/>
        <dsp:cNvSpPr/>
      </dsp:nvSpPr>
      <dsp:spPr>
        <a:xfrm>
          <a:off x="478042" y="1058389"/>
          <a:ext cx="705893" cy="705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866049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8AE57F-DF7C-D141-B141-73988D4F01FA}">
      <dsp:nvSpPr>
        <dsp:cNvPr id="0" name=""/>
        <dsp:cNvSpPr/>
      </dsp:nvSpPr>
      <dsp:spPr>
        <a:xfrm>
          <a:off x="955187" y="1975780"/>
          <a:ext cx="7076454" cy="564715"/>
        </a:xfrm>
        <a:prstGeom prst="rect">
          <a:avLst/>
        </a:prstGeom>
        <a:solidFill>
          <a:srgbClr val="E7D83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243" tIns="45720" rIns="45720" bIns="4572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tx1"/>
              </a:solidFill>
              <a:latin typeface="Montserrat" pitchFamily="2" charset="77"/>
              <a:ea typeface="+mn-ea"/>
              <a:cs typeface="+mn-cs"/>
            </a:rPr>
            <a:t>From Saskatchewan</a:t>
          </a:r>
        </a:p>
      </dsp:txBody>
      <dsp:txXfrm>
        <a:off x="955187" y="1975780"/>
        <a:ext cx="7076454" cy="564715"/>
      </dsp:txXfrm>
    </dsp:sp>
    <dsp:sp modelId="{B630F9CE-43CC-094B-98C1-1D1B1DA52197}">
      <dsp:nvSpPr>
        <dsp:cNvPr id="0" name=""/>
        <dsp:cNvSpPr/>
      </dsp:nvSpPr>
      <dsp:spPr>
        <a:xfrm>
          <a:off x="602240" y="1905191"/>
          <a:ext cx="705893" cy="705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E7D83A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9AE94D-C974-3E44-BD18-B4EB78127F0D}">
      <dsp:nvSpPr>
        <dsp:cNvPr id="0" name=""/>
        <dsp:cNvSpPr/>
      </dsp:nvSpPr>
      <dsp:spPr>
        <a:xfrm>
          <a:off x="830989" y="2822582"/>
          <a:ext cx="7200651" cy="564715"/>
        </a:xfrm>
        <a:prstGeom prst="rect">
          <a:avLst/>
        </a:prstGeom>
        <a:solidFill>
          <a:srgbClr val="6E9CC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243" tIns="45720" rIns="45720" bIns="4572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Shared experiences, shared culture, shared language</a:t>
          </a:r>
        </a:p>
      </dsp:txBody>
      <dsp:txXfrm>
        <a:off x="830989" y="2822582"/>
        <a:ext cx="7200651" cy="564715"/>
      </dsp:txXfrm>
    </dsp:sp>
    <dsp:sp modelId="{A685792E-7283-8548-A289-00CDFD5F7D15}">
      <dsp:nvSpPr>
        <dsp:cNvPr id="0" name=""/>
        <dsp:cNvSpPr/>
      </dsp:nvSpPr>
      <dsp:spPr>
        <a:xfrm>
          <a:off x="478042" y="2751992"/>
          <a:ext cx="705893" cy="705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108C3-05D3-0447-893E-BBCBA9A10DF0}">
      <dsp:nvSpPr>
        <dsp:cNvPr id="0" name=""/>
        <dsp:cNvSpPr/>
      </dsp:nvSpPr>
      <dsp:spPr>
        <a:xfrm>
          <a:off x="426331" y="3669383"/>
          <a:ext cx="7605309" cy="564715"/>
        </a:xfrm>
        <a:prstGeom prst="rect">
          <a:avLst/>
        </a:prstGeom>
        <a:solidFill>
          <a:srgbClr val="96393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8243" tIns="45720" rIns="45720" bIns="4572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 dirty="0">
              <a:solidFill>
                <a:schemeClr val="bg1"/>
              </a:solidFill>
              <a:latin typeface="Montserrat" pitchFamily="2" charset="77"/>
              <a:ea typeface="+mn-ea"/>
              <a:cs typeface="+mn-cs"/>
            </a:rPr>
            <a:t>Trained to listen, judgement-free</a:t>
          </a:r>
        </a:p>
      </dsp:txBody>
      <dsp:txXfrm>
        <a:off x="426331" y="3669383"/>
        <a:ext cx="7605309" cy="564715"/>
      </dsp:txXfrm>
    </dsp:sp>
    <dsp:sp modelId="{F50E2475-BE42-1847-8330-66C76C2A60DC}">
      <dsp:nvSpPr>
        <dsp:cNvPr id="0" name=""/>
        <dsp:cNvSpPr/>
      </dsp:nvSpPr>
      <dsp:spPr>
        <a:xfrm>
          <a:off x="73384" y="3598794"/>
          <a:ext cx="705893" cy="70589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9639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979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43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65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33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5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09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26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700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9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66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38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37711-3B68-8B42-9959-10ECF35735C7}" type="datetimeFigureOut">
              <a:rPr lang="en-US" smtClean="0"/>
              <a:t>10/18/23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29924-036B-314B-A1B2-99105B47AC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972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2.png"/><Relationship Id="rId18" Type="http://schemas.openxmlformats.org/officeDocument/2006/relationships/image" Target="../media/image27.sv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1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5.svg"/><Relationship Id="rId20" Type="http://schemas.openxmlformats.org/officeDocument/2006/relationships/image" Target="../media/image29.svg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svg"/><Relationship Id="rId19" Type="http://schemas.openxmlformats.org/officeDocument/2006/relationships/image" Target="../media/image28.png"/><Relationship Id="rId4" Type="http://schemas.openxmlformats.org/officeDocument/2006/relationships/image" Target="../media/image3.emf"/><Relationship Id="rId9" Type="http://schemas.openxmlformats.org/officeDocument/2006/relationships/image" Target="../media/image18.png"/><Relationship Id="rId14" Type="http://schemas.openxmlformats.org/officeDocument/2006/relationships/image" Target="../media/image2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xkrmL8ebHQ?feature=oembed" TargetMode="Externa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6IJzHteF5Ew?feature=oembed" TargetMode="Externa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01A9004-A26B-67D0-09DC-79F56739C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809"/>
            <a:ext cx="9144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288C45-0550-218F-B904-746D4DDE2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58" y="1088802"/>
            <a:ext cx="5160381" cy="11625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ACEF5D-BF0D-92A7-3008-D427D6EC5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6715077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9272D4-0417-DE53-2374-5540646D45D5}"/>
              </a:ext>
            </a:extLst>
          </p:cNvPr>
          <p:cNvSpPr txBox="1"/>
          <p:nvPr/>
        </p:nvSpPr>
        <p:spPr>
          <a:xfrm>
            <a:off x="707170" y="3167219"/>
            <a:ext cx="6656979" cy="902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35"/>
              </a:lnSpc>
            </a:pPr>
            <a:r>
              <a:rPr lang="en-CA" sz="3600" b="1" dirty="0">
                <a:solidFill>
                  <a:schemeClr val="bg1"/>
                </a:solidFill>
                <a:latin typeface="Montserrat" pitchFamily="2" charset="77"/>
                <a:cs typeface="Open Sans" panose="020B0606030504020204" pitchFamily="34" charset="0"/>
              </a:rPr>
              <a:t>Innovating for Impact:</a:t>
            </a:r>
          </a:p>
          <a:p>
            <a:pPr>
              <a:lnSpc>
                <a:spcPts val="3135"/>
              </a:lnSpc>
            </a:pPr>
            <a:r>
              <a:rPr lang="en-CA" sz="3600" b="1" dirty="0">
                <a:solidFill>
                  <a:schemeClr val="bg1"/>
                </a:solidFill>
                <a:latin typeface="Montserrat" pitchFamily="2" charset="77"/>
                <a:cs typeface="Open Sans" panose="020B0606030504020204" pitchFamily="34" charset="0"/>
              </a:rPr>
              <a:t>The Talking Stick Journey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ADF671-7822-92A7-E28F-3FB5F625FE16}"/>
              </a:ext>
            </a:extLst>
          </p:cNvPr>
          <p:cNvSpPr txBox="1"/>
          <p:nvPr/>
        </p:nvSpPr>
        <p:spPr>
          <a:xfrm>
            <a:off x="707170" y="4267328"/>
            <a:ext cx="4632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E7D83A"/>
                </a:solidFill>
                <a:latin typeface="Nunito" pitchFamily="2" charset="77"/>
              </a:rPr>
              <a:t>...................................................................................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4E3315-56BA-8021-3D75-BD7639ABB5F4}"/>
              </a:ext>
            </a:extLst>
          </p:cNvPr>
          <p:cNvSpPr txBox="1"/>
          <p:nvPr/>
        </p:nvSpPr>
        <p:spPr>
          <a:xfrm>
            <a:off x="707172" y="4636660"/>
            <a:ext cx="6656979" cy="465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35"/>
              </a:lnSpc>
            </a:pPr>
            <a:r>
              <a:rPr lang="en-CA" dirty="0">
                <a:solidFill>
                  <a:schemeClr val="bg1"/>
                </a:solidFill>
                <a:latin typeface="Avenir Light" panose="020B0402020203020204" pitchFamily="34" charset="77"/>
                <a:cs typeface="Open Sans" panose="020B0606030504020204" pitchFamily="34" charset="0"/>
              </a:rPr>
              <a:t>Powered by TryCycle Data Systems Inc.</a:t>
            </a:r>
          </a:p>
        </p:txBody>
      </p:sp>
    </p:spTree>
    <p:extLst>
      <p:ext uri="{BB962C8B-B14F-4D97-AF65-F5344CB8AC3E}">
        <p14:creationId xmlns:p14="http://schemas.microsoft.com/office/powerpoint/2010/main" val="3465694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35FA6-04C0-D5BD-96A8-C707C471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0" cy="673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FEE3-DABA-081A-7AD8-8727BABA01CC}"/>
              </a:ext>
            </a:extLst>
          </p:cNvPr>
          <p:cNvSpPr txBox="1"/>
          <p:nvPr/>
        </p:nvSpPr>
        <p:spPr>
          <a:xfrm>
            <a:off x="693019" y="2231078"/>
            <a:ext cx="7931217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Distrust, fear of judgment, and shame can present significant barriers to someone's health journey.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19943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Answering the Call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380477" y="558062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564398-8AE8-6DFF-F62C-1FFB0CA96FB7}"/>
              </a:ext>
            </a:extLst>
          </p:cNvPr>
          <p:cNvSpPr txBox="1"/>
          <p:nvPr/>
        </p:nvSpPr>
        <p:spPr>
          <a:xfrm>
            <a:off x="452195" y="1306458"/>
            <a:ext cx="5445172" cy="299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Indigenous people needed an anonymous space to feel heard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Culturally safe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By First Nations, for First Nations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Real people, with shared language, culture, experiences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Every Voice Matters</a:t>
            </a:r>
          </a:p>
          <a:p>
            <a:endParaRPr lang="en-US" sz="1100" dirty="0">
              <a:latin typeface="Nunito" pitchFamily="2" charset="77"/>
            </a:endParaRPr>
          </a:p>
        </p:txBody>
      </p:sp>
      <p:pic>
        <p:nvPicPr>
          <p:cNvPr id="5122" name="Picture 2" descr="Creatin... - Federation of Sovereign Indigenous Nations - FSIN | Facebook">
            <a:extLst>
              <a:ext uri="{FF2B5EF4-FFF2-40B4-BE49-F238E27FC236}">
                <a16:creationId xmlns:a16="http://schemas.microsoft.com/office/drawing/2014/main" id="{E8CC3C68-C90E-60C9-F9B3-B0BCA2954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562" y="1224685"/>
            <a:ext cx="2745762" cy="274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463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Anonymous Peer Support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30046-FE73-C171-EA3F-537F51B220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2195" y="1056641"/>
            <a:ext cx="2819924" cy="5514529"/>
          </a:xfrm>
          <a:prstGeom prst="roundRect">
            <a:avLst>
              <a:gd name="adj" fmla="val 5125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A picture containing text, mobile phone, screenshot, mobile device&#10;&#10;Description automatically generated">
            <a:extLst>
              <a:ext uri="{FF2B5EF4-FFF2-40B4-BE49-F238E27FC236}">
                <a16:creationId xmlns:a16="http://schemas.microsoft.com/office/drawing/2014/main" id="{1CA71AB2-E01E-33F3-4634-6DE19A86C5A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9" t="16195" r="17895" b="12202"/>
          <a:stretch/>
        </p:blipFill>
        <p:spPr>
          <a:xfrm>
            <a:off x="3146614" y="1826303"/>
            <a:ext cx="1819175" cy="3878981"/>
          </a:xfrm>
          <a:prstGeom prst="roundRect">
            <a:avLst>
              <a:gd name="adj" fmla="val 10447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570FCC4-A59B-6CB0-91C2-56D2F13EF91F}"/>
              </a:ext>
            </a:extLst>
          </p:cNvPr>
          <p:cNvSpPr txBox="1"/>
          <p:nvPr/>
        </p:nvSpPr>
        <p:spPr>
          <a:xfrm>
            <a:off x="5172634" y="2873355"/>
            <a:ext cx="3972243" cy="2612898"/>
          </a:xfrm>
          <a:prstGeom prst="rect">
            <a:avLst/>
          </a:prstGeom>
          <a:solidFill>
            <a:schemeClr val="bg1"/>
          </a:solidFill>
        </p:spPr>
        <p:txBody>
          <a:bodyPr vert="horz" lIns="68580" tIns="34290" rIns="68580" bIns="34290" rtlCol="0">
            <a:normAutofit/>
          </a:bodyPr>
          <a:lstStyle/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Mental Health and Wellness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Anxiety, Worry, Stress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Depression, Loneliness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Trauma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Grief and Loss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School, Work, Relationships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Violence, Anger, Bullying</a:t>
            </a:r>
          </a:p>
          <a:p>
            <a:pPr marL="300038" indent="-257175">
              <a:lnSpc>
                <a:spcPct val="90000"/>
              </a:lnSpc>
              <a:spcAft>
                <a:spcPts val="450"/>
              </a:spcAft>
              <a:buSzPct val="150000"/>
              <a:buFont typeface="Arial" panose="020B0604020202020204" pitchFamily="34" charset="0"/>
              <a:buChar char="•"/>
            </a:pPr>
            <a:r>
              <a:rPr lang="en-US" sz="1500" dirty="0">
                <a:latin typeface="Montserrat" pitchFamily="2" charset="77"/>
              </a:rPr>
              <a:t>Culture &amp; Language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D49ECE-EC5A-DB34-613E-67CFCB9103D0}"/>
              </a:ext>
            </a:extLst>
          </p:cNvPr>
          <p:cNvSpPr txBox="1"/>
          <p:nvPr/>
        </p:nvSpPr>
        <p:spPr>
          <a:xfrm>
            <a:off x="5172634" y="1880642"/>
            <a:ext cx="3756212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latin typeface="Montserrat" pitchFamily="2" charset="77"/>
              </a:rPr>
              <a:t>A place for safe conversations about:</a:t>
            </a:r>
          </a:p>
        </p:txBody>
      </p:sp>
    </p:spTree>
    <p:extLst>
      <p:ext uri="{BB962C8B-B14F-4D97-AF65-F5344CB8AC3E}">
        <p14:creationId xmlns:p14="http://schemas.microsoft.com/office/powerpoint/2010/main" val="2223661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2580"/>
              </a:lnSpc>
              <a:defRPr sz="3200" b="1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defRPr>
            </a:lvl1pPr>
          </a:lstStyle>
          <a:p>
            <a:r>
              <a:rPr lang="en-CA" dirty="0"/>
              <a:t>What is a Peer Advocate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8F8A0B2F-53C8-CB91-6FA4-C987C5A21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269586"/>
              </p:ext>
            </p:extLst>
          </p:nvPr>
        </p:nvGraphicFramePr>
        <p:xfrm>
          <a:off x="452195" y="1214953"/>
          <a:ext cx="8093971" cy="451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35954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35FA6-04C0-D5BD-96A8-C707C471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3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FEE3-DABA-081A-7AD8-8727BABA01CC}"/>
              </a:ext>
            </a:extLst>
          </p:cNvPr>
          <p:cNvSpPr txBox="1"/>
          <p:nvPr/>
        </p:nvSpPr>
        <p:spPr>
          <a:xfrm>
            <a:off x="693019" y="2231078"/>
            <a:ext cx="7931217" cy="1143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 algn="ctr"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Why Talking Stick?</a:t>
            </a:r>
          </a:p>
          <a:p>
            <a:pPr algn="ctr"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Because it didn’t exist.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484245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290,700+ Journey Path Stock Photos, Pictures &amp; Royalty-Free ...">
            <a:extLst>
              <a:ext uri="{FF2B5EF4-FFF2-40B4-BE49-F238E27FC236}">
                <a16:creationId xmlns:a16="http://schemas.microsoft.com/office/drawing/2014/main" id="{4A871B7A-2A85-4117-4551-71CE512974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t="1956" b="3436"/>
          <a:stretch/>
        </p:blipFill>
        <p:spPr bwMode="auto">
          <a:xfrm>
            <a:off x="0" y="816406"/>
            <a:ext cx="9137406" cy="5979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342FB8E2-DDA1-D885-1FF4-45E1802CEB23}"/>
              </a:ext>
            </a:extLst>
          </p:cNvPr>
          <p:cNvSpPr/>
          <p:nvPr/>
        </p:nvSpPr>
        <p:spPr>
          <a:xfrm>
            <a:off x="3747510" y="1782646"/>
            <a:ext cx="1501574" cy="1465716"/>
          </a:xfrm>
          <a:prstGeom prst="ellipse">
            <a:avLst/>
          </a:prstGeom>
          <a:solidFill>
            <a:srgbClr val="6E9CC7"/>
          </a:solidFill>
          <a:ln w="28575">
            <a:solidFill>
              <a:srgbClr val="E7D83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  <a:latin typeface="Montserrat" pitchFamily="2" charset="77"/>
              </a:rPr>
              <a:t>JOBS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8144958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One Year Later: The Talking Stick Model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530598E-2ADB-6762-75F2-D48167F6120C}"/>
              </a:ext>
            </a:extLst>
          </p:cNvPr>
          <p:cNvSpPr/>
          <p:nvPr/>
        </p:nvSpPr>
        <p:spPr>
          <a:xfrm>
            <a:off x="10172710" y="5125737"/>
            <a:ext cx="1239413" cy="1229384"/>
          </a:xfrm>
          <a:prstGeom prst="ellipse">
            <a:avLst/>
          </a:prstGeom>
          <a:noFill/>
          <a:ln w="28575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Nunito" pitchFamily="2" charset="77"/>
            </a:endParaRPr>
          </a:p>
        </p:txBody>
      </p:sp>
      <p:pic>
        <p:nvPicPr>
          <p:cNvPr id="16" name="Graphic 15" descr="Employee badge with solid fill">
            <a:extLst>
              <a:ext uri="{FF2B5EF4-FFF2-40B4-BE49-F238E27FC236}">
                <a16:creationId xmlns:a16="http://schemas.microsoft.com/office/drawing/2014/main" id="{76991497-6949-3A1E-1D25-6D66D021B6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55397" y="2024221"/>
            <a:ext cx="685800" cy="685800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45014DA2-BA5B-7F85-39B2-4F22EB712DCC}"/>
              </a:ext>
            </a:extLst>
          </p:cNvPr>
          <p:cNvSpPr/>
          <p:nvPr/>
        </p:nvSpPr>
        <p:spPr>
          <a:xfrm>
            <a:off x="2950452" y="4643415"/>
            <a:ext cx="1832952" cy="1711706"/>
          </a:xfrm>
          <a:prstGeom prst="ellipse">
            <a:avLst/>
          </a:prstGeom>
          <a:solidFill>
            <a:srgbClr val="6E9CC7"/>
          </a:solidFill>
          <a:ln w="28575">
            <a:solidFill>
              <a:srgbClr val="E7D83A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CAPACITY BUILDING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90D597D-FCED-9FAC-4BF4-1430FBAA22ED}"/>
              </a:ext>
            </a:extLst>
          </p:cNvPr>
          <p:cNvSpPr/>
          <p:nvPr/>
        </p:nvSpPr>
        <p:spPr>
          <a:xfrm>
            <a:off x="5053648" y="3660494"/>
            <a:ext cx="1754060" cy="1711706"/>
          </a:xfrm>
          <a:prstGeom prst="ellipse">
            <a:avLst/>
          </a:prstGeom>
          <a:solidFill>
            <a:srgbClr val="6E9CC7"/>
          </a:solidFill>
          <a:ln w="2857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PARTNERS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F8FD9A1-A78D-48A1-9343-8EB83AA22C40}"/>
              </a:ext>
            </a:extLst>
          </p:cNvPr>
          <p:cNvSpPr/>
          <p:nvPr/>
        </p:nvSpPr>
        <p:spPr>
          <a:xfrm>
            <a:off x="7093712" y="4150200"/>
            <a:ext cx="1645720" cy="1595869"/>
          </a:xfrm>
          <a:prstGeom prst="ellipse">
            <a:avLst/>
          </a:prstGeom>
          <a:solidFill>
            <a:srgbClr val="6E9CC7"/>
          </a:solidFill>
          <a:ln w="28575">
            <a:solidFill>
              <a:srgbClr val="86604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DATA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B553B2D-0186-E4E7-22FC-4E65FE6AF084}"/>
              </a:ext>
            </a:extLst>
          </p:cNvPr>
          <p:cNvSpPr/>
          <p:nvPr/>
        </p:nvSpPr>
        <p:spPr>
          <a:xfrm>
            <a:off x="1803877" y="1350807"/>
            <a:ext cx="1501574" cy="1468330"/>
          </a:xfrm>
          <a:prstGeom prst="ellipse">
            <a:avLst/>
          </a:prstGeom>
          <a:solidFill>
            <a:srgbClr val="6E9CC7"/>
          </a:solidFill>
          <a:ln w="28575">
            <a:solidFill>
              <a:srgbClr val="B3393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2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  <a:latin typeface="Montserrat" pitchFamily="2" charset="77"/>
              </a:rPr>
              <a:t>PEER SUPPORT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5BFD0E8-AF50-1CCF-066F-8C09AE9CBA62}"/>
              </a:ext>
            </a:extLst>
          </p:cNvPr>
          <p:cNvSpPr/>
          <p:nvPr/>
        </p:nvSpPr>
        <p:spPr>
          <a:xfrm>
            <a:off x="5470641" y="1350807"/>
            <a:ext cx="1501574" cy="1468330"/>
          </a:xfrm>
          <a:prstGeom prst="ellipse">
            <a:avLst/>
          </a:prstGeom>
          <a:solidFill>
            <a:srgbClr val="6E9CC7"/>
          </a:solidFill>
          <a:ln w="28575">
            <a:solidFill>
              <a:srgbClr val="6E9CC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TECH</a:t>
            </a:r>
          </a:p>
        </p:txBody>
      </p:sp>
      <p:pic>
        <p:nvPicPr>
          <p:cNvPr id="29" name="Graphic 28" descr="Care with solid fill">
            <a:extLst>
              <a:ext uri="{FF2B5EF4-FFF2-40B4-BE49-F238E27FC236}">
                <a16:creationId xmlns:a16="http://schemas.microsoft.com/office/drawing/2014/main" id="{16AD39E1-846E-7D5A-906B-E0CD9A2C48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03252" y="1498403"/>
            <a:ext cx="685800" cy="705659"/>
          </a:xfrm>
          <a:prstGeom prst="rect">
            <a:avLst/>
          </a:prstGeom>
        </p:spPr>
      </p:pic>
      <p:pic>
        <p:nvPicPr>
          <p:cNvPr id="30" name="Graphic 29" descr="Selfie with solid fill">
            <a:extLst>
              <a:ext uri="{FF2B5EF4-FFF2-40B4-BE49-F238E27FC236}">
                <a16:creationId xmlns:a16="http://schemas.microsoft.com/office/drawing/2014/main" id="{87953074-DFEA-E80B-6797-AFAA849E8D9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30678" y="1575188"/>
            <a:ext cx="685800" cy="685800"/>
          </a:xfrm>
          <a:prstGeom prst="rect">
            <a:avLst/>
          </a:prstGeom>
        </p:spPr>
      </p:pic>
      <p:pic>
        <p:nvPicPr>
          <p:cNvPr id="33" name="Graphic 32" descr="Social network with solid fill">
            <a:extLst>
              <a:ext uri="{FF2B5EF4-FFF2-40B4-BE49-F238E27FC236}">
                <a16:creationId xmlns:a16="http://schemas.microsoft.com/office/drawing/2014/main" id="{07F3694E-8ECD-9329-B3FB-FBDD41ABCF8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10450" y="4050131"/>
            <a:ext cx="685800" cy="685800"/>
          </a:xfrm>
          <a:prstGeom prst="rect">
            <a:avLst/>
          </a:prstGeom>
        </p:spPr>
      </p:pic>
      <p:pic>
        <p:nvPicPr>
          <p:cNvPr id="36" name="Graphic 35" descr="Sprouting Seed with solid fill">
            <a:extLst>
              <a:ext uri="{FF2B5EF4-FFF2-40B4-BE49-F238E27FC236}">
                <a16:creationId xmlns:a16="http://schemas.microsoft.com/office/drawing/2014/main" id="{1BE9192E-B7EF-705B-C6F2-D828954592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524028" y="4793582"/>
            <a:ext cx="685800" cy="685800"/>
          </a:xfrm>
          <a:prstGeom prst="rect">
            <a:avLst/>
          </a:prstGeom>
        </p:spPr>
      </p:pic>
      <p:pic>
        <p:nvPicPr>
          <p:cNvPr id="37" name="Graphic 36" descr="Research with solid fill">
            <a:extLst>
              <a:ext uri="{FF2B5EF4-FFF2-40B4-BE49-F238E27FC236}">
                <a16:creationId xmlns:a16="http://schemas.microsoft.com/office/drawing/2014/main" id="{6A1DC612-A8CA-A121-9DC3-2BF0E26929B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575731" y="4426763"/>
            <a:ext cx="685800" cy="685800"/>
          </a:xfrm>
          <a:prstGeom prst="rect">
            <a:avLst/>
          </a:prstGeom>
        </p:spPr>
      </p:pic>
      <p:sp>
        <p:nvSpPr>
          <p:cNvPr id="38" name="Oval 37">
            <a:extLst>
              <a:ext uri="{FF2B5EF4-FFF2-40B4-BE49-F238E27FC236}">
                <a16:creationId xmlns:a16="http://schemas.microsoft.com/office/drawing/2014/main" id="{0C4C99FF-029F-2639-EB5A-E680519299D1}"/>
              </a:ext>
            </a:extLst>
          </p:cNvPr>
          <p:cNvSpPr/>
          <p:nvPr/>
        </p:nvSpPr>
        <p:spPr>
          <a:xfrm>
            <a:off x="6807708" y="2394342"/>
            <a:ext cx="1564456" cy="1522633"/>
          </a:xfrm>
          <a:prstGeom prst="ellipse">
            <a:avLst/>
          </a:prstGeom>
          <a:solidFill>
            <a:srgbClr val="6E9CC7"/>
          </a:solidFill>
          <a:ln w="28575">
            <a:solidFill>
              <a:srgbClr val="B3393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SCHOOLS</a:t>
            </a:r>
          </a:p>
        </p:txBody>
      </p:sp>
      <p:pic>
        <p:nvPicPr>
          <p:cNvPr id="39" name="Graphic 38" descr="Care with solid fill">
            <a:extLst>
              <a:ext uri="{FF2B5EF4-FFF2-40B4-BE49-F238E27FC236}">
                <a16:creationId xmlns:a16="http://schemas.microsoft.com/office/drawing/2014/main" id="{DF403522-FDA5-B046-5FE4-45EBB19172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67931" y="5054629"/>
            <a:ext cx="685800" cy="68580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43D0CFF6-4300-8668-3627-F01C10C23880}"/>
              </a:ext>
            </a:extLst>
          </p:cNvPr>
          <p:cNvSpPr/>
          <p:nvPr/>
        </p:nvSpPr>
        <p:spPr>
          <a:xfrm>
            <a:off x="569673" y="2897341"/>
            <a:ext cx="1765584" cy="1711707"/>
          </a:xfrm>
          <a:prstGeom prst="ellipse">
            <a:avLst/>
          </a:prstGeom>
          <a:solidFill>
            <a:srgbClr val="6E9CC7"/>
          </a:solidFill>
          <a:ln w="28575">
            <a:solidFill>
              <a:srgbClr val="86604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200" b="1" dirty="0">
                <a:solidFill>
                  <a:schemeClr val="tx1"/>
                </a:solidFill>
                <a:latin typeface="Montserrat" pitchFamily="2" charset="77"/>
              </a:rPr>
              <a:t>LANGUAGE PROMOTION</a:t>
            </a:r>
          </a:p>
        </p:txBody>
      </p:sp>
      <p:pic>
        <p:nvPicPr>
          <p:cNvPr id="9" name="Graphic 8" descr="Feather with solid fill">
            <a:extLst>
              <a:ext uri="{FF2B5EF4-FFF2-40B4-BE49-F238E27FC236}">
                <a16:creationId xmlns:a16="http://schemas.microsoft.com/office/drawing/2014/main" id="{0729A00A-9C7B-5B9C-E5E4-5D5BA61607D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109565" y="3155659"/>
            <a:ext cx="685800" cy="685800"/>
          </a:xfrm>
          <a:prstGeom prst="rect">
            <a:avLst/>
          </a:prstGeom>
        </p:spPr>
      </p:pic>
      <p:pic>
        <p:nvPicPr>
          <p:cNvPr id="10" name="Graphic 9" descr="Care with solid fill">
            <a:extLst>
              <a:ext uri="{FF2B5EF4-FFF2-40B4-BE49-F238E27FC236}">
                <a16:creationId xmlns:a16="http://schemas.microsoft.com/office/drawing/2014/main" id="{89DAB2AD-E864-75B9-2043-3B21D0629B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247036" y="2717720"/>
            <a:ext cx="685800" cy="6858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CF67739-6060-5094-C2A7-79651A1C9A1D}"/>
              </a:ext>
            </a:extLst>
          </p:cNvPr>
          <p:cNvSpPr/>
          <p:nvPr/>
        </p:nvSpPr>
        <p:spPr>
          <a:xfrm>
            <a:off x="1196324" y="4958828"/>
            <a:ext cx="1564456" cy="1522633"/>
          </a:xfrm>
          <a:prstGeom prst="ellipse">
            <a:avLst/>
          </a:prstGeom>
          <a:solidFill>
            <a:srgbClr val="6E9CC7"/>
          </a:solidFill>
          <a:ln w="28575">
            <a:solidFill>
              <a:srgbClr val="B3393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endParaRPr lang="en-US" sz="1400" b="1" dirty="0">
              <a:solidFill>
                <a:schemeClr val="tx1"/>
              </a:solidFill>
              <a:latin typeface="Montserrat" pitchFamily="2" charset="77"/>
            </a:endParaRPr>
          </a:p>
          <a:p>
            <a:pPr algn="ctr"/>
            <a:r>
              <a:rPr lang="en-US" sz="1400" b="1" dirty="0">
                <a:solidFill>
                  <a:schemeClr val="tx1"/>
                </a:solidFill>
                <a:latin typeface="Montserrat" pitchFamily="2" charset="77"/>
              </a:rPr>
              <a:t>SCHOOLS</a:t>
            </a:r>
          </a:p>
        </p:txBody>
      </p:sp>
      <p:pic>
        <p:nvPicPr>
          <p:cNvPr id="15" name="Graphic 14" descr="Lunch Box with solid fill">
            <a:extLst>
              <a:ext uri="{FF2B5EF4-FFF2-40B4-BE49-F238E27FC236}">
                <a16:creationId xmlns:a16="http://schemas.microsoft.com/office/drawing/2014/main" id="{5BED7D51-44B7-9A04-CF56-7672A5BF51D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677312" y="5327649"/>
            <a:ext cx="536431" cy="53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17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35FA6-04C0-D5BD-96A8-C707C471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3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FEE3-DABA-081A-7AD8-8727BABA01CC}"/>
              </a:ext>
            </a:extLst>
          </p:cNvPr>
          <p:cNvSpPr txBox="1"/>
          <p:nvPr/>
        </p:nvSpPr>
        <p:spPr>
          <a:xfrm>
            <a:off x="316501" y="3119941"/>
            <a:ext cx="7931217" cy="618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 algn="ctr"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Data 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236944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1746F3-AA75-449A-84D7-A03B0D6205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98"/>
          <a:stretch/>
        </p:blipFill>
        <p:spPr>
          <a:xfrm>
            <a:off x="794043" y="1428365"/>
            <a:ext cx="2577845" cy="2083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1BAF88-F338-56A5-CB1D-98A500BDC6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0386"/>
          <a:stretch/>
        </p:blipFill>
        <p:spPr>
          <a:xfrm>
            <a:off x="3509736" y="1517476"/>
            <a:ext cx="2329030" cy="22439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B75558-1CCA-F85F-8799-74145CF26F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048"/>
          <a:stretch/>
        </p:blipFill>
        <p:spPr>
          <a:xfrm>
            <a:off x="3641374" y="3523891"/>
            <a:ext cx="2197391" cy="27496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BBAC1F-2C89-1A3B-D263-3D7F5545B2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4627" y="932089"/>
            <a:ext cx="1649468" cy="27334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A5C9F1-DD4E-4BD6-6CFC-125DE7C8F01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5711"/>
          <a:stretch/>
        </p:blipFill>
        <p:spPr>
          <a:xfrm>
            <a:off x="942444" y="3761386"/>
            <a:ext cx="2045004" cy="25121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2A9C8FE-64E4-5F68-044D-674C88ABAE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4626" y="3585053"/>
            <a:ext cx="1954716" cy="28157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AEDE46C-92EF-AB90-79D4-A428DA85177D}"/>
              </a:ext>
            </a:extLst>
          </p:cNvPr>
          <p:cNvSpPr txBox="1"/>
          <p:nvPr/>
        </p:nvSpPr>
        <p:spPr>
          <a:xfrm>
            <a:off x="452195" y="380109"/>
            <a:ext cx="8144958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Talking Stick Works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AD9EAF-0AD5-FE88-6BA6-8574608BD026}"/>
              </a:ext>
            </a:extLst>
          </p:cNvPr>
          <p:cNvSpPr txBox="1"/>
          <p:nvPr/>
        </p:nvSpPr>
        <p:spPr>
          <a:xfrm>
            <a:off x="452195" y="612865"/>
            <a:ext cx="518329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</p:spTree>
    <p:extLst>
      <p:ext uri="{BB962C8B-B14F-4D97-AF65-F5344CB8AC3E}">
        <p14:creationId xmlns:p14="http://schemas.microsoft.com/office/powerpoint/2010/main" val="4291941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Kenny’s Story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11" name="Online Media 10" descr="Voices Live: Kenneth">
            <a:hlinkClick r:id="" action="ppaction://media"/>
            <a:extLst>
              <a:ext uri="{FF2B5EF4-FFF2-40B4-BE49-F238E27FC236}">
                <a16:creationId xmlns:a16="http://schemas.microsoft.com/office/drawing/2014/main" id="{F62CE15E-9063-38F5-87EC-62A488A6FFA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/>
          <a:stretch/>
        </p:blipFill>
        <p:spPr>
          <a:xfrm>
            <a:off x="0" y="982197"/>
            <a:ext cx="9143999" cy="516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07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B54DA0-78A9-34FD-7A1C-849CDC8C1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547617-EBB2-E3EF-44B3-96D4D3306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732886"/>
            <a:ext cx="9143999" cy="1251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A4F54EC-6A08-7B27-4451-929250AB4180}"/>
              </a:ext>
            </a:extLst>
          </p:cNvPr>
          <p:cNvSpPr txBox="1"/>
          <p:nvPr/>
        </p:nvSpPr>
        <p:spPr>
          <a:xfrm>
            <a:off x="1887590" y="3161619"/>
            <a:ext cx="6055451" cy="534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5000" b="1" dirty="0">
                <a:solidFill>
                  <a:schemeClr val="bg1"/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Lessons Learned</a:t>
            </a:r>
            <a:endParaRPr lang="en-US" sz="5000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16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7536773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Team TryCycle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027840-6776-68BB-F507-284B9A697B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80000"/>
                    </a14:imgEffect>
                  </a14:imgLayer>
                </a14:imgProps>
              </a:ext>
            </a:extLst>
          </a:blip>
          <a:srcRect t="11662"/>
          <a:stretch/>
        </p:blipFill>
        <p:spPr>
          <a:xfrm>
            <a:off x="-1" y="982198"/>
            <a:ext cx="9143999" cy="538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13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Every Voice Matters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564398-8AE8-6DFF-F62C-1FFB0CA96FB7}"/>
              </a:ext>
            </a:extLst>
          </p:cNvPr>
          <p:cNvSpPr txBox="1"/>
          <p:nvPr/>
        </p:nvSpPr>
        <p:spPr>
          <a:xfrm>
            <a:off x="452195" y="1306458"/>
            <a:ext cx="786224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2400" b="1" dirty="0">
                <a:solidFill>
                  <a:srgbClr val="B33938"/>
                </a:solidFill>
                <a:latin typeface="Nunito" pitchFamily="2" charset="77"/>
                <a:cs typeface="Open Sans" panose="020B0606030504020204" pitchFamily="34" charset="0"/>
              </a:rPr>
              <a:t>Being a great listener is our super-power</a:t>
            </a:r>
            <a:endParaRPr lang="en-US" sz="1100" dirty="0">
              <a:latin typeface="Nunito" pitchFamily="2" charset="77"/>
              <a:cs typeface="Open Sans" panose="020B0606030504020204" pitchFamily="34" charset="0"/>
            </a:endParaRP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dirty="0">
                <a:latin typeface="Nunito" pitchFamily="2" charset="77"/>
                <a:cs typeface="Open Sans" panose="020B0606030504020204" pitchFamily="34" charset="0"/>
              </a:rPr>
              <a:t>Practicum Setting – 22 students already graduated, 10 students starting in the next two weeks (SIIT &amp; First Nations University – Mental Health &amp; Wellness Workers, Social Works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dirty="0">
                <a:latin typeface="Nunito" pitchFamily="2" charset="77"/>
                <a:cs typeface="Open Sans" panose="020B0606030504020204" pitchFamily="34" charset="0"/>
              </a:rPr>
              <a:t>Chromebooks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dirty="0">
                <a:latin typeface="Nunito" pitchFamily="2" charset="77"/>
                <a:cs typeface="Open Sans" panose="020B0606030504020204" pitchFamily="34" charset="0"/>
              </a:rPr>
              <a:t>Career Pathway  </a:t>
            </a:r>
          </a:p>
          <a:p>
            <a:endParaRPr lang="en-US" sz="1100" dirty="0">
              <a:latin typeface="Nunito" pitchFamily="2" charset="77"/>
            </a:endParaRPr>
          </a:p>
        </p:txBody>
      </p:sp>
      <p:pic>
        <p:nvPicPr>
          <p:cNvPr id="2" name="Picture 1" descr="A child sitting in front of a computer&#10;&#10;Description automatically generated">
            <a:extLst>
              <a:ext uri="{FF2B5EF4-FFF2-40B4-BE49-F238E27FC236}">
                <a16:creationId xmlns:a16="http://schemas.microsoft.com/office/drawing/2014/main" id="{2A8BBF79-B43C-B69C-EAE2-E7C498AD00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91" r="23298"/>
          <a:stretch/>
        </p:blipFill>
        <p:spPr>
          <a:xfrm>
            <a:off x="4399188" y="3114284"/>
            <a:ext cx="4216916" cy="31308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103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Design Matters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CDE372-FEFA-F6CA-A3E6-C4A0DF3BBC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78"/>
          <a:stretch/>
        </p:blipFill>
        <p:spPr>
          <a:xfrm>
            <a:off x="671400" y="1214953"/>
            <a:ext cx="2156747" cy="4406590"/>
          </a:xfrm>
          <a:prstGeom prst="roundRect">
            <a:avLst>
              <a:gd name="adj" fmla="val 5125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08B6FE0-6A25-200F-B98E-7D55778461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206"/>
          <a:stretch/>
        </p:blipFill>
        <p:spPr>
          <a:xfrm>
            <a:off x="2925262" y="1214953"/>
            <a:ext cx="2156747" cy="4406590"/>
          </a:xfrm>
          <a:prstGeom prst="roundRect">
            <a:avLst>
              <a:gd name="adj" fmla="val 5125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E0E50D-3206-49B5-DB4A-0FE70F4075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5489" y="1259075"/>
            <a:ext cx="2219237" cy="4339850"/>
          </a:xfrm>
          <a:prstGeom prst="roundRect">
            <a:avLst>
              <a:gd name="adj" fmla="val 5125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68122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B54DA0-78A9-34FD-7A1C-849CDC8C1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547617-EBB2-E3EF-44B3-96D4D3306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B3FF8A-4151-4503-C555-3F584CBF43D3}"/>
              </a:ext>
            </a:extLst>
          </p:cNvPr>
          <p:cNvSpPr txBox="1"/>
          <p:nvPr/>
        </p:nvSpPr>
        <p:spPr>
          <a:xfrm>
            <a:off x="439175" y="2748325"/>
            <a:ext cx="8265648" cy="618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We live in a</a:t>
            </a:r>
            <a:r>
              <a:rPr lang="en-CA" sz="4000" dirty="0">
                <a:solidFill>
                  <a:srgbClr val="E7D83A"/>
                </a:solidFill>
                <a:latin typeface="Montserrat" pitchFamily="2" charset="77"/>
              </a:rPr>
              <a:t> data</a:t>
            </a:r>
            <a:r>
              <a:rPr lang="en-CA" sz="4000" dirty="0">
                <a:latin typeface="Montserrat" pitchFamily="2" charset="77"/>
              </a:rPr>
              <a:t> driven world.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77530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Safety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1026" name="Picture 2" descr="Anyone can be an internet troll under the right circumstances – even you:  study - National | Globalnews.ca">
            <a:extLst>
              <a:ext uri="{FF2B5EF4-FFF2-40B4-BE49-F238E27FC236}">
                <a16:creationId xmlns:a16="http://schemas.microsoft.com/office/drawing/2014/main" id="{115BC73B-C695-93A3-AD1E-A0AE33FF33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60"/>
          <a:stretch/>
        </p:blipFill>
        <p:spPr bwMode="auto">
          <a:xfrm>
            <a:off x="0" y="1078377"/>
            <a:ext cx="9144000" cy="5400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360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Jenna’s Story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2" name="Online Media 1" descr="Voices Live: Jenna">
            <a:hlinkClick r:id="" action="ppaction://media"/>
            <a:extLst>
              <a:ext uri="{FF2B5EF4-FFF2-40B4-BE49-F238E27FC236}">
                <a16:creationId xmlns:a16="http://schemas.microsoft.com/office/drawing/2014/main" id="{71E1BCD5-DF0A-29B8-C06F-9DE02ED4C64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2874"/>
          <a:stretch/>
        </p:blipFill>
        <p:spPr>
          <a:xfrm>
            <a:off x="-2" y="1227275"/>
            <a:ext cx="9144000" cy="5017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6055451" cy="465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What’s Next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Avenir Black" panose="02000503020000020003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564398-8AE8-6DFF-F62C-1FFB0CA96FB7}"/>
              </a:ext>
            </a:extLst>
          </p:cNvPr>
          <p:cNvSpPr txBox="1"/>
          <p:nvPr/>
        </p:nvSpPr>
        <p:spPr>
          <a:xfrm>
            <a:off x="452195" y="1306458"/>
            <a:ext cx="605545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US" sz="3200" b="1" dirty="0">
                <a:solidFill>
                  <a:srgbClr val="B33938"/>
                </a:solidFill>
                <a:latin typeface="Avenir Black" panose="02000503020000020003" pitchFamily="2" charset="0"/>
                <a:cs typeface="Open Sans" panose="020B0606030504020204" pitchFamily="34" charset="0"/>
              </a:rPr>
              <a:t>A model worth repeating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Nunito" pitchFamily="2" charset="77"/>
                <a:cs typeface="Open Sans" panose="020B0606030504020204" pitchFamily="34" charset="0"/>
              </a:rPr>
              <a:t>Continue to grow and add new features, options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Nunito" pitchFamily="2" charset="77"/>
                <a:cs typeface="Open Sans" panose="020B0606030504020204" pitchFamily="34" charset="0"/>
              </a:rPr>
              <a:t>Started in Saskatchewan – now we’re in Ontario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Nunito" pitchFamily="2" charset="77"/>
                <a:cs typeface="Open Sans" panose="020B0606030504020204" pitchFamily="34" charset="0"/>
              </a:rPr>
              <a:t>We are actively engaged in discussions with Manitoba, Alberta and Atlantic Canada, United States, and Australia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b="1" dirty="0">
                <a:latin typeface="Nunito" pitchFamily="2" charset="77"/>
                <a:cs typeface="Open Sans" panose="020B0606030504020204" pitchFamily="34" charset="0"/>
              </a:rPr>
              <a:t>AFN Resolution to Nationalize Talking Stick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Nunito" pitchFamily="2" charset="77"/>
                <a:cs typeface="Open Sans" panose="020B0606030504020204" pitchFamily="34" charset="0"/>
              </a:rPr>
              <a:t>Letters of Support</a:t>
            </a:r>
          </a:p>
          <a:p>
            <a:endParaRPr lang="en-US" sz="1100" dirty="0">
              <a:latin typeface="Nunito" pitchFamily="2" charset="77"/>
            </a:endParaRPr>
          </a:p>
        </p:txBody>
      </p:sp>
      <p:pic>
        <p:nvPicPr>
          <p:cNvPr id="2" name="Picture 4" descr="AFN-logo-300dpi-cmyk - Canada C3 | Coast to Coast to Coast">
            <a:extLst>
              <a:ext uri="{FF2B5EF4-FFF2-40B4-BE49-F238E27FC236}">
                <a16:creationId xmlns:a16="http://schemas.microsoft.com/office/drawing/2014/main" id="{504F3AF2-97C4-4B04-8001-EA105939B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7646" y="1259065"/>
            <a:ext cx="2135948" cy="24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953F062-5EED-877B-5BA1-4DE6300F2C7E}"/>
              </a:ext>
            </a:extLst>
          </p:cNvPr>
          <p:cNvSpPr txBox="1"/>
          <p:nvPr/>
        </p:nvSpPr>
        <p:spPr>
          <a:xfrm>
            <a:off x="6572793" y="3734045"/>
            <a:ext cx="2119012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200" b="1" dirty="0">
                <a:latin typeface="Montserrat" pitchFamily="2" charset="77"/>
              </a:rPr>
              <a:t>AUGUST</a:t>
            </a:r>
            <a:endParaRPr lang="en-CA" sz="1050" b="1" dirty="0">
              <a:latin typeface="Montserrat" pitchFamily="2" charset="77"/>
            </a:endParaRPr>
          </a:p>
          <a:p>
            <a:pPr algn="ctr"/>
            <a:r>
              <a:rPr lang="en-CA" sz="2400" b="1" dirty="0">
                <a:latin typeface="Montserrat" pitchFamily="2" charset="77"/>
              </a:rPr>
              <a:t>2023</a:t>
            </a:r>
          </a:p>
          <a:p>
            <a:pPr algn="ctr"/>
            <a:r>
              <a:rPr lang="en-CA" sz="1050" b="1" dirty="0">
                <a:latin typeface="Montserrat" pitchFamily="2" charset="77"/>
              </a:rPr>
              <a:t>Motion of Support </a:t>
            </a:r>
          </a:p>
          <a:p>
            <a:pPr algn="ctr"/>
            <a:r>
              <a:rPr lang="en-CA" sz="1050" dirty="0">
                <a:latin typeface="Montserrat" pitchFamily="2" charset="77"/>
              </a:rPr>
              <a:t>For Talking Stick as a National Program</a:t>
            </a:r>
          </a:p>
        </p:txBody>
      </p:sp>
    </p:spTree>
    <p:extLst>
      <p:ext uri="{BB962C8B-B14F-4D97-AF65-F5344CB8AC3E}">
        <p14:creationId xmlns:p14="http://schemas.microsoft.com/office/powerpoint/2010/main" val="23358634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B54DA0-78A9-34FD-7A1C-849CDC8C1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8904B8-C7C1-A11C-4A29-9AF7FE1E0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212" y="3007264"/>
            <a:ext cx="3744209" cy="843476"/>
          </a:xfrm>
          <a:prstGeom prst="rect">
            <a:avLst/>
          </a:prstGeom>
        </p:spPr>
      </p:pic>
      <p:pic>
        <p:nvPicPr>
          <p:cNvPr id="12" name="Picture 11" descr="A picture containing text, outdoor object&#10;&#10;Description automatically generated">
            <a:extLst>
              <a:ext uri="{FF2B5EF4-FFF2-40B4-BE49-F238E27FC236}">
                <a16:creationId xmlns:a16="http://schemas.microsoft.com/office/drawing/2014/main" id="{4F1B1E7F-AC0C-583E-FFED-933B942BF4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879" y="2324100"/>
            <a:ext cx="1876425" cy="2209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547617-EBB2-E3EF-44B3-96D4D3306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6732886"/>
            <a:ext cx="9143999" cy="125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Who We Are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7608C8A-2EC8-9918-0332-103CAD170EFA}"/>
              </a:ext>
            </a:extLst>
          </p:cNvPr>
          <p:cNvGrpSpPr/>
          <p:nvPr/>
        </p:nvGrpSpPr>
        <p:grpSpPr>
          <a:xfrm>
            <a:off x="6121843" y="2051839"/>
            <a:ext cx="2526175" cy="2526175"/>
            <a:chOff x="744874" y="1585725"/>
            <a:chExt cx="3368233" cy="3368233"/>
          </a:xfrm>
          <a:solidFill>
            <a:srgbClr val="B33938"/>
          </a:solidFill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9D9891EC-B907-2789-A417-10366A19F0C0}"/>
                </a:ext>
              </a:extLst>
            </p:cNvPr>
            <p:cNvSpPr/>
            <p:nvPr/>
          </p:nvSpPr>
          <p:spPr>
            <a:xfrm>
              <a:off x="744874" y="1585725"/>
              <a:ext cx="3368233" cy="33682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Montserrat" pitchFamily="2" charset="7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9FA2A49-20EF-3CE4-921E-E3F671C36158}"/>
                </a:ext>
              </a:extLst>
            </p:cNvPr>
            <p:cNvSpPr txBox="1"/>
            <p:nvPr/>
          </p:nvSpPr>
          <p:spPr>
            <a:xfrm>
              <a:off x="1301155" y="2272733"/>
              <a:ext cx="2405286" cy="122086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5400" b="1" dirty="0">
                  <a:solidFill>
                    <a:schemeClr val="bg1"/>
                  </a:solidFill>
                  <a:latin typeface="Montserrat" pitchFamily="2" charset="77"/>
                </a:rPr>
                <a:t>88%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1CCA1EC-2C28-F88D-0E83-01753FDF30B4}"/>
                </a:ext>
              </a:extLst>
            </p:cNvPr>
            <p:cNvSpPr txBox="1"/>
            <p:nvPr/>
          </p:nvSpPr>
          <p:spPr>
            <a:xfrm>
              <a:off x="1197701" y="3433223"/>
              <a:ext cx="2508741" cy="7797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en-CA" sz="1600" b="1" dirty="0">
                <a:solidFill>
                  <a:schemeClr val="bg1"/>
                </a:solidFill>
                <a:latin typeface="Montserrat" pitchFamily="2" charset="77"/>
              </a:endParaRPr>
            </a:p>
            <a:p>
              <a:pPr algn="ctr"/>
              <a:r>
                <a:rPr lang="en-CA" sz="1600" b="1" dirty="0">
                  <a:solidFill>
                    <a:schemeClr val="bg1"/>
                  </a:solidFill>
                  <a:latin typeface="Montserrat" pitchFamily="2" charset="77"/>
                </a:rPr>
                <a:t>INDIGENOUS</a:t>
              </a:r>
              <a:endParaRPr lang="en-US" sz="1600" b="1" dirty="0">
                <a:solidFill>
                  <a:schemeClr val="bg1"/>
                </a:solidFill>
                <a:latin typeface="Montserrat" pitchFamily="2" charset="77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0F286A-FDE3-C8FB-08BB-587A34604DBE}"/>
              </a:ext>
            </a:extLst>
          </p:cNvPr>
          <p:cNvGrpSpPr/>
          <p:nvPr/>
        </p:nvGrpSpPr>
        <p:grpSpPr>
          <a:xfrm>
            <a:off x="3307750" y="2051840"/>
            <a:ext cx="2526175" cy="2526175"/>
            <a:chOff x="4427553" y="1565469"/>
            <a:chExt cx="3368233" cy="3368233"/>
          </a:xfrm>
          <a:solidFill>
            <a:srgbClr val="E7D83A"/>
          </a:solidFill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22EAA21-3CA4-D45B-4414-2076A0C793F7}"/>
                </a:ext>
              </a:extLst>
            </p:cNvPr>
            <p:cNvSpPr/>
            <p:nvPr/>
          </p:nvSpPr>
          <p:spPr>
            <a:xfrm>
              <a:off x="4427553" y="1565469"/>
              <a:ext cx="3368233" cy="3368233"/>
            </a:xfrm>
            <a:prstGeom prst="ellipse">
              <a:avLst/>
            </a:prstGeom>
            <a:solidFill>
              <a:srgbClr val="6E9CC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Montserrat" pitchFamily="2" charset="7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85E0260-98C4-C657-75A0-890484909E5E}"/>
                </a:ext>
              </a:extLst>
            </p:cNvPr>
            <p:cNvSpPr txBox="1"/>
            <p:nvPr/>
          </p:nvSpPr>
          <p:spPr>
            <a:xfrm>
              <a:off x="4885573" y="2252474"/>
              <a:ext cx="2471073" cy="1231107"/>
            </a:xfrm>
            <a:prstGeom prst="rect">
              <a:avLst/>
            </a:prstGeom>
            <a:solidFill>
              <a:srgbClr val="6E9CC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5400" b="1" dirty="0">
                  <a:solidFill>
                    <a:schemeClr val="bg1"/>
                  </a:solidFill>
                  <a:latin typeface="Montserrat" pitchFamily="2" charset="77"/>
                </a:rPr>
                <a:t>193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568B340-0EBA-F712-C193-DD2A92DAC8AF}"/>
                </a:ext>
              </a:extLst>
            </p:cNvPr>
            <p:cNvSpPr txBox="1"/>
            <p:nvPr/>
          </p:nvSpPr>
          <p:spPr>
            <a:xfrm>
              <a:off x="5019568" y="3539999"/>
              <a:ext cx="2184202" cy="697627"/>
            </a:xfrm>
            <a:prstGeom prst="rect">
              <a:avLst/>
            </a:prstGeom>
            <a:solidFill>
              <a:srgbClr val="6E9CC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600" b="1" dirty="0">
                  <a:solidFill>
                    <a:schemeClr val="bg1"/>
                  </a:solidFill>
                  <a:latin typeface="Montserrat" pitchFamily="2" charset="77"/>
                </a:rPr>
                <a:t>NEW JOBS IN </a:t>
              </a:r>
              <a:r>
                <a:rPr lang="en-CA" sz="1200" b="1" dirty="0">
                  <a:solidFill>
                    <a:schemeClr val="bg1"/>
                  </a:solidFill>
                  <a:latin typeface="Montserrat" pitchFamily="2" charset="77"/>
                </a:rPr>
                <a:t>SASKATCHEWAN</a:t>
              </a:r>
              <a:endParaRPr lang="en-US" sz="1600" b="1" dirty="0">
                <a:solidFill>
                  <a:schemeClr val="bg1"/>
                </a:solidFill>
                <a:latin typeface="Montserrat" pitchFamily="2" charset="77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7F52A99-8FB0-2425-FCB7-2203DFF1C308}"/>
              </a:ext>
            </a:extLst>
          </p:cNvPr>
          <p:cNvGrpSpPr/>
          <p:nvPr/>
        </p:nvGrpSpPr>
        <p:grpSpPr>
          <a:xfrm>
            <a:off x="493657" y="2075055"/>
            <a:ext cx="2526175" cy="2526175"/>
            <a:chOff x="8103335" y="1604533"/>
            <a:chExt cx="3368233" cy="3368233"/>
          </a:xfrm>
          <a:solidFill>
            <a:srgbClr val="4D4B4C"/>
          </a:solidFill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EDD9A24-4257-8FEE-E1FB-7115E1D2A1F5}"/>
                </a:ext>
              </a:extLst>
            </p:cNvPr>
            <p:cNvSpPr/>
            <p:nvPr/>
          </p:nvSpPr>
          <p:spPr>
            <a:xfrm>
              <a:off x="8103335" y="1604533"/>
              <a:ext cx="3368233" cy="336823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>
                <a:latin typeface="Montserrat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A187933-0542-89A3-E9CF-96BC02F9FB6B}"/>
                </a:ext>
              </a:extLst>
            </p:cNvPr>
            <p:cNvSpPr txBox="1"/>
            <p:nvPr/>
          </p:nvSpPr>
          <p:spPr>
            <a:xfrm>
              <a:off x="8487226" y="2260713"/>
              <a:ext cx="2599698" cy="123110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5400" b="1" dirty="0">
                  <a:solidFill>
                    <a:schemeClr val="bg1"/>
                  </a:solidFill>
                  <a:latin typeface="Montserrat" pitchFamily="2" charset="77"/>
                </a:rPr>
                <a:t>219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A257FEC-32AE-2EC0-3F07-A963EC38A26F}"/>
                </a:ext>
              </a:extLst>
            </p:cNvPr>
            <p:cNvSpPr txBox="1"/>
            <p:nvPr/>
          </p:nvSpPr>
          <p:spPr>
            <a:xfrm>
              <a:off x="8632490" y="3473658"/>
              <a:ext cx="2356150" cy="7797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1600" b="1" dirty="0">
                  <a:solidFill>
                    <a:schemeClr val="bg1"/>
                  </a:solidFill>
                  <a:latin typeface="Montserrat" pitchFamily="2" charset="77"/>
                </a:rPr>
                <a:t>TOTAL WORKFORCE</a:t>
              </a:r>
              <a:endParaRPr lang="en-US" sz="1600" b="1" dirty="0">
                <a:solidFill>
                  <a:schemeClr val="bg1"/>
                </a:solidFill>
                <a:latin typeface="Montserrat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4293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35FA6-04C0-D5BD-96A8-C707C471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3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FEE3-DABA-081A-7AD8-8727BABA01CC}"/>
              </a:ext>
            </a:extLst>
          </p:cNvPr>
          <p:cNvSpPr txBox="1"/>
          <p:nvPr/>
        </p:nvSpPr>
        <p:spPr>
          <a:xfrm>
            <a:off x="693019" y="1897591"/>
            <a:ext cx="7931217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Working together to </a:t>
            </a:r>
            <a:r>
              <a:rPr lang="en-CA" sz="4000" dirty="0">
                <a:solidFill>
                  <a:srgbClr val="E7D83A"/>
                </a:solidFill>
                <a:latin typeface="Montserrat" pitchFamily="2" charset="77"/>
              </a:rPr>
              <a:t>try</a:t>
            </a:r>
            <a:r>
              <a:rPr lang="en-CA" sz="4000" dirty="0">
                <a:latin typeface="Montserrat" pitchFamily="2" charset="77"/>
              </a:rPr>
              <a:t> and break the </a:t>
            </a:r>
            <a:r>
              <a:rPr lang="en-CA" sz="4000" dirty="0">
                <a:solidFill>
                  <a:srgbClr val="E7D83A"/>
                </a:solidFill>
                <a:latin typeface="Montserrat" pitchFamily="2" charset="77"/>
              </a:rPr>
              <a:t>cycle</a:t>
            </a:r>
            <a:r>
              <a:rPr lang="en-CA" sz="4000" dirty="0">
                <a:latin typeface="Montserrat" pitchFamily="2" charset="77"/>
              </a:rPr>
              <a:t> of mental health, addiction, depression and</a:t>
            </a:r>
            <a:r>
              <a:rPr lang="en-CA" sz="4000" dirty="0">
                <a:solidFill>
                  <a:srgbClr val="E7D83A"/>
                </a:solidFill>
                <a:latin typeface="Montserrat" pitchFamily="2" charset="77"/>
              </a:rPr>
              <a:t> loneliness</a:t>
            </a:r>
            <a:r>
              <a:rPr lang="en-CA" sz="4000" dirty="0">
                <a:latin typeface="Montserrat" pitchFamily="2" charset="77"/>
              </a:rPr>
              <a:t>.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55536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C3E2C6-0534-A3A5-9AC8-495D571B2A57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Loneliness Epidemic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3074" name="Picture 2" descr="Loneliness is public health epidemic in U.S.: surgeon general | CTV News">
            <a:extLst>
              <a:ext uri="{FF2B5EF4-FFF2-40B4-BE49-F238E27FC236}">
                <a16:creationId xmlns:a16="http://schemas.microsoft.com/office/drawing/2014/main" id="{8364B734-B4C5-013E-BC44-C6CA270CC9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4"/>
          <a:stretch/>
        </p:blipFill>
        <p:spPr bwMode="auto">
          <a:xfrm>
            <a:off x="0" y="1126686"/>
            <a:ext cx="9144000" cy="567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E9A4EE-3499-B1AA-21AA-8591E227A4FD}"/>
              </a:ext>
            </a:extLst>
          </p:cNvPr>
          <p:cNvSpPr txBox="1"/>
          <p:nvPr/>
        </p:nvSpPr>
        <p:spPr>
          <a:xfrm>
            <a:off x="4760259" y="2930325"/>
            <a:ext cx="4052236" cy="24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>
              <a:lnSpc>
                <a:spcPts val="2635"/>
              </a:lnSpc>
            </a:pPr>
            <a:r>
              <a:rPr lang="en-CA" sz="2400" dirty="0">
                <a:latin typeface="Montserrat" pitchFamily="2" charset="77"/>
              </a:rPr>
              <a:t>“Loneliness is more dangerous than obesity and as damaging to health as </a:t>
            </a:r>
            <a:r>
              <a:rPr lang="en-CA" sz="2400" dirty="0">
                <a:solidFill>
                  <a:srgbClr val="E7D83A"/>
                </a:solidFill>
                <a:latin typeface="Montserrat" pitchFamily="2" charset="77"/>
              </a:rPr>
              <a:t>smoking</a:t>
            </a:r>
            <a:r>
              <a:rPr lang="en-CA" sz="2400" dirty="0">
                <a:latin typeface="Montserrat" pitchFamily="2" charset="77"/>
              </a:rPr>
              <a:t> 15 cigarettes a day.”</a:t>
            </a:r>
          </a:p>
          <a:p>
            <a:pPr>
              <a:lnSpc>
                <a:spcPts val="2635"/>
              </a:lnSpc>
            </a:pPr>
            <a:r>
              <a:rPr lang="en-CA" sz="2400" b="0" dirty="0">
                <a:latin typeface="Montserrat" pitchFamily="2" charset="77"/>
              </a:rPr>
              <a:t>U.S. Surgeon General, May 2023</a:t>
            </a:r>
            <a:endParaRPr lang="en-US" sz="2400" b="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63795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35FA6-04C0-D5BD-96A8-C707C471A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7328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7DFEE3-DABA-081A-7AD8-8727BABA01CC}"/>
              </a:ext>
            </a:extLst>
          </p:cNvPr>
          <p:cNvSpPr txBox="1"/>
          <p:nvPr/>
        </p:nvSpPr>
        <p:spPr>
          <a:xfrm>
            <a:off x="693019" y="2231078"/>
            <a:ext cx="7931217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ts val="3135"/>
              </a:lnSpc>
              <a:defRPr sz="3375" b="1">
                <a:solidFill>
                  <a:schemeClr val="bg1"/>
                </a:solidFill>
                <a:latin typeface="Avenir Heavy" panose="02000503020000020003" pitchFamily="2" charset="0"/>
                <a:cs typeface="Open Sans" panose="020B0606030504020204" pitchFamily="34" charset="0"/>
              </a:defRPr>
            </a:lvl1pPr>
          </a:lstStyle>
          <a:p>
            <a:pPr>
              <a:lnSpc>
                <a:spcPts val="4135"/>
              </a:lnSpc>
            </a:pPr>
            <a:r>
              <a:rPr lang="en-CA" sz="4000" dirty="0">
                <a:latin typeface="Montserrat" pitchFamily="2" charset="77"/>
              </a:rPr>
              <a:t>We build tech that promotes empathy, compassion, and </a:t>
            </a:r>
            <a:r>
              <a:rPr lang="en-CA" sz="4000" dirty="0">
                <a:solidFill>
                  <a:srgbClr val="E7D83A"/>
                </a:solidFill>
                <a:latin typeface="Montserrat" pitchFamily="2" charset="77"/>
              </a:rPr>
              <a:t>human</a:t>
            </a:r>
            <a:r>
              <a:rPr lang="en-CA" sz="4000" dirty="0">
                <a:latin typeface="Montserrat" pitchFamily="2" charset="77"/>
              </a:rPr>
              <a:t> connection.</a:t>
            </a:r>
            <a:endParaRPr lang="en-US" sz="4000" dirty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24163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BBE47-3CFA-5C06-BF8E-D44C2126C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928" r="55309"/>
          <a:stretch/>
        </p:blipFill>
        <p:spPr>
          <a:xfrm>
            <a:off x="1359901" y="942304"/>
            <a:ext cx="2956933" cy="56322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CCA7A18-99A8-B087-00F4-49213A071DED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Our Solutions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A28ECD-AEFF-8449-0365-66FCDC55EC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887" t="16750" r="12652"/>
          <a:stretch/>
        </p:blipFill>
        <p:spPr>
          <a:xfrm>
            <a:off x="4703624" y="901026"/>
            <a:ext cx="2956933" cy="567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29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BBE47-3CFA-5C06-BF8E-D44C2126C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928" r="55309"/>
          <a:stretch/>
        </p:blipFill>
        <p:spPr>
          <a:xfrm>
            <a:off x="452195" y="942304"/>
            <a:ext cx="2956933" cy="56322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1437812-5123-9B03-A8BF-B58D9F3A81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128" y="1140509"/>
            <a:ext cx="3732817" cy="5138343"/>
          </a:xfrm>
          <a:prstGeom prst="roundRect">
            <a:avLst>
              <a:gd name="adj" fmla="val 5125"/>
            </a:avLst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098" name="Picture 2" descr="YCA's Blog — Yukon Council of Archives">
            <a:extLst>
              <a:ext uri="{FF2B5EF4-FFF2-40B4-BE49-F238E27FC236}">
                <a16:creationId xmlns:a16="http://schemas.microsoft.com/office/drawing/2014/main" id="{4643687F-7154-3CE0-5E00-8AEE4FCD6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901" y="2296269"/>
            <a:ext cx="1415302" cy="140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What Is PIPEDA? Complete Guide | MedStack">
            <a:extLst>
              <a:ext uri="{FF2B5EF4-FFF2-40B4-BE49-F238E27FC236}">
                <a16:creationId xmlns:a16="http://schemas.microsoft.com/office/drawing/2014/main" id="{09625AA8-3779-98C5-47AC-03CD59484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901" y="3857225"/>
            <a:ext cx="1487330" cy="148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CCA7A18-99A8-B087-00F4-49213A071DED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Secure, Confidential, Tethered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4835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5A2E74-6CE5-B867-CB62-A5C86833E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2886"/>
            <a:ext cx="9143999" cy="1251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CFE5FE1-8C06-CEE6-19E7-766961EFF7D8}"/>
              </a:ext>
            </a:extLst>
          </p:cNvPr>
          <p:cNvSpPr txBox="1"/>
          <p:nvPr/>
        </p:nvSpPr>
        <p:spPr>
          <a:xfrm>
            <a:off x="452195" y="612865"/>
            <a:ext cx="51832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B33938"/>
                </a:solidFill>
                <a:latin typeface="Nunito" pitchFamily="2" charset="77"/>
              </a:rPr>
              <a:t>...............................................................................................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6BBE47-3CFA-5C06-BF8E-D44C2126C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928" r="55309"/>
          <a:stretch/>
        </p:blipFill>
        <p:spPr>
          <a:xfrm>
            <a:off x="452195" y="942304"/>
            <a:ext cx="2956933" cy="563227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CCA7A18-99A8-B087-00F4-49213A071DED}"/>
              </a:ext>
            </a:extLst>
          </p:cNvPr>
          <p:cNvSpPr txBox="1"/>
          <p:nvPr/>
        </p:nvSpPr>
        <p:spPr>
          <a:xfrm>
            <a:off x="452195" y="380109"/>
            <a:ext cx="7729279" cy="443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80"/>
              </a:lnSpc>
            </a:pPr>
            <a:r>
              <a:rPr lang="en-CA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Montserrat" pitchFamily="2" charset="77"/>
                <a:cs typeface="Open Sans" panose="020B0606030504020204" pitchFamily="34" charset="0"/>
              </a:rPr>
              <a:t>How It Works</a:t>
            </a:r>
            <a:endParaRPr 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Montserrat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38B88C-E084-03C7-157D-84BD10917415}"/>
              </a:ext>
            </a:extLst>
          </p:cNvPr>
          <p:cNvSpPr txBox="1"/>
          <p:nvPr/>
        </p:nvSpPr>
        <p:spPr>
          <a:xfrm>
            <a:off x="3409128" y="1554936"/>
            <a:ext cx="54451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Low touch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Low tech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Accessible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Secure login, client app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Secure login, clinician portal</a:t>
            </a:r>
          </a:p>
          <a:p>
            <a:pPr marL="257162" indent="-257162">
              <a:spcAft>
                <a:spcPts val="900"/>
              </a:spcAft>
              <a:buClr>
                <a:srgbClr val="B33938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000" b="1" dirty="0">
                <a:latin typeface="Montserrat" pitchFamily="2" charset="77"/>
              </a:rPr>
              <a:t>Tethered Connection with Health Teams</a:t>
            </a:r>
          </a:p>
          <a:p>
            <a:endParaRPr lang="en-US" sz="1100" dirty="0">
              <a:latin typeface="Nunito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441977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3591</TotalTime>
  <Words>412</Words>
  <Application>Microsoft Macintosh PowerPoint</Application>
  <PresentationFormat>On-screen Show (4:3)</PresentationFormat>
  <Paragraphs>130</Paragraphs>
  <Slides>26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Avenir Black</vt:lpstr>
      <vt:lpstr>Avenir Light</vt:lpstr>
      <vt:lpstr>Calibri</vt:lpstr>
      <vt:lpstr>Calibri Light</vt:lpstr>
      <vt:lpstr>Montserrat</vt:lpstr>
      <vt:lpstr>Nunito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 Lebeau</dc:creator>
  <cp:lastModifiedBy>Kelly Gregoire</cp:lastModifiedBy>
  <cp:revision>242</cp:revision>
  <dcterms:created xsi:type="dcterms:W3CDTF">2022-08-25T14:28:52Z</dcterms:created>
  <dcterms:modified xsi:type="dcterms:W3CDTF">2023-10-18T16:59:01Z</dcterms:modified>
</cp:coreProperties>
</file>