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2" r:id="rId3"/>
    <p:sldId id="259" r:id="rId4"/>
    <p:sldId id="260" r:id="rId5"/>
    <p:sldId id="275" r:id="rId6"/>
    <p:sldId id="276" r:id="rId7"/>
    <p:sldId id="267" r:id="rId8"/>
    <p:sldId id="261" r:id="rId9"/>
    <p:sldId id="257" r:id="rId10"/>
    <p:sldId id="262" r:id="rId11"/>
    <p:sldId id="263" r:id="rId12"/>
    <p:sldId id="264" r:id="rId13"/>
    <p:sldId id="265" r:id="rId14"/>
    <p:sldId id="268" r:id="rId15"/>
    <p:sldId id="269" r:id="rId16"/>
    <p:sldId id="270" r:id="rId17"/>
    <p:sldId id="278" r:id="rId18"/>
    <p:sldId id="274" r:id="rId19"/>
    <p:sldId id="27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10" name="Freeform 6" title="Page Number Shape">
            <a:extLst>
              <a:ext uri="{FF2B5EF4-FFF2-40B4-BE49-F238E27FC236}">
                <a16:creationId xmlns:a16="http://schemas.microsoft.com/office/drawing/2014/main" id="{DD4C4B28-6B4B-4445-8535-F516D74E4AA9}"/>
              </a:ext>
            </a:extLst>
          </p:cNvPr>
          <p:cNvSpPr/>
          <p:nvPr/>
        </p:nvSpPr>
        <p:spPr bwMode="auto">
          <a:xfrm>
            <a:off x="11784011" y="5783564"/>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cxnSp>
        <p:nvCxnSpPr>
          <p:cNvPr id="12" name="Straight Connector 11" title="Verticle Rule Line">
            <a:extLst>
              <a:ext uri="{FF2B5EF4-FFF2-40B4-BE49-F238E27FC236}">
                <a16:creationId xmlns:a16="http://schemas.microsoft.com/office/drawing/2014/main" id="{0CB1C732-7193-4253-8746-850D090A6B4E}"/>
              </a:ext>
            </a:extLst>
          </p:cNvPr>
          <p:cNvCxnSpPr>
            <a:cxnSpLocks/>
          </p:cNvCxnSpPr>
          <p:nvPr/>
        </p:nvCxnSpPr>
        <p:spPr>
          <a:xfrm>
            <a:off x="758952" y="1280160"/>
            <a:ext cx="0" cy="557784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03AA199-952B-427F-A5BE-B97D25FD0733}"/>
              </a:ext>
            </a:extLst>
          </p:cNvPr>
          <p:cNvSpPr>
            <a:spLocks noGrp="1"/>
          </p:cNvSpPr>
          <p:nvPr>
            <p:ph type="ctrTitle"/>
          </p:nvPr>
        </p:nvSpPr>
        <p:spPr>
          <a:xfrm>
            <a:off x="1078992" y="1143000"/>
            <a:ext cx="6720840" cy="3730752"/>
          </a:xfrm>
        </p:spPr>
        <p:txBody>
          <a:bodyPr anchor="t">
            <a:normAutofit/>
          </a:bodyPr>
          <a:lstStyle>
            <a:lvl1pPr algn="l">
              <a:defRPr sz="7200"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A1AA393-A876-475F-A05B-1CCAB6C1F089}"/>
              </a:ext>
            </a:extLst>
          </p:cNvPr>
          <p:cNvSpPr>
            <a:spLocks noGrp="1"/>
          </p:cNvSpPr>
          <p:nvPr>
            <p:ph type="subTitle" idx="1"/>
          </p:nvPr>
        </p:nvSpPr>
        <p:spPr>
          <a:xfrm>
            <a:off x="1078992" y="5010912"/>
            <a:ext cx="6720840" cy="704088"/>
          </a:xfrm>
        </p:spPr>
        <p:txBody>
          <a:bodyPr>
            <a:normAutofit/>
          </a:bodyPr>
          <a:lstStyle>
            <a:lvl1pPr marL="0" indent="0" algn="l">
              <a:lnSpc>
                <a:spcPct val="100000"/>
              </a:lnSpc>
              <a:buNone/>
              <a:defRPr sz="2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B3395621-D631-4F31-AEEF-C8574E507372}"/>
              </a:ext>
            </a:extLst>
          </p:cNvPr>
          <p:cNvSpPr>
            <a:spLocks noGrp="1"/>
          </p:cNvSpPr>
          <p:nvPr>
            <p:ph type="dt" sz="half" idx="10"/>
          </p:nvPr>
        </p:nvSpPr>
        <p:spPr>
          <a:xfrm>
            <a:off x="8286356" y="6007608"/>
            <a:ext cx="3143643" cy="365125"/>
          </a:xfrm>
        </p:spPr>
        <p:txBody>
          <a:bodyPr/>
          <a:lstStyle/>
          <a:p>
            <a:fld id="{53BEF823-48A5-43FC-BE03-E79964288B41}" type="datetimeFigureOut">
              <a:rPr lang="en-US" smtClean="0"/>
              <a:t>10/19/2023</a:t>
            </a:fld>
            <a:endParaRPr lang="en-US" dirty="0"/>
          </a:p>
        </p:txBody>
      </p:sp>
      <p:sp>
        <p:nvSpPr>
          <p:cNvPr id="5" name="Footer Placeholder 4">
            <a:extLst>
              <a:ext uri="{FF2B5EF4-FFF2-40B4-BE49-F238E27FC236}">
                <a16:creationId xmlns:a16="http://schemas.microsoft.com/office/drawing/2014/main" id="{305EE125-77AD-4E23-AFB7-C5CFDEACACF1}"/>
              </a:ext>
            </a:extLst>
          </p:cNvPr>
          <p:cNvSpPr>
            <a:spLocks noGrp="1"/>
          </p:cNvSpPr>
          <p:nvPr>
            <p:ph type="ftr" sz="quarter" idx="11"/>
          </p:nvPr>
        </p:nvSpPr>
        <p:spPr>
          <a:xfrm>
            <a:off x="1078991" y="6007608"/>
            <a:ext cx="6720837" cy="365125"/>
          </a:xfrm>
        </p:spPr>
        <p:txBody>
          <a:bodyPr/>
          <a:lstStyle/>
          <a:p>
            <a:endParaRPr lang="en-US" dirty="0"/>
          </a:p>
        </p:txBody>
      </p:sp>
      <p:sp>
        <p:nvSpPr>
          <p:cNvPr id="6" name="Slide Number Placeholder 5">
            <a:extLst>
              <a:ext uri="{FF2B5EF4-FFF2-40B4-BE49-F238E27FC236}">
                <a16:creationId xmlns:a16="http://schemas.microsoft.com/office/drawing/2014/main" id="{DC569682-B530-4F52-87B9-39464A0930B3}"/>
              </a:ext>
            </a:extLst>
          </p:cNvPr>
          <p:cNvSpPr>
            <a:spLocks noGrp="1"/>
          </p:cNvSpPr>
          <p:nvPr>
            <p:ph type="sldNum" sz="quarter" idx="12"/>
          </p:nvPr>
        </p:nvSpPr>
        <p:spPr/>
        <p:txBody>
          <a:bodyPr/>
          <a:lstStyle>
            <a:lvl1pPr algn="ctr">
              <a:defRPr/>
            </a:lvl1pPr>
          </a:lstStyle>
          <a:p>
            <a:pPr algn="ctr"/>
            <a:fld id="{D79E6812-DF0E-4B88-AFAA-EAC7168F54C0}" type="slidenum">
              <a:rPr lang="en-US" smtClean="0"/>
              <a:pPr algn="ctr"/>
              <a:t>‹#›</a:t>
            </a:fld>
            <a:endParaRPr lang="en-US" dirty="0"/>
          </a:p>
        </p:txBody>
      </p:sp>
    </p:spTree>
    <p:extLst>
      <p:ext uri="{BB962C8B-B14F-4D97-AF65-F5344CB8AC3E}">
        <p14:creationId xmlns:p14="http://schemas.microsoft.com/office/powerpoint/2010/main" val="72954423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59FCF-ACDF-495D-ACFA-15FCAC9EAEE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3786E3-AB17-427E-8EF8-7FCB671A11D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833B4E9-7A16-448C-8BE6-B14941A34857}"/>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8" name="Footer Placeholder 7">
            <a:extLst>
              <a:ext uri="{FF2B5EF4-FFF2-40B4-BE49-F238E27FC236}">
                <a16:creationId xmlns:a16="http://schemas.microsoft.com/office/drawing/2014/main" id="{579212F5-5835-49FF-836F-5E3008A0EDB1}"/>
              </a:ext>
            </a:extLst>
          </p:cNvPr>
          <p:cNvSpPr>
            <a:spLocks noGrp="1"/>
          </p:cNvSpPr>
          <p:nvPr>
            <p:ph type="ftr" sz="quarter" idx="11"/>
          </p:nvPr>
        </p:nvSpPr>
        <p:spPr/>
        <p:txBody>
          <a:bodyPr/>
          <a:lstStyle/>
          <a:p>
            <a:pPr algn="l"/>
            <a:endParaRPr lang="en-US" dirty="0"/>
          </a:p>
        </p:txBody>
      </p:sp>
      <p:sp>
        <p:nvSpPr>
          <p:cNvPr id="9" name="Slide Number Placeholder 8">
            <a:extLst>
              <a:ext uri="{FF2B5EF4-FFF2-40B4-BE49-F238E27FC236}">
                <a16:creationId xmlns:a16="http://schemas.microsoft.com/office/drawing/2014/main" id="{DE9D492B-E5EE-4D24-A087-57D739CFACE8}"/>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Tree>
    <p:extLst>
      <p:ext uri="{BB962C8B-B14F-4D97-AF65-F5344CB8AC3E}">
        <p14:creationId xmlns:p14="http://schemas.microsoft.com/office/powerpoint/2010/main" val="17148317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31E395-94BD-4E79-8E42-9CD4EB33CA60}"/>
              </a:ext>
            </a:extLst>
          </p:cNvPr>
          <p:cNvSpPr>
            <a:spLocks noGrp="1"/>
          </p:cNvSpPr>
          <p:nvPr>
            <p:ph type="title" orient="vert"/>
          </p:nvPr>
        </p:nvSpPr>
        <p:spPr>
          <a:xfrm>
            <a:off x="8475542" y="758952"/>
            <a:ext cx="2954458" cy="4986002"/>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079AA8A4-66BC-4E80-ABE3-F533F82B88CA}"/>
              </a:ext>
            </a:extLst>
          </p:cNvPr>
          <p:cNvSpPr>
            <a:spLocks noGrp="1"/>
          </p:cNvSpPr>
          <p:nvPr>
            <p:ph type="body" orient="vert" idx="1"/>
          </p:nvPr>
        </p:nvSpPr>
        <p:spPr>
          <a:xfrm>
            <a:off x="758952" y="758952"/>
            <a:ext cx="7407586" cy="498600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DDA4EA6-6A1A-48ED-9D79-A438561C7E79}"/>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8" name="Footer Placeholder 7">
            <a:extLst>
              <a:ext uri="{FF2B5EF4-FFF2-40B4-BE49-F238E27FC236}">
                <a16:creationId xmlns:a16="http://schemas.microsoft.com/office/drawing/2014/main" id="{F049B2BA-9250-4EBF-8820-10BDA5C1C62B}"/>
              </a:ext>
            </a:extLst>
          </p:cNvPr>
          <p:cNvSpPr>
            <a:spLocks noGrp="1"/>
          </p:cNvSpPr>
          <p:nvPr>
            <p:ph type="ftr" sz="quarter" idx="11"/>
          </p:nvPr>
        </p:nvSpPr>
        <p:spPr/>
        <p:txBody>
          <a:bodyPr/>
          <a:lstStyle/>
          <a:p>
            <a:pPr algn="l"/>
            <a:endParaRPr lang="en-US" dirty="0"/>
          </a:p>
        </p:txBody>
      </p:sp>
      <p:sp>
        <p:nvSpPr>
          <p:cNvPr id="9" name="Slide Number Placeholder 8">
            <a:extLst>
              <a:ext uri="{FF2B5EF4-FFF2-40B4-BE49-F238E27FC236}">
                <a16:creationId xmlns:a16="http://schemas.microsoft.com/office/drawing/2014/main" id="{1F914475-55F3-4C46-BAE2-E4D93E9E3781}"/>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Tree>
    <p:extLst>
      <p:ext uri="{BB962C8B-B14F-4D97-AF65-F5344CB8AC3E}">
        <p14:creationId xmlns:p14="http://schemas.microsoft.com/office/powerpoint/2010/main" val="1204871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351BD-5252-4168-A69E-C6864AE297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748EEE-19C9-493B-836D-73B9E4A0BE1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7FA6BFE-11ED-4FB4-9F65-508B5B0F0DD3}"/>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8" name="Footer Placeholder 7">
            <a:extLst>
              <a:ext uri="{FF2B5EF4-FFF2-40B4-BE49-F238E27FC236}">
                <a16:creationId xmlns:a16="http://schemas.microsoft.com/office/drawing/2014/main" id="{F90F536E-BEFF-4E0D-B4EC-39DE28C67CC3}"/>
              </a:ext>
            </a:extLst>
          </p:cNvPr>
          <p:cNvSpPr>
            <a:spLocks noGrp="1"/>
          </p:cNvSpPr>
          <p:nvPr>
            <p:ph type="ftr" sz="quarter" idx="11"/>
          </p:nvPr>
        </p:nvSpPr>
        <p:spPr/>
        <p:txBody>
          <a:bodyPr/>
          <a:lstStyle/>
          <a:p>
            <a:pPr algn="l"/>
            <a:endParaRPr lang="en-US" dirty="0"/>
          </a:p>
        </p:txBody>
      </p:sp>
      <p:sp>
        <p:nvSpPr>
          <p:cNvPr id="9" name="Slide Number Placeholder 8">
            <a:extLst>
              <a:ext uri="{FF2B5EF4-FFF2-40B4-BE49-F238E27FC236}">
                <a16:creationId xmlns:a16="http://schemas.microsoft.com/office/drawing/2014/main" id="{36EE02AF-6FE1-4972-BD48-A82499AD67F6}"/>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Tree>
    <p:extLst>
      <p:ext uri="{BB962C8B-B14F-4D97-AF65-F5344CB8AC3E}">
        <p14:creationId xmlns:p14="http://schemas.microsoft.com/office/powerpoint/2010/main" val="1218166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52EE-D9FC-4E51-9BFF-141F9192339F}"/>
              </a:ext>
            </a:extLst>
          </p:cNvPr>
          <p:cNvSpPr>
            <a:spLocks noGrp="1"/>
          </p:cNvSpPr>
          <p:nvPr>
            <p:ph type="title"/>
          </p:nvPr>
        </p:nvSpPr>
        <p:spPr>
          <a:xfrm>
            <a:off x="763051" y="2414016"/>
            <a:ext cx="10666949" cy="3099816"/>
          </a:xfrm>
        </p:spPr>
        <p:txBody>
          <a:bodyPr anchor="t"/>
          <a:lstStyle>
            <a:lvl1pPr>
              <a:defRPr sz="6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1E086C4-4949-4E7A-A182-6709496A1C38}"/>
              </a:ext>
            </a:extLst>
          </p:cNvPr>
          <p:cNvSpPr>
            <a:spLocks noGrp="1"/>
          </p:cNvSpPr>
          <p:nvPr>
            <p:ph type="body" idx="1"/>
          </p:nvPr>
        </p:nvSpPr>
        <p:spPr>
          <a:xfrm>
            <a:off x="758952" y="1389888"/>
            <a:ext cx="10671048" cy="822960"/>
          </a:xfrm>
        </p:spPr>
        <p:txBody>
          <a:bodyPr anchor="ctr">
            <a:normAutofit/>
          </a:bodyPr>
          <a:lstStyle>
            <a:lvl1pPr marL="0" indent="0">
              <a:buNone/>
              <a:defRPr sz="2000" i="1">
                <a:solidFill>
                  <a:schemeClr val="tx1">
                    <a:lumMod val="85000"/>
                    <a:lumOff val="1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3D12BC88-6A2B-4851-9568-23A4B74D9F98}"/>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8" name="Footer Placeholder 7">
            <a:extLst>
              <a:ext uri="{FF2B5EF4-FFF2-40B4-BE49-F238E27FC236}">
                <a16:creationId xmlns:a16="http://schemas.microsoft.com/office/drawing/2014/main" id="{D882CFE5-65C3-4F46-9141-4645455947D2}"/>
              </a:ext>
            </a:extLst>
          </p:cNvPr>
          <p:cNvSpPr>
            <a:spLocks noGrp="1"/>
          </p:cNvSpPr>
          <p:nvPr>
            <p:ph type="ftr" sz="quarter" idx="11"/>
          </p:nvPr>
        </p:nvSpPr>
        <p:spPr/>
        <p:txBody>
          <a:bodyPr/>
          <a:lstStyle/>
          <a:p>
            <a:pPr algn="l"/>
            <a:endParaRPr lang="en-US" dirty="0"/>
          </a:p>
        </p:txBody>
      </p:sp>
      <p:sp>
        <p:nvSpPr>
          <p:cNvPr id="9" name="Slide Number Placeholder 8">
            <a:extLst>
              <a:ext uri="{FF2B5EF4-FFF2-40B4-BE49-F238E27FC236}">
                <a16:creationId xmlns:a16="http://schemas.microsoft.com/office/drawing/2014/main" id="{5321B390-4E13-4481-AC02-FF126656C4C9}"/>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Tree>
    <p:extLst>
      <p:ext uri="{BB962C8B-B14F-4D97-AF65-F5344CB8AC3E}">
        <p14:creationId xmlns:p14="http://schemas.microsoft.com/office/powerpoint/2010/main" val="324751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40E02F8-47BB-4D30-8EFE-69C9222D9EC4}"/>
              </a:ext>
            </a:extLst>
          </p:cNvPr>
          <p:cNvSpPr>
            <a:spLocks noGrp="1"/>
          </p:cNvSpPr>
          <p:nvPr>
            <p:ph sz="half" idx="1"/>
          </p:nvPr>
        </p:nvSpPr>
        <p:spPr>
          <a:xfrm>
            <a:off x="5184648" y="758952"/>
            <a:ext cx="6245352" cy="2240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A844D33-6BF0-4205-A542-8537E3515938}"/>
              </a:ext>
            </a:extLst>
          </p:cNvPr>
          <p:cNvSpPr>
            <a:spLocks noGrp="1"/>
          </p:cNvSpPr>
          <p:nvPr>
            <p:ph sz="half" idx="2"/>
          </p:nvPr>
        </p:nvSpPr>
        <p:spPr>
          <a:xfrm>
            <a:off x="5184647" y="3273551"/>
            <a:ext cx="6245351" cy="22402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Date Placeholder 8">
            <a:extLst>
              <a:ext uri="{FF2B5EF4-FFF2-40B4-BE49-F238E27FC236}">
                <a16:creationId xmlns:a16="http://schemas.microsoft.com/office/drawing/2014/main" id="{D6953A83-D2BE-4015-8D64-BE93DDFE5D21}"/>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10" name="Footer Placeholder 9">
            <a:extLst>
              <a:ext uri="{FF2B5EF4-FFF2-40B4-BE49-F238E27FC236}">
                <a16:creationId xmlns:a16="http://schemas.microsoft.com/office/drawing/2014/main" id="{BA849E67-05F9-4033-B033-74D6B8C8E771}"/>
              </a:ext>
            </a:extLst>
          </p:cNvPr>
          <p:cNvSpPr>
            <a:spLocks noGrp="1"/>
          </p:cNvSpPr>
          <p:nvPr>
            <p:ph type="ftr" sz="quarter" idx="11"/>
          </p:nvPr>
        </p:nvSpPr>
        <p:spPr/>
        <p:txBody>
          <a:bodyPr/>
          <a:lstStyle/>
          <a:p>
            <a:pPr algn="l"/>
            <a:endParaRPr lang="en-US" dirty="0"/>
          </a:p>
        </p:txBody>
      </p:sp>
      <p:sp>
        <p:nvSpPr>
          <p:cNvPr id="11" name="Slide Number Placeholder 10">
            <a:extLst>
              <a:ext uri="{FF2B5EF4-FFF2-40B4-BE49-F238E27FC236}">
                <a16:creationId xmlns:a16="http://schemas.microsoft.com/office/drawing/2014/main" id="{DFAAC6AA-CFFB-438F-9327-DDB023E2E149}"/>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
        <p:nvSpPr>
          <p:cNvPr id="5" name="Title 4">
            <a:extLst>
              <a:ext uri="{FF2B5EF4-FFF2-40B4-BE49-F238E27FC236}">
                <a16:creationId xmlns:a16="http://schemas.microsoft.com/office/drawing/2014/main" id="{BA4960CB-ABA7-4442-AB15-FE444F23C6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56823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348291-9C7D-407E-8D07-FA3A323EA973}"/>
              </a:ext>
            </a:extLst>
          </p:cNvPr>
          <p:cNvSpPr>
            <a:spLocks noGrp="1"/>
          </p:cNvSpPr>
          <p:nvPr>
            <p:ph type="body" idx="1"/>
          </p:nvPr>
        </p:nvSpPr>
        <p:spPr>
          <a:xfrm>
            <a:off x="5184648" y="758952"/>
            <a:ext cx="6245352" cy="548640"/>
          </a:xfrm>
        </p:spPr>
        <p:txBody>
          <a:bodyPr anchor="b"/>
          <a:lstStyle>
            <a:lvl1pPr marL="0" indent="0">
              <a:buNone/>
              <a:defRPr sz="22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A192D2-8BA6-4A4D-814D-AD37A2A10AC8}"/>
              </a:ext>
            </a:extLst>
          </p:cNvPr>
          <p:cNvSpPr>
            <a:spLocks noGrp="1"/>
          </p:cNvSpPr>
          <p:nvPr>
            <p:ph sz="half" idx="2"/>
          </p:nvPr>
        </p:nvSpPr>
        <p:spPr>
          <a:xfrm>
            <a:off x="5190323" y="1377198"/>
            <a:ext cx="6239675" cy="1828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86FD4BC-C948-41C4-BA24-5D26147E1C97}"/>
              </a:ext>
            </a:extLst>
          </p:cNvPr>
          <p:cNvSpPr>
            <a:spLocks noGrp="1"/>
          </p:cNvSpPr>
          <p:nvPr>
            <p:ph type="body" sz="quarter" idx="3"/>
          </p:nvPr>
        </p:nvSpPr>
        <p:spPr>
          <a:xfrm>
            <a:off x="5184647" y="3319548"/>
            <a:ext cx="6245351" cy="548640"/>
          </a:xfrm>
        </p:spPr>
        <p:txBody>
          <a:bodyPr anchor="b"/>
          <a:lstStyle>
            <a:lvl1pPr marL="0" indent="0">
              <a:buNone/>
              <a:defRPr sz="2200" b="0" i="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12E359C-F73D-4F1B-9F9A-6D628567105D}"/>
              </a:ext>
            </a:extLst>
          </p:cNvPr>
          <p:cNvSpPr>
            <a:spLocks noGrp="1"/>
          </p:cNvSpPr>
          <p:nvPr>
            <p:ph sz="quarter" idx="4"/>
          </p:nvPr>
        </p:nvSpPr>
        <p:spPr>
          <a:xfrm>
            <a:off x="5184646" y="3932372"/>
            <a:ext cx="6245352" cy="1828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a:extLst>
              <a:ext uri="{FF2B5EF4-FFF2-40B4-BE49-F238E27FC236}">
                <a16:creationId xmlns:a16="http://schemas.microsoft.com/office/drawing/2014/main" id="{D76B63AE-38FF-40DD-A543-32DD98E6BDB2}"/>
              </a:ext>
            </a:extLst>
          </p:cNvPr>
          <p:cNvSpPr>
            <a:spLocks noGrp="1"/>
          </p:cNvSpPr>
          <p:nvPr>
            <p:ph type="title"/>
          </p:nvPr>
        </p:nvSpPr>
        <p:spPr/>
        <p:txBody>
          <a:bodyPr/>
          <a:lstStyle/>
          <a:p>
            <a:r>
              <a:rPr lang="en-US"/>
              <a:t>Click to edit Master title style</a:t>
            </a:r>
            <a:endParaRPr lang="en-US" dirty="0"/>
          </a:p>
        </p:txBody>
      </p:sp>
      <p:sp>
        <p:nvSpPr>
          <p:cNvPr id="12" name="Date Placeholder 11">
            <a:extLst>
              <a:ext uri="{FF2B5EF4-FFF2-40B4-BE49-F238E27FC236}">
                <a16:creationId xmlns:a16="http://schemas.microsoft.com/office/drawing/2014/main" id="{C686C0EB-E082-4BAB-99E8-B42F3C28B20F}"/>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13" name="Footer Placeholder 12">
            <a:extLst>
              <a:ext uri="{FF2B5EF4-FFF2-40B4-BE49-F238E27FC236}">
                <a16:creationId xmlns:a16="http://schemas.microsoft.com/office/drawing/2014/main" id="{B3CB0152-BA1F-48C7-A66F-3ADB51C94B97}"/>
              </a:ext>
            </a:extLst>
          </p:cNvPr>
          <p:cNvSpPr>
            <a:spLocks noGrp="1"/>
          </p:cNvSpPr>
          <p:nvPr>
            <p:ph type="ftr" sz="quarter" idx="11"/>
          </p:nvPr>
        </p:nvSpPr>
        <p:spPr/>
        <p:txBody>
          <a:bodyPr/>
          <a:lstStyle/>
          <a:p>
            <a:pPr algn="l"/>
            <a:endParaRPr lang="en-US" dirty="0"/>
          </a:p>
        </p:txBody>
      </p:sp>
      <p:sp>
        <p:nvSpPr>
          <p:cNvPr id="14" name="Slide Number Placeholder 13">
            <a:extLst>
              <a:ext uri="{FF2B5EF4-FFF2-40B4-BE49-F238E27FC236}">
                <a16:creationId xmlns:a16="http://schemas.microsoft.com/office/drawing/2014/main" id="{BD1C21B3-5CF6-415F-8295-EED3DF5CB55C}"/>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Tree>
    <p:extLst>
      <p:ext uri="{BB962C8B-B14F-4D97-AF65-F5344CB8AC3E}">
        <p14:creationId xmlns:p14="http://schemas.microsoft.com/office/powerpoint/2010/main" val="159067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470D5-4EB9-4410-A8AE-6D85F19239FF}"/>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5887FB59-BA77-4864-B9E8-994851250CB4}"/>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7" name="Footer Placeholder 6">
            <a:extLst>
              <a:ext uri="{FF2B5EF4-FFF2-40B4-BE49-F238E27FC236}">
                <a16:creationId xmlns:a16="http://schemas.microsoft.com/office/drawing/2014/main" id="{B6F0BC0B-BA67-455B-B567-1473DF0628BE}"/>
              </a:ext>
            </a:extLst>
          </p:cNvPr>
          <p:cNvSpPr>
            <a:spLocks noGrp="1"/>
          </p:cNvSpPr>
          <p:nvPr>
            <p:ph type="ftr" sz="quarter" idx="11"/>
          </p:nvPr>
        </p:nvSpPr>
        <p:spPr/>
        <p:txBody>
          <a:bodyPr/>
          <a:lstStyle/>
          <a:p>
            <a:pPr algn="l"/>
            <a:endParaRPr lang="en-US" dirty="0"/>
          </a:p>
        </p:txBody>
      </p:sp>
      <p:sp>
        <p:nvSpPr>
          <p:cNvPr id="8" name="Slide Number Placeholder 7">
            <a:extLst>
              <a:ext uri="{FF2B5EF4-FFF2-40B4-BE49-F238E27FC236}">
                <a16:creationId xmlns:a16="http://schemas.microsoft.com/office/drawing/2014/main" id="{2CF0BCF3-6FB5-4529-AA6A-A31467351EF5}"/>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Tree>
    <p:extLst>
      <p:ext uri="{BB962C8B-B14F-4D97-AF65-F5344CB8AC3E}">
        <p14:creationId xmlns:p14="http://schemas.microsoft.com/office/powerpoint/2010/main" val="3168984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4BF1315B-6865-4A5A-91C1-B75339038903}"/>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6" name="Footer Placeholder 5">
            <a:extLst>
              <a:ext uri="{FF2B5EF4-FFF2-40B4-BE49-F238E27FC236}">
                <a16:creationId xmlns:a16="http://schemas.microsoft.com/office/drawing/2014/main" id="{DD536720-08C7-43DE-8EB5-CAB52D0E96B1}"/>
              </a:ext>
            </a:extLst>
          </p:cNvPr>
          <p:cNvSpPr>
            <a:spLocks noGrp="1"/>
          </p:cNvSpPr>
          <p:nvPr>
            <p:ph type="ftr" sz="quarter" idx="11"/>
          </p:nvPr>
        </p:nvSpPr>
        <p:spPr/>
        <p:txBody>
          <a:bodyPr/>
          <a:lstStyle/>
          <a:p>
            <a:pPr algn="l"/>
            <a:endParaRPr lang="en-US" dirty="0"/>
          </a:p>
        </p:txBody>
      </p:sp>
      <p:sp>
        <p:nvSpPr>
          <p:cNvPr id="7" name="Slide Number Placeholder 6">
            <a:extLst>
              <a:ext uri="{FF2B5EF4-FFF2-40B4-BE49-F238E27FC236}">
                <a16:creationId xmlns:a16="http://schemas.microsoft.com/office/drawing/2014/main" id="{6D2477AF-B012-491C-AE42-22DE1203BE8D}"/>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Tree>
    <p:extLst>
      <p:ext uri="{BB962C8B-B14F-4D97-AF65-F5344CB8AC3E}">
        <p14:creationId xmlns:p14="http://schemas.microsoft.com/office/powerpoint/2010/main" val="1726516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ED183AC-72A9-43F5-A1B3-1D7A6A4C7EEB}"/>
              </a:ext>
            </a:extLst>
          </p:cNvPr>
          <p:cNvSpPr>
            <a:spLocks noGrp="1"/>
          </p:cNvSpPr>
          <p:nvPr>
            <p:ph idx="1"/>
          </p:nvPr>
        </p:nvSpPr>
        <p:spPr>
          <a:xfrm>
            <a:off x="5183188" y="758951"/>
            <a:ext cx="6245352" cy="4754881"/>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C4045592-52ED-4270-ACBB-BCC528DAC407}"/>
              </a:ext>
            </a:extLst>
          </p:cNvPr>
          <p:cNvSpPr>
            <a:spLocks noGrp="1"/>
          </p:cNvSpPr>
          <p:nvPr>
            <p:ph type="body" sz="half" idx="2"/>
          </p:nvPr>
        </p:nvSpPr>
        <p:spPr>
          <a:xfrm>
            <a:off x="758953" y="3815080"/>
            <a:ext cx="3831336" cy="1698752"/>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a:extLst>
              <a:ext uri="{FF2B5EF4-FFF2-40B4-BE49-F238E27FC236}">
                <a16:creationId xmlns:a16="http://schemas.microsoft.com/office/drawing/2014/main" id="{99A93518-F9B5-418F-9883-BEF8359B045A}"/>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10" name="Footer Placeholder 9">
            <a:extLst>
              <a:ext uri="{FF2B5EF4-FFF2-40B4-BE49-F238E27FC236}">
                <a16:creationId xmlns:a16="http://schemas.microsoft.com/office/drawing/2014/main" id="{27B9FFE7-C4AB-425B-9B56-E412C72212A0}"/>
              </a:ext>
            </a:extLst>
          </p:cNvPr>
          <p:cNvSpPr>
            <a:spLocks noGrp="1"/>
          </p:cNvSpPr>
          <p:nvPr>
            <p:ph type="ftr" sz="quarter" idx="11"/>
          </p:nvPr>
        </p:nvSpPr>
        <p:spPr/>
        <p:txBody>
          <a:bodyPr/>
          <a:lstStyle/>
          <a:p>
            <a:pPr algn="l"/>
            <a:endParaRPr lang="en-US" dirty="0"/>
          </a:p>
        </p:txBody>
      </p:sp>
      <p:sp>
        <p:nvSpPr>
          <p:cNvPr id="11" name="Slide Number Placeholder 10">
            <a:extLst>
              <a:ext uri="{FF2B5EF4-FFF2-40B4-BE49-F238E27FC236}">
                <a16:creationId xmlns:a16="http://schemas.microsoft.com/office/drawing/2014/main" id="{59231052-EBA8-4781-B28A-2FEA8BE523F3}"/>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
        <p:nvSpPr>
          <p:cNvPr id="2" name="Title 1">
            <a:extLst>
              <a:ext uri="{FF2B5EF4-FFF2-40B4-BE49-F238E27FC236}">
                <a16:creationId xmlns:a16="http://schemas.microsoft.com/office/drawing/2014/main" id="{CBDBF9E7-F686-4FA1-9BA5-69BDD014B0D3}"/>
              </a:ext>
            </a:extLst>
          </p:cNvPr>
          <p:cNvSpPr>
            <a:spLocks noGrp="1"/>
          </p:cNvSpPr>
          <p:nvPr>
            <p:ph type="title"/>
          </p:nvPr>
        </p:nvSpPr>
        <p:spPr>
          <a:xfrm>
            <a:off x="758952" y="758952"/>
            <a:ext cx="3831336" cy="2930179"/>
          </a:xfrm>
        </p:spPr>
        <p:txBody>
          <a:bodyPr/>
          <a:lstStyle/>
          <a:p>
            <a:r>
              <a:rPr lang="en-US"/>
              <a:t>Click to edit Master title style</a:t>
            </a:r>
            <a:endParaRPr lang="en-US" dirty="0"/>
          </a:p>
        </p:txBody>
      </p:sp>
    </p:spTree>
    <p:extLst>
      <p:ext uri="{BB962C8B-B14F-4D97-AF65-F5344CB8AC3E}">
        <p14:creationId xmlns:p14="http://schemas.microsoft.com/office/powerpoint/2010/main" val="1848280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116CF06-B27C-4DC4-981D-38E31997BD16}"/>
              </a:ext>
            </a:extLst>
          </p:cNvPr>
          <p:cNvSpPr>
            <a:spLocks noGrp="1"/>
          </p:cNvSpPr>
          <p:nvPr>
            <p:ph type="pic" idx="1"/>
          </p:nvPr>
        </p:nvSpPr>
        <p:spPr>
          <a:xfrm>
            <a:off x="5183188" y="758951"/>
            <a:ext cx="6245352" cy="475488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E1976E66-2CB3-4F47-97F6-077C42818316}"/>
              </a:ext>
            </a:extLst>
          </p:cNvPr>
          <p:cNvSpPr>
            <a:spLocks noGrp="1"/>
          </p:cNvSpPr>
          <p:nvPr>
            <p:ph type="body" sz="half" idx="2"/>
          </p:nvPr>
        </p:nvSpPr>
        <p:spPr>
          <a:xfrm>
            <a:off x="758952" y="3794760"/>
            <a:ext cx="3831336" cy="1719072"/>
          </a:xfrm>
        </p:spPr>
        <p:txBody>
          <a:bodyPr>
            <a:normAutofit/>
          </a:bodyPr>
          <a:lstStyle>
            <a:lvl1pPr marL="0" indent="0">
              <a:buNone/>
              <a:defRPr sz="2000" baseline="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a:extLst>
              <a:ext uri="{FF2B5EF4-FFF2-40B4-BE49-F238E27FC236}">
                <a16:creationId xmlns:a16="http://schemas.microsoft.com/office/drawing/2014/main" id="{71414C9F-CBBD-4D5E-A831-BC0CDFEBCEF3}"/>
              </a:ext>
            </a:extLst>
          </p:cNvPr>
          <p:cNvSpPr>
            <a:spLocks noGrp="1"/>
          </p:cNvSpPr>
          <p:nvPr>
            <p:ph type="dt" sz="half" idx="10"/>
          </p:nvPr>
        </p:nvSpPr>
        <p:spPr/>
        <p:txBody>
          <a:bodyPr/>
          <a:lstStyle/>
          <a:p>
            <a:pPr algn="r"/>
            <a:fld id="{53BEF823-48A5-43FC-BE03-E79964288B41}" type="datetimeFigureOut">
              <a:rPr lang="en-US" smtClean="0"/>
              <a:pPr algn="r"/>
              <a:t>10/19/2023</a:t>
            </a:fld>
            <a:endParaRPr lang="en-US" dirty="0"/>
          </a:p>
        </p:txBody>
      </p:sp>
      <p:sp>
        <p:nvSpPr>
          <p:cNvPr id="10" name="Footer Placeholder 9">
            <a:extLst>
              <a:ext uri="{FF2B5EF4-FFF2-40B4-BE49-F238E27FC236}">
                <a16:creationId xmlns:a16="http://schemas.microsoft.com/office/drawing/2014/main" id="{F58DC0C8-B580-442D-8DAC-4F0F869B1F11}"/>
              </a:ext>
            </a:extLst>
          </p:cNvPr>
          <p:cNvSpPr>
            <a:spLocks noGrp="1"/>
          </p:cNvSpPr>
          <p:nvPr>
            <p:ph type="ftr" sz="quarter" idx="11"/>
          </p:nvPr>
        </p:nvSpPr>
        <p:spPr/>
        <p:txBody>
          <a:bodyPr/>
          <a:lstStyle/>
          <a:p>
            <a:pPr algn="l"/>
            <a:endParaRPr lang="en-US" dirty="0"/>
          </a:p>
        </p:txBody>
      </p:sp>
      <p:sp>
        <p:nvSpPr>
          <p:cNvPr id="11" name="Slide Number Placeholder 10">
            <a:extLst>
              <a:ext uri="{FF2B5EF4-FFF2-40B4-BE49-F238E27FC236}">
                <a16:creationId xmlns:a16="http://schemas.microsoft.com/office/drawing/2014/main" id="{1B0D29E8-DFEE-49AB-83AF-85FF25252A3C}"/>
              </a:ext>
            </a:extLst>
          </p:cNvPr>
          <p:cNvSpPr>
            <a:spLocks noGrp="1"/>
          </p:cNvSpPr>
          <p:nvPr>
            <p:ph type="sldNum" sz="quarter" idx="12"/>
          </p:nvPr>
        </p:nvSpPr>
        <p:spPr/>
        <p:txBody>
          <a:bodyPr/>
          <a:lstStyle/>
          <a:p>
            <a:pPr algn="ctr"/>
            <a:fld id="{D79E6812-DF0E-4B88-AFAA-EAC7168F54C0}" type="slidenum">
              <a:rPr lang="en-US" smtClean="0"/>
              <a:pPr algn="ctr"/>
              <a:t>‹#›</a:t>
            </a:fld>
            <a:endParaRPr lang="en-US" dirty="0"/>
          </a:p>
        </p:txBody>
      </p:sp>
      <p:sp>
        <p:nvSpPr>
          <p:cNvPr id="2" name="Title 1">
            <a:extLst>
              <a:ext uri="{FF2B5EF4-FFF2-40B4-BE49-F238E27FC236}">
                <a16:creationId xmlns:a16="http://schemas.microsoft.com/office/drawing/2014/main" id="{D0EAAF1B-6B6E-4D37-8F57-E403C6371A00}"/>
              </a:ext>
            </a:extLst>
          </p:cNvPr>
          <p:cNvSpPr>
            <a:spLocks noGrp="1"/>
          </p:cNvSpPr>
          <p:nvPr>
            <p:ph type="title"/>
          </p:nvPr>
        </p:nvSpPr>
        <p:spPr>
          <a:xfrm>
            <a:off x="758952" y="758952"/>
            <a:ext cx="3831336" cy="2926080"/>
          </a:xfrm>
        </p:spPr>
        <p:txBody>
          <a:bodyPr/>
          <a:lstStyle/>
          <a:p>
            <a:r>
              <a:rPr lang="en-US"/>
              <a:t>Click to edit Master title style</a:t>
            </a:r>
            <a:endParaRPr lang="en-US" dirty="0"/>
          </a:p>
        </p:txBody>
      </p:sp>
    </p:spTree>
    <p:extLst>
      <p:ext uri="{BB962C8B-B14F-4D97-AF65-F5344CB8AC3E}">
        <p14:creationId xmlns:p14="http://schemas.microsoft.com/office/powerpoint/2010/main" val="3274556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8" name="Freeform 6" title="Page Number Shape">
            <a:extLst>
              <a:ext uri="{FF2B5EF4-FFF2-40B4-BE49-F238E27FC236}">
                <a16:creationId xmlns:a16="http://schemas.microsoft.com/office/drawing/2014/main" id="{72411438-92A5-42B0-9C54-EA4FB32ACB5E}"/>
              </a:ext>
            </a:extLst>
          </p:cNvPr>
          <p:cNvSpPr/>
          <p:nvPr/>
        </p:nvSpPr>
        <p:spPr bwMode="auto">
          <a:xfrm>
            <a:off x="11784011" y="5778801"/>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sp>
        <p:nvSpPr>
          <p:cNvPr id="2" name="Title Placeholder 1">
            <a:extLst>
              <a:ext uri="{FF2B5EF4-FFF2-40B4-BE49-F238E27FC236}">
                <a16:creationId xmlns:a16="http://schemas.microsoft.com/office/drawing/2014/main" id="{0D56E4D8-47B6-4DEC-BD29-B3B6ED4CC739}"/>
              </a:ext>
            </a:extLst>
          </p:cNvPr>
          <p:cNvSpPr>
            <a:spLocks noGrp="1"/>
          </p:cNvSpPr>
          <p:nvPr>
            <p:ph type="title"/>
          </p:nvPr>
        </p:nvSpPr>
        <p:spPr>
          <a:xfrm>
            <a:off x="758952" y="758952"/>
            <a:ext cx="3831336" cy="475488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F0F5D4C-4873-4052-A294-99CCB9421C4A}"/>
              </a:ext>
            </a:extLst>
          </p:cNvPr>
          <p:cNvSpPr>
            <a:spLocks noGrp="1"/>
          </p:cNvSpPr>
          <p:nvPr>
            <p:ph type="body" idx="1"/>
          </p:nvPr>
        </p:nvSpPr>
        <p:spPr>
          <a:xfrm>
            <a:off x="5184648" y="758952"/>
            <a:ext cx="6245352" cy="47548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41D62B3-3490-46B4-A10E-33FCE4A1FBB5}"/>
              </a:ext>
            </a:extLst>
          </p:cNvPr>
          <p:cNvSpPr>
            <a:spLocks noGrp="1"/>
          </p:cNvSpPr>
          <p:nvPr>
            <p:ph type="dt" sz="half" idx="2"/>
          </p:nvPr>
        </p:nvSpPr>
        <p:spPr>
          <a:xfrm>
            <a:off x="7616952" y="6007608"/>
            <a:ext cx="3813048" cy="365125"/>
          </a:xfrm>
          <a:prstGeom prst="rect">
            <a:avLst/>
          </a:prstGeom>
        </p:spPr>
        <p:txBody>
          <a:bodyPr vert="horz" lIns="91440" tIns="45720" rIns="91440" bIns="45720" rtlCol="0" anchor="ctr"/>
          <a:lstStyle>
            <a:lvl1pPr algn="r">
              <a:defRPr sz="1000" spc="50" baseline="0">
                <a:solidFill>
                  <a:schemeClr val="tx1">
                    <a:lumMod val="85000"/>
                    <a:lumOff val="15000"/>
                  </a:schemeClr>
                </a:solidFill>
              </a:defRPr>
            </a:lvl1pPr>
          </a:lstStyle>
          <a:p>
            <a:pPr algn="r"/>
            <a:fld id="{53BEF823-48A5-43FC-BE03-E79964288B41}" type="datetimeFigureOut">
              <a:rPr lang="en-US" smtClean="0"/>
              <a:pPr algn="r"/>
              <a:t>10/19/2023</a:t>
            </a:fld>
            <a:endParaRPr lang="en-US" dirty="0"/>
          </a:p>
        </p:txBody>
      </p:sp>
      <p:sp>
        <p:nvSpPr>
          <p:cNvPr id="5" name="Footer Placeholder 4">
            <a:extLst>
              <a:ext uri="{FF2B5EF4-FFF2-40B4-BE49-F238E27FC236}">
                <a16:creationId xmlns:a16="http://schemas.microsoft.com/office/drawing/2014/main" id="{97424CB1-7D5F-4F52-9F99-7068F5819E8C}"/>
              </a:ext>
            </a:extLst>
          </p:cNvPr>
          <p:cNvSpPr>
            <a:spLocks noGrp="1"/>
          </p:cNvSpPr>
          <p:nvPr>
            <p:ph type="ftr" sz="quarter" idx="3"/>
          </p:nvPr>
        </p:nvSpPr>
        <p:spPr>
          <a:xfrm>
            <a:off x="758952" y="6007608"/>
            <a:ext cx="3831336" cy="365125"/>
          </a:xfrm>
          <a:prstGeom prst="rect">
            <a:avLst/>
          </a:prstGeom>
        </p:spPr>
        <p:txBody>
          <a:bodyPr vert="horz" lIns="91440" tIns="45720" rIns="91440" bIns="45720" rtlCol="0" anchor="ctr"/>
          <a:lstStyle>
            <a:lvl1pPr algn="l">
              <a:defRPr sz="1000" spc="50" baseline="0">
                <a:solidFill>
                  <a:schemeClr val="tx1">
                    <a:lumMod val="85000"/>
                    <a:lumOff val="15000"/>
                  </a:schemeClr>
                </a:solidFill>
              </a:defRPr>
            </a:lvl1pPr>
          </a:lstStyle>
          <a:p>
            <a:pPr algn="l"/>
            <a:endParaRPr lang="en-US" dirty="0"/>
          </a:p>
        </p:txBody>
      </p:sp>
      <p:sp>
        <p:nvSpPr>
          <p:cNvPr id="6" name="Slide Number Placeholder 5">
            <a:extLst>
              <a:ext uri="{FF2B5EF4-FFF2-40B4-BE49-F238E27FC236}">
                <a16:creationId xmlns:a16="http://schemas.microsoft.com/office/drawing/2014/main" id="{1A1F9CC9-1431-4569-B2F1-D04814955381}"/>
              </a:ext>
            </a:extLst>
          </p:cNvPr>
          <p:cNvSpPr>
            <a:spLocks noGrp="1"/>
          </p:cNvSpPr>
          <p:nvPr>
            <p:ph type="sldNum" sz="quarter" idx="4"/>
          </p:nvPr>
        </p:nvSpPr>
        <p:spPr>
          <a:xfrm>
            <a:off x="11786616" y="6007608"/>
            <a:ext cx="411480" cy="365125"/>
          </a:xfrm>
          <a:prstGeom prst="rect">
            <a:avLst/>
          </a:prstGeom>
        </p:spPr>
        <p:txBody>
          <a:bodyPr vert="horz" lIns="45720" tIns="45720" rIns="45720" bIns="45720" rtlCol="0" anchor="ctr"/>
          <a:lstStyle>
            <a:lvl1pPr algn="r">
              <a:defRPr sz="900" b="1">
                <a:solidFill>
                  <a:schemeClr val="bg1"/>
                </a:solidFill>
              </a:defRPr>
            </a:lvl1pPr>
          </a:lstStyle>
          <a:p>
            <a:pPr algn="ctr"/>
            <a:fld id="{D79E6812-DF0E-4B88-AFAA-EAC7168F54C0}" type="slidenum">
              <a:rPr lang="en-US" smtClean="0"/>
              <a:pPr algn="ctr"/>
              <a:t>‹#›</a:t>
            </a:fld>
            <a:endParaRPr lang="en-US" dirty="0"/>
          </a:p>
        </p:txBody>
      </p:sp>
    </p:spTree>
    <p:extLst>
      <p:ext uri="{BB962C8B-B14F-4D97-AF65-F5344CB8AC3E}">
        <p14:creationId xmlns:p14="http://schemas.microsoft.com/office/powerpoint/2010/main" val="3734531934"/>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l" defTabSz="914400" rtl="0" eaLnBrk="1" latinLnBrk="0" hangingPunct="1">
        <a:lnSpc>
          <a:spcPct val="90000"/>
        </a:lnSpc>
        <a:spcBef>
          <a:spcPct val="0"/>
        </a:spcBef>
        <a:buNone/>
        <a:defRPr sz="6000" i="1" kern="1200" spc="100" baseline="0">
          <a:solidFill>
            <a:schemeClr val="tx1">
              <a:lumMod val="85000"/>
              <a:lumOff val="15000"/>
            </a:schemeClr>
          </a:solidFill>
          <a:latin typeface="+mj-lt"/>
          <a:ea typeface="+mj-ea"/>
          <a:cs typeface="+mj-cs"/>
        </a:defRPr>
      </a:lvl1pPr>
    </p:titleStyle>
    <p:bodyStyle>
      <a:lvl1pPr marL="182880" indent="-182880" algn="l" defTabSz="914400" rtl="0" eaLnBrk="1" latinLnBrk="0" hangingPunct="1">
        <a:lnSpc>
          <a:spcPct val="110000"/>
        </a:lnSpc>
        <a:spcBef>
          <a:spcPts val="400"/>
        </a:spcBef>
        <a:spcAft>
          <a:spcPts val="400"/>
        </a:spcAft>
        <a:buClrTx/>
        <a:buFont typeface="Arial" panose="020B0604020202020204" pitchFamily="34" charset="0"/>
        <a:buChar char="•"/>
        <a:defRPr sz="2000" kern="1200">
          <a:solidFill>
            <a:schemeClr val="tx1">
              <a:lumMod val="85000"/>
              <a:lumOff val="15000"/>
            </a:schemeClr>
          </a:solidFill>
          <a:latin typeface="+mn-lt"/>
          <a:ea typeface="+mn-ea"/>
          <a:cs typeface="+mn-cs"/>
        </a:defRPr>
      </a:lvl1pPr>
      <a:lvl2pPr marL="182880" indent="0" algn="l" defTabSz="914400" rtl="0" eaLnBrk="1" latinLnBrk="0" hangingPunct="1">
        <a:lnSpc>
          <a:spcPct val="110000"/>
        </a:lnSpc>
        <a:spcBef>
          <a:spcPts val="400"/>
        </a:spcBef>
        <a:spcAft>
          <a:spcPts val="400"/>
        </a:spcAft>
        <a:buClrTx/>
        <a:buFont typeface="Arial" panose="020B0604020202020204" pitchFamily="34" charset="0"/>
        <a:buNone/>
        <a:defRPr sz="1800" i="1" kern="1200">
          <a:solidFill>
            <a:schemeClr val="tx1">
              <a:lumMod val="85000"/>
              <a:lumOff val="15000"/>
            </a:schemeClr>
          </a:solidFill>
          <a:latin typeface="+mn-lt"/>
          <a:ea typeface="+mn-ea"/>
          <a:cs typeface="+mn-cs"/>
        </a:defRPr>
      </a:lvl2pPr>
      <a:lvl3pPr marL="182880" indent="-182880" algn="l" defTabSz="914400" rtl="0" eaLnBrk="1" latinLnBrk="0" hangingPunct="1">
        <a:lnSpc>
          <a:spcPct val="110000"/>
        </a:lnSpc>
        <a:spcBef>
          <a:spcPts val="400"/>
        </a:spcBef>
        <a:spcAft>
          <a:spcPts val="400"/>
        </a:spcAft>
        <a:buClrTx/>
        <a:buFont typeface="Arial" panose="020B0604020202020204" pitchFamily="34" charset="0"/>
        <a:buChar char="•"/>
        <a:defRPr sz="1600" kern="1200">
          <a:solidFill>
            <a:schemeClr val="tx1">
              <a:lumMod val="85000"/>
              <a:lumOff val="15000"/>
            </a:schemeClr>
          </a:solidFill>
          <a:latin typeface="+mn-lt"/>
          <a:ea typeface="+mn-ea"/>
          <a:cs typeface="+mn-cs"/>
        </a:defRPr>
      </a:lvl3pPr>
      <a:lvl4pPr marL="182880" indent="0" algn="l" defTabSz="914400" rtl="0" eaLnBrk="1" latinLnBrk="0" hangingPunct="1">
        <a:lnSpc>
          <a:spcPct val="110000"/>
        </a:lnSpc>
        <a:spcBef>
          <a:spcPts val="400"/>
        </a:spcBef>
        <a:spcAft>
          <a:spcPts val="400"/>
        </a:spcAft>
        <a:buClrTx/>
        <a:buFont typeface="Arial" panose="020B0604020202020204" pitchFamily="34" charset="0"/>
        <a:buNone/>
        <a:defRPr sz="1400" i="1" kern="1200">
          <a:solidFill>
            <a:schemeClr val="tx1">
              <a:lumMod val="85000"/>
              <a:lumOff val="15000"/>
            </a:schemeClr>
          </a:solidFill>
          <a:latin typeface="+mn-lt"/>
          <a:ea typeface="+mn-ea"/>
          <a:cs typeface="+mn-cs"/>
        </a:defRPr>
      </a:lvl4pPr>
      <a:lvl5pPr marL="182880" indent="-182880" algn="l" defTabSz="914400" rtl="0" eaLnBrk="1" latinLnBrk="0" hangingPunct="1">
        <a:lnSpc>
          <a:spcPct val="110000"/>
        </a:lnSpc>
        <a:spcBef>
          <a:spcPts val="400"/>
        </a:spcBef>
        <a:spcAft>
          <a:spcPts val="400"/>
        </a:spcAft>
        <a:buClrTx/>
        <a:buFont typeface="Arial" panose="020B0604020202020204" pitchFamily="34" charset="0"/>
        <a:buChar char="•"/>
        <a:defRPr sz="14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mailto:mkoskie@powerland.ca"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8" Type="http://schemas.openxmlformats.org/officeDocument/2006/relationships/hyperlink" Target="https://docs.microsoft.com/en-US/azure/active-directory/authentication/concept-sspr-howitworks?WT.mc_id=365AdminCSH_inproduct" TargetMode="External"/><Relationship Id="rId13" Type="http://schemas.openxmlformats.org/officeDocument/2006/relationships/hyperlink" Target="https://learn.microsoft.com/en-us/microsoft-365/compliance/audit-troubleshooting-scenarios?view=o365-worldwide" TargetMode="External"/><Relationship Id="rId3" Type="http://schemas.openxmlformats.org/officeDocument/2006/relationships/hyperlink" Target="https://learn.microsoft.com/en-us/sharepoint/redirect-known-folders" TargetMode="External"/><Relationship Id="rId7" Type="http://schemas.openxmlformats.org/officeDocument/2006/relationships/hyperlink" Target="https://pages.nist.gov/800-63-FAQ/#q-b05" TargetMode="External"/><Relationship Id="rId12" Type="http://schemas.openxmlformats.org/officeDocument/2006/relationships/hyperlink" Target="file:///D:\General\Microsoft\&#8226;%09https:\learn.microsoft.com\en-us\microsoft-365\admin\security-and-compliance\increase-threat-protection%3fview=o365-worldwide"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ftc.gov/policy/advocacy-research/tech-at-ftc/2016/03/time-rethink-mandatory-password-changes" TargetMode="External"/><Relationship Id="rId11" Type="http://schemas.openxmlformats.org/officeDocument/2006/relationships/hyperlink" Target="file:///D:\General\Microsoft\&#8226;%09https:\docs.microsoft.com\en-us\microsoft-365\security\defender-vulnerability-management\tvm-weaknesses%3fview=o365-worldwide" TargetMode="External"/><Relationship Id="rId5" Type="http://schemas.openxmlformats.org/officeDocument/2006/relationships/hyperlink" Target="https://docs.microsoft.com/en-us/microsoft-365/admin/misc/password-policy-recommendations?view=o365-worldwide" TargetMode="External"/><Relationship Id="rId10" Type="http://schemas.openxmlformats.org/officeDocument/2006/relationships/hyperlink" Target="https://docs.microsoft.com/en-us/microsoft-365/admin/add-users/about-admin-roles?view=o365-worldwide" TargetMode="External"/><Relationship Id="rId4" Type="http://schemas.openxmlformats.org/officeDocument/2006/relationships/hyperlink" Target="https://docs.microsoft.com/en-us/microsoft-365/admin/basic-mobility-security/capabilities?view=o365-worldwide" TargetMode="External"/><Relationship Id="rId9" Type="http://schemas.openxmlformats.org/officeDocument/2006/relationships/hyperlink" Target="https://learn.microsoft.com/en-us/mem/intune/protect/compliance-policy-create-android"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docs.microsoft.com/en-us/azure/active-directory/privileged-identity-management/pim-configure" TargetMode="External"/><Relationship Id="rId13" Type="http://schemas.openxmlformats.org/officeDocument/2006/relationships/hyperlink" Target="https://learn.microsoft.com/en-us/microsoft-365/compliance/content-search" TargetMode="External"/><Relationship Id="rId3" Type="http://schemas.openxmlformats.org/officeDocument/2006/relationships/hyperlink" Target="file:///D:\General\Microsoft\&#8226;%09https:\learn.microsoft.com\en-us\exchange\policy-and-compliance\mailbox-audit-logging\enable-or-disable%3fview=exchserver-2019" TargetMode="External"/><Relationship Id="rId7" Type="http://schemas.openxmlformats.org/officeDocument/2006/relationships/hyperlink" Target="https://docs.microsoft.com/en-us/azure/role-based-access-control/best-practices" TargetMode="External"/><Relationship Id="rId12" Type="http://schemas.openxmlformats.org/officeDocument/2006/relationships/hyperlink" Target="https://learn.microsoft.com/en-us/microsoft-365/compliance/sensitivity-labels-sharepoint-onedrive-files"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file:///D:\General\Microsoft\&#8226;%09https:\docs.microsoft.com\en-us\azure\role-based-access-control\overview" TargetMode="External"/><Relationship Id="rId11" Type="http://schemas.openxmlformats.org/officeDocument/2006/relationships/hyperlink" Target="https://learn.microsoft.com/en-us/microsoft-365/compliance/retention-policies" TargetMode="External"/><Relationship Id="rId5" Type="http://schemas.openxmlformats.org/officeDocument/2006/relationships/hyperlink" Target="https://learn.microsoft.com/en-us/azure/active-directory/devices/assign-local-admin" TargetMode="External"/><Relationship Id="rId10" Type="http://schemas.openxmlformats.org/officeDocument/2006/relationships/hyperlink" Target="https://learn.microsoft.com/en-us/sharepoint/compliant-environment" TargetMode="External"/><Relationship Id="rId4" Type="http://schemas.openxmlformats.org/officeDocument/2006/relationships/hyperlink" Target="file:///D:\General\Microsoft\&#8226;%09https:\learn.microsoft.com\en-us\training\modules\audit-logging-monitoring" TargetMode="External"/><Relationship Id="rId9" Type="http://schemas.openxmlformats.org/officeDocument/2006/relationships/hyperlink" Target="https://docs.microsoft.com/en-us/azure/active-directory/privileged-identity-management/pim-how-to-add-role-to-user" TargetMode="External"/><Relationship Id="rId14" Type="http://schemas.openxmlformats.org/officeDocument/2006/relationships/hyperlink" Target="https://learn.microsoft.com/en-us/microsoft-365/solutions/create-secure-guest-sharing-environmen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8000"/>
            <a:satMod val="170000"/>
          </a:schemeClr>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55B419A7-F817-4767-8CCB-FB0E189C4A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FFD7336-2163-4D61-6679-25E06DAC3888}"/>
              </a:ext>
            </a:extLst>
          </p:cNvPr>
          <p:cNvSpPr>
            <a:spLocks noGrp="1"/>
          </p:cNvSpPr>
          <p:nvPr>
            <p:ph type="ctrTitle"/>
          </p:nvPr>
        </p:nvSpPr>
        <p:spPr>
          <a:xfrm>
            <a:off x="1078991" y="893935"/>
            <a:ext cx="5364937" cy="3339390"/>
          </a:xfrm>
        </p:spPr>
        <p:txBody>
          <a:bodyPr anchor="ctr">
            <a:normAutofit/>
          </a:bodyPr>
          <a:lstStyle/>
          <a:p>
            <a:r>
              <a:rPr lang="en-US" sz="4700" dirty="0"/>
              <a:t>Risk Management as it relates to Data Governance within M365 Purview and </a:t>
            </a:r>
            <a:r>
              <a:rPr lang="en-US" sz="4700" dirty="0" err="1"/>
              <a:t>Entra</a:t>
            </a:r>
            <a:endParaRPr lang="en-US" sz="4700" dirty="0"/>
          </a:p>
        </p:txBody>
      </p:sp>
      <p:cxnSp>
        <p:nvCxnSpPr>
          <p:cNvPr id="35" name="Straight Connector 34">
            <a:extLst>
              <a:ext uri="{FF2B5EF4-FFF2-40B4-BE49-F238E27FC236}">
                <a16:creationId xmlns:a16="http://schemas.microsoft.com/office/drawing/2014/main" id="{E3B95BE3-D5B2-4F38-9A01-17866C9FBA6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140408" y="4555071"/>
            <a:ext cx="530352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Picture 21" descr="Clear sunny skies">
            <a:extLst>
              <a:ext uri="{FF2B5EF4-FFF2-40B4-BE49-F238E27FC236}">
                <a16:creationId xmlns:a16="http://schemas.microsoft.com/office/drawing/2014/main" id="{DE0704DA-E939-A9B1-9641-1EFFF87BBC91}"/>
              </a:ext>
            </a:extLst>
          </p:cNvPr>
          <p:cNvPicPr>
            <a:picLocks noChangeAspect="1"/>
          </p:cNvPicPr>
          <p:nvPr/>
        </p:nvPicPr>
        <p:blipFill rotWithShape="1">
          <a:blip r:embed="rId2">
            <a:extLst>
              <a:ext uri="{28A0092B-C50C-407E-A947-70E740481C1C}">
                <a14:useLocalDpi xmlns:a14="http://schemas.microsoft.com/office/drawing/2010/main" val="0"/>
              </a:ext>
            </a:extLst>
          </a:blip>
          <a:srcRect l="39075" r="10166" b="-1"/>
          <a:stretch/>
        </p:blipFill>
        <p:spPr>
          <a:xfrm>
            <a:off x="6976934" y="10"/>
            <a:ext cx="5215066" cy="6857990"/>
          </a:xfrm>
          <a:custGeom>
            <a:avLst/>
            <a:gdLst/>
            <a:ahLst/>
            <a:cxnLst/>
            <a:rect l="l" t="t" r="r" b="b"/>
            <a:pathLst>
              <a:path w="5215066" h="6858000">
                <a:moveTo>
                  <a:pt x="2017353" y="0"/>
                </a:moveTo>
                <a:lnTo>
                  <a:pt x="5215066" y="0"/>
                </a:lnTo>
                <a:lnTo>
                  <a:pt x="5215066" y="6858000"/>
                </a:lnTo>
                <a:lnTo>
                  <a:pt x="1292431" y="6858000"/>
                </a:lnTo>
                <a:lnTo>
                  <a:pt x="1012702" y="6549681"/>
                </a:lnTo>
                <a:cubicBezTo>
                  <a:pt x="380046" y="5781733"/>
                  <a:pt x="0" y="4797206"/>
                  <a:pt x="0" y="3723759"/>
                </a:cubicBezTo>
                <a:cubicBezTo>
                  <a:pt x="0" y="2190263"/>
                  <a:pt x="775604" y="838237"/>
                  <a:pt x="1955279" y="39865"/>
                </a:cubicBezTo>
                <a:close/>
              </a:path>
            </a:pathLst>
          </a:custGeom>
        </p:spPr>
      </p:pic>
      <p:sp>
        <p:nvSpPr>
          <p:cNvPr id="33" name="Freeform 6">
            <a:extLst>
              <a:ext uri="{FF2B5EF4-FFF2-40B4-BE49-F238E27FC236}">
                <a16:creationId xmlns:a16="http://schemas.microsoft.com/office/drawing/2014/main" id="{ADA271CD-3011-4A05-B4A3-80F1794684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1784011" y="5788152"/>
            <a:ext cx="407988"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1">
              <a:lumMod val="85000"/>
              <a:lumOff val="15000"/>
            </a:schemeClr>
          </a:solidFill>
          <a:ln w="0">
            <a:noFill/>
            <a:prstDash val="solid"/>
            <a:round/>
            <a:headEnd/>
            <a:tailEnd/>
          </a:ln>
        </p:spPr>
        <p:txBody>
          <a:bodyPr anchor="ctr"/>
          <a:lstStyle/>
          <a:p>
            <a:endParaRPr lang="en-US"/>
          </a:p>
        </p:txBody>
      </p:sp>
    </p:spTree>
    <p:extLst>
      <p:ext uri="{BB962C8B-B14F-4D97-AF65-F5344CB8AC3E}">
        <p14:creationId xmlns:p14="http://schemas.microsoft.com/office/powerpoint/2010/main" val="233079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0" y="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3051" y="406400"/>
            <a:ext cx="10666949" cy="2155011"/>
          </a:xfrm>
        </p:spPr>
        <p:txBody>
          <a:bodyPr>
            <a:noAutofit/>
          </a:bodyPr>
          <a:lstStyle/>
          <a:p>
            <a:pPr marL="0" marR="0">
              <a:lnSpc>
                <a:spcPct val="107000"/>
              </a:lnSpc>
              <a:spcBef>
                <a:spcPts val="0"/>
              </a:spcBef>
              <a:spcAft>
                <a:spcPts val="600"/>
              </a:spcAft>
            </a:pPr>
            <a:r>
              <a:rPr lang="en-US" sz="4800" dirty="0"/>
              <a:t>Prevent data loss</a:t>
            </a:r>
            <a:br>
              <a:rPr lang="en-US" sz="4800" dirty="0"/>
            </a:br>
            <a:r>
              <a:rPr lang="en-US" sz="2400" dirty="0">
                <a:effectLst/>
                <a:latin typeface="Calibri Light" panose="020F0302020204030204" pitchFamily="34" charset="0"/>
                <a:ea typeface="Calibri" panose="020F0502020204030204" pitchFamily="34" charset="0"/>
                <a:cs typeface="Times New Roman" panose="02020603050405020304" pitchFamily="18" charset="0"/>
              </a:rPr>
              <a:t>Unintentional sharing of sensitive items can cause financial harm to your organization and may result in a violation of laws and regulations. In a data loss prevention policy, you can:</a:t>
            </a:r>
            <a:endParaRPr lang="en-US" sz="2200" dirty="0"/>
          </a:p>
        </p:txBody>
      </p:sp>
      <p:sp>
        <p:nvSpPr>
          <p:cNvPr id="2" name="TextBox 1">
            <a:extLst>
              <a:ext uri="{FF2B5EF4-FFF2-40B4-BE49-F238E27FC236}">
                <a16:creationId xmlns:a16="http://schemas.microsoft.com/office/drawing/2014/main" id="{E2CFAE14-40A8-941B-8E47-8B756DCFCE3F}"/>
              </a:ext>
            </a:extLst>
          </p:cNvPr>
          <p:cNvSpPr txBox="1"/>
          <p:nvPr/>
        </p:nvSpPr>
        <p:spPr>
          <a:xfrm>
            <a:off x="1144051" y="2561411"/>
            <a:ext cx="10285949" cy="1846659"/>
          </a:xfrm>
          <a:prstGeom prst="rect">
            <a:avLst/>
          </a:prstGeom>
          <a:noFill/>
        </p:spPr>
        <p:txBody>
          <a:bodyPr wrap="square" rtlCol="0">
            <a:spAutoFit/>
          </a:bodyPr>
          <a:lstStyle/>
          <a:p>
            <a:pPr marL="342900" indent="-342900">
              <a:buFont typeface="Wingdings" panose="05000000000000000000" pitchFamily="2" charset="2"/>
              <a:buChar char="Ø"/>
            </a:pPr>
            <a:r>
              <a:rPr lang="en-US" sz="2400" i="1" dirty="0">
                <a:latin typeface="Calibri Light" panose="020F0302020204030204" pitchFamily="34" charset="0"/>
                <a:cs typeface="Calibri Light" panose="020F0302020204030204" pitchFamily="34" charset="0"/>
              </a:rPr>
              <a:t>Define the sensitive information you want to monitor </a:t>
            </a:r>
          </a:p>
          <a:p>
            <a:pPr marL="342900" indent="-342900">
              <a:buFont typeface="Wingdings" panose="05000000000000000000" pitchFamily="2" charset="2"/>
              <a:buChar char="Ø"/>
            </a:pPr>
            <a:r>
              <a:rPr lang="en-US" sz="2400" i="1" dirty="0">
                <a:latin typeface="Calibri Light" panose="020F0302020204030204" pitchFamily="34" charset="0"/>
                <a:cs typeface="Calibri Light" panose="020F0302020204030204" pitchFamily="34" charset="0"/>
              </a:rPr>
              <a:t>Where to monitor</a:t>
            </a:r>
          </a:p>
          <a:p>
            <a:pPr marL="342900" indent="-342900">
              <a:buFont typeface="Wingdings" panose="05000000000000000000" pitchFamily="2" charset="2"/>
              <a:buChar char="Ø"/>
            </a:pPr>
            <a:r>
              <a:rPr lang="en-US" sz="2400" i="1" dirty="0">
                <a:latin typeface="Calibri Light" panose="020F0302020204030204" pitchFamily="34" charset="0"/>
                <a:cs typeface="Calibri Light" panose="020F0302020204030204" pitchFamily="34" charset="0"/>
              </a:rPr>
              <a:t>The conditions that must be matched for a policy to be applied to an item</a:t>
            </a:r>
          </a:p>
          <a:p>
            <a:pPr marL="342900" indent="-342900">
              <a:buFont typeface="Wingdings" panose="05000000000000000000" pitchFamily="2" charset="2"/>
              <a:buChar char="Ø"/>
            </a:pPr>
            <a:r>
              <a:rPr lang="en-US" sz="2400" i="1" dirty="0">
                <a:latin typeface="Calibri Light" panose="020F0302020204030204" pitchFamily="34" charset="0"/>
                <a:cs typeface="Calibri Light" panose="020F0302020204030204" pitchFamily="34" charset="0"/>
              </a:rPr>
              <a:t>The actions to take when a match is found</a:t>
            </a:r>
            <a:br>
              <a:rPr lang="en-US" dirty="0"/>
            </a:br>
            <a:endParaRPr lang="en-US" dirty="0"/>
          </a:p>
        </p:txBody>
      </p:sp>
    </p:spTree>
    <p:extLst>
      <p:ext uri="{BB962C8B-B14F-4D97-AF65-F5344CB8AC3E}">
        <p14:creationId xmlns:p14="http://schemas.microsoft.com/office/powerpoint/2010/main" val="2140144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3051" y="800100"/>
            <a:ext cx="10666949" cy="5283200"/>
          </a:xfrm>
        </p:spPr>
        <p:txBody>
          <a:bodyPr>
            <a:noAutofit/>
          </a:bodyPr>
          <a:lstStyle/>
          <a:p>
            <a:r>
              <a:rPr lang="en-US" sz="4800" dirty="0"/>
              <a:t>Within M365 Purview you can:</a:t>
            </a:r>
            <a:br>
              <a:rPr lang="en-US" sz="4800" dirty="0"/>
            </a:br>
            <a:r>
              <a:rPr lang="en-US" sz="4800" dirty="0"/>
              <a:t>	</a:t>
            </a:r>
            <a:r>
              <a:rPr lang="en-US" sz="4800" dirty="0">
                <a:sym typeface="Wingdings" panose="05000000000000000000" pitchFamily="2" charset="2"/>
              </a:rPr>
              <a:t>- </a:t>
            </a:r>
            <a:r>
              <a:rPr lang="en-US" sz="3200" dirty="0"/>
              <a:t>Know your data</a:t>
            </a:r>
            <a:br>
              <a:rPr lang="en-US" sz="3200" dirty="0"/>
            </a:br>
            <a:r>
              <a:rPr lang="en-US" sz="3200" dirty="0"/>
              <a:t>	</a:t>
            </a:r>
            <a:r>
              <a:rPr lang="en-US" sz="4800" dirty="0">
                <a:sym typeface="Wingdings" panose="05000000000000000000" pitchFamily="2" charset="2"/>
              </a:rPr>
              <a:t>- </a:t>
            </a:r>
            <a:r>
              <a:rPr lang="en-US" sz="3200" dirty="0"/>
              <a:t>Protect your data</a:t>
            </a:r>
            <a:br>
              <a:rPr lang="en-US" sz="3200" dirty="0"/>
            </a:br>
            <a:r>
              <a:rPr lang="en-US" sz="3200" dirty="0"/>
              <a:t>	</a:t>
            </a:r>
            <a:r>
              <a:rPr lang="en-US" sz="4800" dirty="0">
                <a:sym typeface="Wingdings" panose="05000000000000000000" pitchFamily="2" charset="2"/>
              </a:rPr>
              <a:t>- </a:t>
            </a:r>
            <a:r>
              <a:rPr lang="en-US" sz="3200" dirty="0"/>
              <a:t>Prevent data loss</a:t>
            </a:r>
            <a:br>
              <a:rPr lang="en-US" sz="4800" dirty="0"/>
            </a:br>
            <a:r>
              <a:rPr lang="en-US" sz="4800" dirty="0"/>
              <a:t>In Azure you additionally can:</a:t>
            </a:r>
            <a:br>
              <a:rPr lang="en-US" sz="4800" dirty="0"/>
            </a:br>
            <a:r>
              <a:rPr lang="en-US" sz="4800" dirty="0"/>
              <a:t>	</a:t>
            </a:r>
            <a:r>
              <a:rPr lang="en-US" sz="4800" dirty="0">
                <a:sym typeface="Wingdings" panose="05000000000000000000" pitchFamily="2" charset="2"/>
              </a:rPr>
              <a:t>- </a:t>
            </a:r>
            <a:r>
              <a:rPr lang="en-US" sz="3200" dirty="0">
                <a:sym typeface="Wingdings" panose="05000000000000000000" pitchFamily="2" charset="2"/>
              </a:rPr>
              <a:t>Identity management including privileged role assignment</a:t>
            </a:r>
            <a:br>
              <a:rPr lang="en-US" sz="3200" dirty="0"/>
            </a:br>
            <a:r>
              <a:rPr lang="en-US" sz="3200" dirty="0"/>
              <a:t>	</a:t>
            </a:r>
            <a:r>
              <a:rPr lang="en-US" sz="4800" dirty="0">
                <a:sym typeface="Wingdings" panose="05000000000000000000" pitchFamily="2" charset="2"/>
              </a:rPr>
              <a:t>- </a:t>
            </a:r>
            <a:r>
              <a:rPr lang="en-US" sz="3200" dirty="0"/>
              <a:t>Setup Global Access policies which is still in preview</a:t>
            </a:r>
            <a:endParaRPr lang="en-US" sz="4800" dirty="0"/>
          </a:p>
        </p:txBody>
      </p:sp>
    </p:spTree>
    <p:extLst>
      <p:ext uri="{BB962C8B-B14F-4D97-AF65-F5344CB8AC3E}">
        <p14:creationId xmlns:p14="http://schemas.microsoft.com/office/powerpoint/2010/main" val="778415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3051" y="508000"/>
            <a:ext cx="10666949" cy="1663700"/>
          </a:xfrm>
        </p:spPr>
        <p:txBody>
          <a:bodyPr>
            <a:noAutofit/>
          </a:bodyPr>
          <a:lstStyle/>
          <a:p>
            <a:r>
              <a:rPr lang="en-US" sz="4600" dirty="0"/>
              <a:t>M365 Purview – Data Lifecycle Management</a:t>
            </a:r>
            <a:br>
              <a:rPr lang="en-US" sz="4800" dirty="0"/>
            </a:br>
            <a:r>
              <a:rPr lang="en-US" sz="2400" dirty="0">
                <a:effectLst/>
                <a:latin typeface="Calibri Light" panose="020F0302020204030204" pitchFamily="34" charset="0"/>
                <a:ea typeface="Calibri" panose="020F0502020204030204" pitchFamily="34" charset="0"/>
              </a:rPr>
              <a:t>For most organizations, the volume and complexity of their data is increasing daily - email, documents, instant messages, and more.</a:t>
            </a:r>
            <a:endParaRPr lang="en-US" dirty="0"/>
          </a:p>
        </p:txBody>
      </p:sp>
      <p:sp>
        <p:nvSpPr>
          <p:cNvPr id="2" name="TextBox 1">
            <a:extLst>
              <a:ext uri="{FF2B5EF4-FFF2-40B4-BE49-F238E27FC236}">
                <a16:creationId xmlns:a16="http://schemas.microsoft.com/office/drawing/2014/main" id="{5791834E-A695-644D-ABFE-CF676667FE23}"/>
              </a:ext>
            </a:extLst>
          </p:cNvPr>
          <p:cNvSpPr txBox="1"/>
          <p:nvPr/>
        </p:nvSpPr>
        <p:spPr>
          <a:xfrm>
            <a:off x="762000" y="1961861"/>
            <a:ext cx="10490200" cy="3830792"/>
          </a:xfrm>
          <a:prstGeom prst="rect">
            <a:avLst/>
          </a:prstGeom>
          <a:noFill/>
        </p:spPr>
        <p:txBody>
          <a:bodyPr wrap="square" rtlCol="0">
            <a:spAutoFit/>
          </a:bodyPr>
          <a:lstStyle/>
          <a:p>
            <a:pPr marL="0" marR="0" algn="just">
              <a:lnSpc>
                <a:spcPct val="107000"/>
              </a:lnSpc>
              <a:spcBef>
                <a:spcPts val="0"/>
              </a:spcBef>
              <a:spcAft>
                <a:spcPts val="0"/>
              </a:spcAft>
            </a:pPr>
            <a:r>
              <a:rPr lang="en-US" sz="2200" dirty="0">
                <a:effectLst/>
                <a:latin typeface="Calibri Light" panose="020F0302020204030204" pitchFamily="34" charset="0"/>
                <a:ea typeface="Calibri" panose="020F0502020204030204" pitchFamily="34" charset="0"/>
                <a:cs typeface="Times New Roman" panose="02020603050405020304" pitchFamily="18" charset="0"/>
              </a:rPr>
              <a:t>Effectively managing or governing this information is important due to:</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gn="just">
              <a:lnSpc>
                <a:spcPct val="107000"/>
              </a:lnSpc>
              <a:buFont typeface="Wingdings" panose="05000000000000000000" pitchFamily="2" charset="2"/>
              <a:buChar char=""/>
            </a:pPr>
            <a:r>
              <a:rPr lang="en-US" sz="2200" dirty="0">
                <a:effectLst/>
                <a:latin typeface="Calibri Light" panose="020F0302020204030204" pitchFamily="34" charset="0"/>
                <a:ea typeface="Calibri" panose="020F0502020204030204" pitchFamily="34" charset="0"/>
                <a:cs typeface="Times New Roman" panose="02020603050405020304" pitchFamily="18" charset="0"/>
              </a:rPr>
              <a:t>Comply proactively with industry regulations and internal policies </a:t>
            </a:r>
          </a:p>
          <a:p>
            <a:pPr marL="800100" lvl="1" indent="-342900" algn="just">
              <a:lnSpc>
                <a:spcPct val="107000"/>
              </a:lnSpc>
              <a:buFont typeface="Wingdings" panose="05000000000000000000" pitchFamily="2" charset="2"/>
              <a:buChar char=""/>
            </a:pPr>
            <a:r>
              <a:rPr lang="en-US" sz="2200" dirty="0">
                <a:effectLst/>
                <a:latin typeface="Calibri Light" panose="020F0302020204030204" pitchFamily="34" charset="0"/>
                <a:ea typeface="Calibri" panose="020F0502020204030204" pitchFamily="34" charset="0"/>
                <a:cs typeface="Times New Roman" panose="02020603050405020304" pitchFamily="18" charset="0"/>
              </a:rPr>
              <a:t>Reduce your risk in the event of litigation or a security breach by permanently deleting old content that is no longer required</a:t>
            </a:r>
          </a:p>
          <a:p>
            <a:pPr marL="800100" lvl="1" indent="-342900" algn="just">
              <a:lnSpc>
                <a:spcPct val="107000"/>
              </a:lnSpc>
              <a:buFont typeface="Wingdings" panose="05000000000000000000" pitchFamily="2" charset="2"/>
              <a:buChar char=""/>
            </a:pPr>
            <a:r>
              <a:rPr lang="en-US" sz="2200" dirty="0">
                <a:latin typeface="Calibri Light" panose="020F0302020204030204" pitchFamily="34" charset="0"/>
                <a:ea typeface="Calibri" panose="020F0502020204030204" pitchFamily="34" charset="0"/>
                <a:cs typeface="Times New Roman" panose="02020603050405020304" pitchFamily="18" charset="0"/>
              </a:rPr>
              <a:t>E</a:t>
            </a:r>
            <a:r>
              <a:rPr lang="en-US" sz="2200" dirty="0">
                <a:effectLst/>
                <a:latin typeface="Calibri Light" panose="020F0302020204030204" pitchFamily="34" charset="0"/>
                <a:ea typeface="Calibri" panose="020F0502020204030204" pitchFamily="34" charset="0"/>
                <a:cs typeface="Times New Roman" panose="02020603050405020304" pitchFamily="18" charset="0"/>
              </a:rPr>
              <a:t>nsuring users work only with content that's current and relevant to them</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endParaRPr lang="en-US" sz="800" dirty="0">
              <a:effectLst/>
              <a:latin typeface="Calibri Light" panose="020F030202020403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en-US" sz="2200" dirty="0">
                <a:effectLst/>
                <a:latin typeface="Calibri Light" panose="020F0302020204030204" pitchFamily="34" charset="0"/>
                <a:ea typeface="Calibri" panose="020F0502020204030204" pitchFamily="34" charset="0"/>
                <a:cs typeface="Times New Roman" panose="02020603050405020304" pitchFamily="18" charset="0"/>
              </a:rPr>
              <a:t>Retention settings that you configure can help you achieve these goals. </a:t>
            </a:r>
          </a:p>
          <a:p>
            <a:pPr marL="742950" lvl="1" indent="-285750" algn="just">
              <a:lnSpc>
                <a:spcPct val="107000"/>
              </a:lnSpc>
              <a:buFont typeface="Wingdings" panose="05000000000000000000" pitchFamily="2" charset="2"/>
              <a:buChar char="Ø"/>
            </a:pPr>
            <a:r>
              <a:rPr lang="en-US" sz="2200" dirty="0">
                <a:effectLst/>
                <a:latin typeface="Calibri Light" panose="020F0302020204030204" pitchFamily="34" charset="0"/>
                <a:ea typeface="Calibri" panose="020F0502020204030204" pitchFamily="34" charset="0"/>
                <a:cs typeface="Times New Roman" panose="02020603050405020304" pitchFamily="18" charset="0"/>
              </a:rPr>
              <a:t>Retain content - Prevent permanent deletion and remain available for eDiscovery</a:t>
            </a:r>
            <a:endParaRPr lang="en-US" sz="22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buFont typeface="Wingdings" panose="05000000000000000000" pitchFamily="2" charset="2"/>
              <a:buChar char="Ø"/>
            </a:pPr>
            <a:r>
              <a:rPr lang="en-US" sz="2200" dirty="0">
                <a:effectLst/>
                <a:latin typeface="Calibri Light" panose="020F0302020204030204" pitchFamily="34" charset="0"/>
                <a:ea typeface="Calibri" panose="020F0502020204030204" pitchFamily="34" charset="0"/>
                <a:cs typeface="Times New Roman" panose="02020603050405020304" pitchFamily="18" charset="0"/>
              </a:rPr>
              <a:t>Delete content - Permanently delete content from your organization</a:t>
            </a:r>
          </a:p>
          <a:p>
            <a:pPr marL="742950" lvl="1" indent="-285750" algn="just">
              <a:lnSpc>
                <a:spcPct val="107000"/>
              </a:lnSpc>
              <a:buFont typeface="Wingdings" panose="05000000000000000000" pitchFamily="2" charset="2"/>
              <a:buChar char="Ø"/>
            </a:pPr>
            <a:r>
              <a:rPr lang="en-US" sz="2200" dirty="0">
                <a:latin typeface="Calibri Light" panose="020F0302020204030204" pitchFamily="34" charset="0"/>
                <a:ea typeface="Calibri" panose="020F0502020204030204" pitchFamily="34" charset="0"/>
                <a:cs typeface="Times New Roman" panose="02020603050405020304" pitchFamily="18" charset="0"/>
              </a:rPr>
              <a:t>Retain and then delete – Retain content for a people of time then permanently deleting it</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83307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2525" y="508000"/>
            <a:ext cx="10666949" cy="2082800"/>
          </a:xfrm>
        </p:spPr>
        <p:txBody>
          <a:bodyPr>
            <a:noAutofit/>
          </a:bodyPr>
          <a:lstStyle/>
          <a:p>
            <a:r>
              <a:rPr lang="en-US" sz="4800" dirty="0"/>
              <a:t>M365 Purview – Retention &amp; Deletion</a:t>
            </a:r>
            <a:br>
              <a:rPr lang="en-US" sz="4800" dirty="0"/>
            </a:br>
            <a:r>
              <a:rPr lang="en-US" sz="2200" dirty="0">
                <a:effectLst/>
                <a:latin typeface="Calibri Light" panose="020F0302020204030204" pitchFamily="34" charset="0"/>
                <a:ea typeface="Calibri" panose="020F0502020204030204" pitchFamily="34" charset="0"/>
                <a:cs typeface="Times New Roman" panose="02020603050405020304" pitchFamily="18" charset="0"/>
              </a:rPr>
              <a:t>A retention policy lets you do this by assigning the same retention settings at the container level to be automatically inherited by content in that container. For example, all items in SharePoint sites, all email messages in users' Exchange mailboxes, all channel messages for teams that are used with Microsoft Teams.</a:t>
            </a:r>
            <a:endParaRPr lang="en-US" sz="2200" dirty="0"/>
          </a:p>
        </p:txBody>
      </p:sp>
      <p:sp>
        <p:nvSpPr>
          <p:cNvPr id="2" name="TextBox 1">
            <a:extLst>
              <a:ext uri="{FF2B5EF4-FFF2-40B4-BE49-F238E27FC236}">
                <a16:creationId xmlns:a16="http://schemas.microsoft.com/office/drawing/2014/main" id="{5E616D11-3296-A277-1660-C9817B331FAE}"/>
              </a:ext>
            </a:extLst>
          </p:cNvPr>
          <p:cNvSpPr txBox="1"/>
          <p:nvPr/>
        </p:nvSpPr>
        <p:spPr>
          <a:xfrm>
            <a:off x="711200" y="2721779"/>
            <a:ext cx="10756900" cy="2739211"/>
          </a:xfrm>
          <a:prstGeom prst="rect">
            <a:avLst/>
          </a:prstGeom>
          <a:noFill/>
        </p:spPr>
        <p:txBody>
          <a:bodyPr wrap="square" rtlCol="0">
            <a:spAutoFit/>
          </a:bodyPr>
          <a:lstStyle/>
          <a:p>
            <a:pPr marL="285750" indent="-285750">
              <a:buFont typeface="Wingdings" panose="05000000000000000000" pitchFamily="2" charset="2"/>
              <a:buChar char="Ø"/>
            </a:pPr>
            <a:r>
              <a:rPr lang="en-US" sz="2200" i="1" dirty="0">
                <a:effectLst/>
                <a:latin typeface="Calibri Light" panose="020F0302020204030204" pitchFamily="34" charset="0"/>
                <a:ea typeface="Calibri" panose="020F0502020204030204" pitchFamily="34" charset="0"/>
                <a:cs typeface="Times New Roman" panose="02020603050405020304" pitchFamily="18" charset="0"/>
              </a:rPr>
              <a:t>An adaptive scope uses a query that you specify, so the membership isn't static but dynamic by running daily against the attributes or properties that you specify for the selected locations. You can use multiple adaptive scopes with a single policy.</a:t>
            </a:r>
            <a:endParaRPr lang="en-US" sz="2200" i="1"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Wingdings" panose="05000000000000000000" pitchFamily="2" charset="2"/>
              <a:buChar char="Ø"/>
            </a:pPr>
            <a:r>
              <a:rPr lang="en-US" sz="2200" i="1" dirty="0">
                <a:effectLst/>
                <a:latin typeface="Calibri Light" panose="020F0302020204030204" pitchFamily="34" charset="0"/>
                <a:ea typeface="Calibri" panose="020F0502020204030204" pitchFamily="34" charset="0"/>
                <a:cs typeface="Times New Roman" panose="02020603050405020304" pitchFamily="18" charset="0"/>
              </a:rPr>
              <a:t>A static scope doesn't use queries and is limited in configuration in that it can apply to all instances for a specified location or use inclusion and exclusions for specific instances for that location. These three choices are sometimes referred to as "org-wide", "includes", and "excludes" respectively.</a:t>
            </a:r>
            <a:endParaRPr lang="en-US" sz="2200" i="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i="1" dirty="0"/>
          </a:p>
        </p:txBody>
      </p:sp>
    </p:spTree>
    <p:extLst>
      <p:ext uri="{BB962C8B-B14F-4D97-AF65-F5344CB8AC3E}">
        <p14:creationId xmlns:p14="http://schemas.microsoft.com/office/powerpoint/2010/main" val="26663749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2525" y="508000"/>
            <a:ext cx="10666949" cy="2590790"/>
          </a:xfrm>
        </p:spPr>
        <p:txBody>
          <a:bodyPr>
            <a:noAutofit/>
          </a:bodyPr>
          <a:lstStyle/>
          <a:p>
            <a:r>
              <a:rPr lang="en-US" sz="4800" dirty="0"/>
              <a:t>M365 Purview – Records management</a:t>
            </a:r>
            <a:br>
              <a:rPr lang="en-US" sz="4800" dirty="0"/>
            </a:br>
            <a:r>
              <a:rPr lang="en-US" sz="2200" dirty="0">
                <a:effectLst/>
                <a:latin typeface="Calibri Light" panose="020F0302020204030204" pitchFamily="34" charset="0"/>
                <a:ea typeface="Calibri" panose="020F0502020204030204" pitchFamily="34" charset="0"/>
                <a:cs typeface="Times New Roman" panose="02020603050405020304" pitchFamily="18" charset="0"/>
              </a:rPr>
              <a:t>A records management system, is a solution for organizations to manage regulatory, legal, and business-critical records. Records management helps you achieve your organization's legal obligations, provides the ability to demonstrate compliance with regulations, and increases efficiency with regular disposition of items that are no longer required to be retained, no longer of value, or no longer required for business purposes.</a:t>
            </a:r>
            <a:br>
              <a:rPr lang="en-US" sz="1800" dirty="0">
                <a:effectLst/>
                <a:latin typeface="Calibri" panose="020F0502020204030204" pitchFamily="34" charset="0"/>
                <a:ea typeface="Calibri" panose="020F0502020204030204" pitchFamily="34" charset="0"/>
                <a:cs typeface="Times New Roman" panose="02020603050405020304" pitchFamily="18" charset="0"/>
              </a:rPr>
            </a:br>
            <a:endParaRPr lang="en-US" sz="2200" dirty="0"/>
          </a:p>
        </p:txBody>
      </p:sp>
      <p:sp>
        <p:nvSpPr>
          <p:cNvPr id="2" name="TextBox 1">
            <a:extLst>
              <a:ext uri="{FF2B5EF4-FFF2-40B4-BE49-F238E27FC236}">
                <a16:creationId xmlns:a16="http://schemas.microsoft.com/office/drawing/2014/main" id="{5E616D11-3296-A277-1660-C9817B331FAE}"/>
              </a:ext>
            </a:extLst>
          </p:cNvPr>
          <p:cNvSpPr txBox="1"/>
          <p:nvPr/>
        </p:nvSpPr>
        <p:spPr>
          <a:xfrm>
            <a:off x="717549" y="3238490"/>
            <a:ext cx="10756900" cy="2814873"/>
          </a:xfrm>
          <a:prstGeom prst="rect">
            <a:avLst/>
          </a:prstGeom>
          <a:noFill/>
        </p:spPr>
        <p:txBody>
          <a:bodyPr wrap="square" rtlCol="0">
            <a:spAutoFit/>
          </a:bodyPr>
          <a:lstStyle/>
          <a:p>
            <a:pPr marL="0" marR="0" algn="just">
              <a:lnSpc>
                <a:spcPct val="107000"/>
              </a:lnSpc>
              <a:spcBef>
                <a:spcPts val="0"/>
              </a:spcBef>
              <a:spcAft>
                <a:spcPts val="800"/>
              </a:spcAft>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Use of the following capabilities will support your records management: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Label items as a record</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Migrate &amp; manage your retention requirements with file plan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Configure retention and deletion settings with retention labels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Start different retention periods when an event occurs with event-based retention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Review &amp; validate disposition with disposition reviews and proof of records deletion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Export information about all disposed items with the export option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800"/>
              </a:spcAft>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Set specific permissions for records manager functions in your organization to have the right access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78838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2525" y="508000"/>
            <a:ext cx="10666949" cy="2082800"/>
          </a:xfrm>
        </p:spPr>
        <p:txBody>
          <a:bodyPr>
            <a:noAutofit/>
          </a:bodyPr>
          <a:lstStyle/>
          <a:p>
            <a:r>
              <a:rPr lang="en-US" sz="4800" dirty="0"/>
              <a:t>M365 Purview – Data loss prevention</a:t>
            </a:r>
            <a:br>
              <a:rPr lang="en-US" sz="4800" dirty="0"/>
            </a:br>
            <a:r>
              <a:rPr lang="en-US" sz="2200" dirty="0">
                <a:effectLst/>
                <a:latin typeface="Calibri Light" panose="020F0302020204030204" pitchFamily="34" charset="0"/>
                <a:ea typeface="Calibri" panose="020F0502020204030204" pitchFamily="34" charset="0"/>
              </a:rPr>
              <a:t>Organizations have sensitive information under their control such as financial data, proprietary data, credit card numbers, health records, or social security numbers. To help protect this sensitive data and reduce risk, they need a way to prevent their users from inappropriately sharing it with people who shouldn't have it. </a:t>
            </a:r>
            <a:endParaRPr lang="en-US" sz="2200" dirty="0"/>
          </a:p>
        </p:txBody>
      </p:sp>
      <p:sp>
        <p:nvSpPr>
          <p:cNvPr id="2" name="TextBox 1">
            <a:extLst>
              <a:ext uri="{FF2B5EF4-FFF2-40B4-BE49-F238E27FC236}">
                <a16:creationId xmlns:a16="http://schemas.microsoft.com/office/drawing/2014/main" id="{5E616D11-3296-A277-1660-C9817B331FAE}"/>
              </a:ext>
            </a:extLst>
          </p:cNvPr>
          <p:cNvSpPr txBox="1"/>
          <p:nvPr/>
        </p:nvSpPr>
        <p:spPr>
          <a:xfrm>
            <a:off x="717549" y="2590800"/>
            <a:ext cx="10756900" cy="3816173"/>
          </a:xfrm>
          <a:prstGeom prst="rect">
            <a:avLst/>
          </a:prstGeom>
          <a:noFill/>
        </p:spPr>
        <p:txBody>
          <a:bodyPr wrap="square" rtlCol="0">
            <a:spAutoFit/>
          </a:bodyPr>
          <a:lstStyle/>
          <a:p>
            <a:pPr marL="0" marR="0" algn="just">
              <a:lnSpc>
                <a:spcPct val="115000"/>
              </a:lnSpc>
              <a:spcBef>
                <a:spcPts val="0"/>
              </a:spcBef>
              <a:spcAft>
                <a:spcPts val="800"/>
              </a:spcAft>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With a DLP policy, you can identify, monitor, and automatically protect sensitive items across: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gn="just">
              <a:lnSpc>
                <a:spcPct val="115000"/>
              </a:lnSpc>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Microsoft 365 services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gn="just">
              <a:lnSpc>
                <a:spcPct val="115000"/>
              </a:lnSpc>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O365 office applications </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gn="just">
              <a:lnSpc>
                <a:spcPct val="115000"/>
              </a:lnSpc>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Windows 10, Windows 11 and macOS endpoints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gn="just">
              <a:lnSpc>
                <a:spcPct val="115000"/>
              </a:lnSpc>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Non-Microsoft cloud app</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gn="just">
              <a:lnSpc>
                <a:spcPct val="115000"/>
              </a:lnSpc>
              <a:spcAft>
                <a:spcPts val="800"/>
              </a:spcAft>
              <a:buFont typeface="Wingdings" panose="05000000000000000000" pitchFamily="2" charset="2"/>
              <a:buChar char=""/>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On-premises file shares and on-premises SharePoint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lnSpc>
                <a:spcPct val="115000"/>
              </a:lnSpc>
              <a:spcBef>
                <a:spcPts val="0"/>
              </a:spcBef>
              <a:spcAft>
                <a:spcPts val="800"/>
              </a:spcAft>
            </a:pPr>
            <a:r>
              <a:rPr lang="en-US" sz="2000" dirty="0">
                <a:effectLst/>
                <a:latin typeface="Calibri Light" panose="020F0302020204030204" pitchFamily="34" charset="0"/>
                <a:ea typeface="Calibri" panose="020F0502020204030204" pitchFamily="34" charset="0"/>
                <a:cs typeface="Times New Roman" panose="02020603050405020304" pitchFamily="18" charset="0"/>
              </a:rPr>
              <a:t>DLP detects sensitive items using deep content analysis. Content is analyzed for primary data matches to keywords, by the evaluation of regular expressions, by internal function validation, and by secondary data matches that are in proximity to the primary data match. DLP also uses machine learning algorithms and other methods to detect content that matches your DLP policies.</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32045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2515" y="1625600"/>
            <a:ext cx="10666949" cy="2590800"/>
          </a:xfrm>
        </p:spPr>
        <p:txBody>
          <a:bodyPr>
            <a:noAutofit/>
          </a:bodyPr>
          <a:lstStyle/>
          <a:p>
            <a:pPr marL="0" marR="0" algn="just">
              <a:lnSpc>
                <a:spcPct val="107000"/>
              </a:lnSpc>
              <a:spcBef>
                <a:spcPts val="0"/>
              </a:spcBef>
              <a:spcAft>
                <a:spcPts val="600"/>
              </a:spcAft>
            </a:pPr>
            <a:r>
              <a:rPr lang="en-US" sz="4800" dirty="0"/>
              <a:t>M365 Purview – Insider Risk Management</a:t>
            </a:r>
            <a:br>
              <a:rPr lang="en-US" sz="4800" dirty="0"/>
            </a:br>
            <a:r>
              <a:rPr lang="en-US" sz="2400" dirty="0">
                <a:effectLst/>
                <a:latin typeface="Calibri Light" panose="020F0302020204030204" pitchFamily="34" charset="0"/>
                <a:ea typeface="Calibri" panose="020F0502020204030204" pitchFamily="34" charset="0"/>
                <a:cs typeface="Times New Roman" panose="02020603050405020304" pitchFamily="18" charset="0"/>
              </a:rPr>
              <a:t>Insider risk prevention features are designed and built-in the insider risk products and solutions. These solutions work together and use advanced service and 3rd-party indicators to help you quickly identify, triage, and act on risk activity.</a:t>
            </a:r>
            <a:endParaRPr lang="en-US" sz="2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71568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1"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2514" y="609600"/>
            <a:ext cx="10666949" cy="1574800"/>
          </a:xfrm>
        </p:spPr>
        <p:txBody>
          <a:bodyPr>
            <a:noAutofit/>
          </a:bodyPr>
          <a:lstStyle/>
          <a:p>
            <a:pPr marL="0" marR="0">
              <a:lnSpc>
                <a:spcPct val="107000"/>
              </a:lnSpc>
              <a:spcBef>
                <a:spcPts val="0"/>
              </a:spcBef>
              <a:spcAft>
                <a:spcPts val="600"/>
              </a:spcAft>
            </a:pPr>
            <a:r>
              <a:rPr lang="en-US" sz="2800" dirty="0"/>
              <a:t>Thank you for coming to my presentation if you are curious or in need of implementing any of the items discussed today please reach out to Powerland and or myself.  </a:t>
            </a:r>
            <a:r>
              <a:rPr lang="en-US" sz="2800" dirty="0">
                <a:hlinkClick r:id="rId3"/>
              </a:rPr>
              <a:t>mkoskie@powerland.ca</a:t>
            </a:r>
            <a:br>
              <a:rPr lang="en-US" sz="2800" dirty="0"/>
            </a:b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03DC1A0A-4090-5AF7-7BED-CC963E8A72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0680" y="2550160"/>
            <a:ext cx="3627120" cy="3627120"/>
          </a:xfrm>
          <a:prstGeom prst="rect">
            <a:avLst/>
          </a:prstGeom>
        </p:spPr>
      </p:pic>
    </p:spTree>
    <p:extLst>
      <p:ext uri="{BB962C8B-B14F-4D97-AF65-F5344CB8AC3E}">
        <p14:creationId xmlns:p14="http://schemas.microsoft.com/office/powerpoint/2010/main" val="495800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2525" y="508000"/>
            <a:ext cx="10666949" cy="834239"/>
          </a:xfrm>
        </p:spPr>
        <p:txBody>
          <a:bodyPr>
            <a:noAutofit/>
          </a:bodyPr>
          <a:lstStyle/>
          <a:p>
            <a:r>
              <a:rPr lang="en-US" sz="4800" dirty="0"/>
              <a:t>Helpful Links</a:t>
            </a:r>
            <a:br>
              <a:rPr lang="en-US" sz="4800" dirty="0"/>
            </a:br>
            <a:endParaRPr lang="en-US" sz="2200" dirty="0"/>
          </a:p>
        </p:txBody>
      </p:sp>
      <p:sp>
        <p:nvSpPr>
          <p:cNvPr id="2" name="TextBox 1">
            <a:extLst>
              <a:ext uri="{FF2B5EF4-FFF2-40B4-BE49-F238E27FC236}">
                <a16:creationId xmlns:a16="http://schemas.microsoft.com/office/drawing/2014/main" id="{5E616D11-3296-A277-1660-C9817B331FAE}"/>
              </a:ext>
            </a:extLst>
          </p:cNvPr>
          <p:cNvSpPr txBox="1"/>
          <p:nvPr/>
        </p:nvSpPr>
        <p:spPr>
          <a:xfrm>
            <a:off x="762525" y="1342239"/>
            <a:ext cx="10756900" cy="5072542"/>
          </a:xfrm>
          <a:prstGeom prst="rect">
            <a:avLst/>
          </a:prstGeom>
          <a:noFill/>
        </p:spPr>
        <p:txBody>
          <a:bodyPr wrap="square" rtlCol="0">
            <a:spAutoFit/>
          </a:bodyPr>
          <a:lstStyle/>
          <a:p>
            <a:pPr algn="just">
              <a:lnSpc>
                <a:spcPct val="115000"/>
              </a:lnSpc>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Protect important files on users' desktops or in their Documents folder:</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a:lnSpc>
                <a:spcPct val="115000"/>
              </a:lnSpc>
              <a:buSzPts val="900"/>
              <a:buFont typeface="Symbol" panose="05050102010706020507" pitchFamily="18" charset="2"/>
              <a:buChar char=""/>
            </a:pP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3"/>
              </a:rPr>
              <a:t>Redirect and move Windows known folders to OneDrive</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a:lnSpc>
                <a:spcPct val="115000"/>
              </a:lnSpc>
              <a:spcAft>
                <a:spcPts val="800"/>
              </a:spcAft>
              <a:buSzPts val="900"/>
              <a:buFont typeface="Symbol" panose="05050102010706020507" pitchFamily="18" charset="2"/>
              <a:buChar char=""/>
            </a:pPr>
            <a:r>
              <a:rPr lang="en-US" sz="1100" u="sng" dirty="0">
                <a:solidFill>
                  <a:srgbClr val="0563C1"/>
                </a:solidFill>
                <a:latin typeface="Calibri Light" panose="020F0302020204030204" pitchFamily="34" charset="0"/>
                <a:ea typeface="Calibri" panose="020F0502020204030204" pitchFamily="34" charset="0"/>
                <a:cs typeface="Arial" panose="020B0604020202020204" pitchFamily="34" charset="0"/>
              </a:rPr>
              <a:t>Redirect and move macOS Desktop and Documents folders to OneDrive</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Reference for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4"/>
              </a:rPr>
              <a:t>M365 Capabilities of basic mobility and security</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Industry standards for passwords and not enforcing mandatory password changes unless an account has been compromised or password was accidently disclosed:</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457200" indent="-228600">
              <a:lnSpc>
                <a:spcPct val="115000"/>
              </a:lnSpc>
            </a:pPr>
            <a:r>
              <a:rPr lang="en-US" sz="10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5"/>
              </a:rPr>
              <a:t>https://docs.microsoft.com/en-us/microsoft-365/admin/misc/password-policy-recommendations?view=M365-worldwide</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457200" indent="-228600">
              <a:lnSpc>
                <a:spcPct val="115000"/>
              </a:lnSpc>
              <a:spcBef>
                <a:spcPts val="600"/>
              </a:spcBef>
            </a:pPr>
            <a:r>
              <a:rPr lang="en-US" sz="10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6"/>
              </a:rPr>
              <a:t>https://www.ftc.gov/policy/advocacy-research/tech-at-ftc/2016/03/time-rethink-mandatory-password-changes</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457200" indent="-228600">
              <a:lnSpc>
                <a:spcPct val="115000"/>
              </a:lnSpc>
              <a:spcBef>
                <a:spcPts val="600"/>
              </a:spcBef>
              <a:spcAft>
                <a:spcPts val="800"/>
              </a:spcAft>
            </a:pPr>
            <a:r>
              <a:rPr lang="en-US" sz="10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7"/>
              </a:rPr>
              <a:t>https://pages.nist.gov/800-63-FAQ/#q-b05</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How it works: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8"/>
              </a:rPr>
              <a:t>Azure AD self-service password reset</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pPr>
            <a:r>
              <a:rPr lang="en-US" sz="1100" dirty="0">
                <a:solidFill>
                  <a:srgbClr val="000000"/>
                </a:solidFill>
                <a:effectLst/>
                <a:latin typeface="Calibri Light" panose="020F0302020204030204" pitchFamily="34" charset="0"/>
                <a:ea typeface="Times New Roman" panose="02020603050405020304" pitchFamily="18" charset="0"/>
              </a:rPr>
              <a:t>MDM Android password complexity explained:</a:t>
            </a:r>
            <a:endParaRPr lang="en-CA" sz="1200" dirty="0">
              <a:effectLst/>
              <a:latin typeface="Times New Roman" panose="02020603050405020304" pitchFamily="18" charset="0"/>
              <a:ea typeface="Times New Roman" panose="02020603050405020304" pitchFamily="18" charset="0"/>
            </a:endParaRPr>
          </a:p>
          <a:p>
            <a:pPr marL="457200" indent="-228600">
              <a:lnSpc>
                <a:spcPct val="115000"/>
              </a:lnSpc>
              <a:spcBef>
                <a:spcPts val="600"/>
              </a:spcBef>
            </a:pPr>
            <a:r>
              <a:rPr lang="en-US" sz="1100" u="sng" dirty="0">
                <a:solidFill>
                  <a:srgbClr val="000000"/>
                </a:solidFill>
                <a:effectLst/>
                <a:latin typeface="Calibri Light" panose="020F0302020204030204" pitchFamily="34" charset="0"/>
                <a:ea typeface="Times New Roman" panose="02020603050405020304" pitchFamily="18" charset="0"/>
                <a:hlinkClick r:id="rId9"/>
              </a:rPr>
              <a:t>https://learn.microsoft.com/en-us/mem/intune/protect/compliance-policy-create-android</a:t>
            </a:r>
            <a:endParaRPr lang="en-CA" sz="1200" dirty="0">
              <a:effectLst/>
              <a:latin typeface="Times New Roman" panose="02020603050405020304" pitchFamily="18" charset="0"/>
              <a:ea typeface="Times New Roman" panose="02020603050405020304" pitchFamily="18" charset="0"/>
            </a:endParaRPr>
          </a:p>
          <a:p>
            <a:pPr>
              <a:lnSpc>
                <a:spcPct val="115000"/>
              </a:lnSpc>
              <a:spcBef>
                <a:spcPts val="600"/>
              </a:spcBef>
            </a:pPr>
            <a:r>
              <a:rPr lang="en-US" sz="1100" dirty="0">
                <a:solidFill>
                  <a:srgbClr val="000000"/>
                </a:solidFill>
                <a:effectLst/>
                <a:latin typeface="Calibri Light" panose="020F0302020204030204" pitchFamily="34" charset="0"/>
                <a:ea typeface="Times New Roman" panose="02020603050405020304" pitchFamily="18" charset="0"/>
              </a:rPr>
              <a:t>Refer to this document to assist you in assigning the appropriate security role for that user: </a:t>
            </a:r>
            <a:endParaRPr lang="en-CA" sz="1200" dirty="0">
              <a:effectLst/>
              <a:latin typeface="Times New Roman" panose="02020603050405020304" pitchFamily="18" charset="0"/>
              <a:ea typeface="Times New Roman" panose="02020603050405020304" pitchFamily="18" charset="0"/>
            </a:endParaRPr>
          </a:p>
          <a:p>
            <a:pPr marL="342900" lvl="0" indent="-342900">
              <a:lnSpc>
                <a:spcPct val="115000"/>
              </a:lnSpc>
              <a:buSzPts val="900"/>
              <a:buFont typeface="Symbol" panose="05050102010706020507" pitchFamily="18" charset="2"/>
              <a:buChar char=""/>
            </a:pPr>
            <a:r>
              <a:rPr lang="en-US" sz="1000" u="sng" dirty="0">
                <a:solidFill>
                  <a:srgbClr val="000000"/>
                </a:solidFill>
                <a:effectLst/>
                <a:latin typeface="Calibri Light" panose="020F0302020204030204" pitchFamily="34" charset="0"/>
                <a:ea typeface="Times New Roman" panose="02020603050405020304" pitchFamily="18" charset="0"/>
                <a:hlinkClick r:id="rId10"/>
              </a:rPr>
              <a:t>https://docs.microsoft.com/en-us/microsoft-365/admin/add-users/about-admin-roles?view=M365-worldwide</a:t>
            </a:r>
            <a:endParaRPr lang="en-CA" sz="1200" dirty="0">
              <a:effectLst/>
              <a:latin typeface="Times New Roman" panose="02020603050405020304" pitchFamily="18" charset="0"/>
              <a:ea typeface="Times New Roman" panose="02020603050405020304" pitchFamily="18"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Reference document for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11" action="ppaction://hlinkfile"/>
              </a:rPr>
              <a:t>Defender Vulnerability Management</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Reference for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12" action="ppaction://hlinkfile"/>
              </a:rPr>
              <a:t>Increased threat protection for Microsoft 365 for business</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Search the audit log to troubleshoot common scenarios:</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15000"/>
              </a:lnSpc>
              <a:spcAft>
                <a:spcPts val="800"/>
              </a:spcAft>
              <a:buSzPts val="800"/>
              <a:buFont typeface="Symbol" panose="05050102010706020507" pitchFamily="18" charset="2"/>
              <a:buChar char=""/>
            </a:pPr>
            <a:r>
              <a:rPr lang="en-US" sz="10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13"/>
              </a:rPr>
              <a:t>https://learn.microsoft.com/en-us/microsoft-365/compliance/audit-troubleshooting-scenarios?view=M365-worldwide</a:t>
            </a:r>
            <a:endParaRPr lang="en-CA"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3824186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2525" y="254005"/>
            <a:ext cx="10666949" cy="834239"/>
          </a:xfrm>
        </p:spPr>
        <p:txBody>
          <a:bodyPr>
            <a:noAutofit/>
          </a:bodyPr>
          <a:lstStyle/>
          <a:p>
            <a:r>
              <a:rPr lang="en-US" sz="4800" dirty="0"/>
              <a:t>Helpful Links</a:t>
            </a:r>
            <a:br>
              <a:rPr lang="en-US" sz="4800" dirty="0"/>
            </a:br>
            <a:endParaRPr lang="en-US" sz="2200" dirty="0"/>
          </a:p>
        </p:txBody>
      </p:sp>
      <p:sp>
        <p:nvSpPr>
          <p:cNvPr id="2" name="TextBox 1">
            <a:extLst>
              <a:ext uri="{FF2B5EF4-FFF2-40B4-BE49-F238E27FC236}">
                <a16:creationId xmlns:a16="http://schemas.microsoft.com/office/drawing/2014/main" id="{5E616D11-3296-A277-1660-C9817B331FAE}"/>
              </a:ext>
            </a:extLst>
          </p:cNvPr>
          <p:cNvSpPr txBox="1"/>
          <p:nvPr/>
        </p:nvSpPr>
        <p:spPr>
          <a:xfrm>
            <a:off x="717549" y="1088244"/>
            <a:ext cx="10756900" cy="5478295"/>
          </a:xfrm>
          <a:prstGeom prst="rect">
            <a:avLst/>
          </a:prstGeom>
          <a:noFill/>
        </p:spPr>
        <p:txBody>
          <a:bodyPr wrap="square" rtlCol="0">
            <a:spAutoFit/>
          </a:bodyPr>
          <a:lstStyle/>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Reference to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3" action="ppaction://hlinkfile"/>
              </a:rPr>
              <a:t>Enable or disable mailbox audit logging</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Understand M365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4" action="ppaction://hlinkfile"/>
              </a:rPr>
              <a:t>audit logging and monitoring</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Assign local admins to Azure AD joined devices:</a:t>
            </a:r>
            <a:r>
              <a:rPr lang="en-CA" sz="1100" dirty="0">
                <a:latin typeface="Calibri" panose="020F0502020204030204" pitchFamily="34" charset="0"/>
                <a:ea typeface="Calibri" panose="020F0502020204030204" pitchFamily="34" charset="0"/>
                <a:cs typeface="Arial" panose="020B0604020202020204" pitchFamily="34" charset="0"/>
              </a:rPr>
              <a:t> -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5"/>
              </a:rPr>
              <a:t>https://learn.microsoft.com/en-us/azure/active-directory/devices/assign-local-admin</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What is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6" action="ppaction://hlinkfile"/>
              </a:rPr>
              <a:t>Azure role-based access control</a:t>
            </a:r>
            <a:r>
              <a:rPr lang="en-US" sz="1100" dirty="0">
                <a:effectLst/>
                <a:latin typeface="Calibri Light" panose="020F0302020204030204" pitchFamily="34" charset="0"/>
                <a:ea typeface="Calibri" panose="020F0502020204030204" pitchFamily="34" charset="0"/>
                <a:cs typeface="Arial" panose="020B0604020202020204" pitchFamily="34" charset="0"/>
              </a:rPr>
              <a:t> (</a:t>
            </a:r>
            <a:r>
              <a:rPr lang="en-US" sz="1100" i="1" dirty="0">
                <a:effectLst/>
                <a:latin typeface="Calibri Light" panose="020F0302020204030204" pitchFamily="34" charset="0"/>
                <a:ea typeface="Calibri" panose="020F0502020204030204" pitchFamily="34" charset="0"/>
                <a:cs typeface="Arial" panose="020B0604020202020204" pitchFamily="34" charset="0"/>
              </a:rPr>
              <a:t>Azure RBAC</a:t>
            </a:r>
            <a:r>
              <a:rPr lang="en-US" sz="1100" dirty="0">
                <a:effectLst/>
                <a:latin typeface="Calibri Light" panose="020F0302020204030204" pitchFamily="34" charset="0"/>
                <a:ea typeface="Calibri" panose="020F0502020204030204" pitchFamily="34" charset="0"/>
                <a:cs typeface="Arial" panose="020B0604020202020204" pitchFamily="34" charset="0"/>
              </a:rPr>
              <a:t>)?</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Here are the Best practices for Azure Role Based Access Control</a:t>
            </a:r>
            <a:r>
              <a:rPr lang="en-CA" sz="1100" dirty="0">
                <a:latin typeface="Calibri" panose="020F0502020204030204" pitchFamily="34" charset="0"/>
                <a:ea typeface="Calibri" panose="020F0502020204030204" pitchFamily="34" charset="0"/>
                <a:cs typeface="Arial" panose="020B0604020202020204" pitchFamily="34" charset="0"/>
              </a:rPr>
              <a:t> -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7"/>
              </a:rPr>
              <a:t>https://docs.microsoft.com/en-us/azure/role-based-access-control/best-practices</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What is Azure AD Privileged Identity Management?</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457200" indent="-228600">
              <a:lnSpc>
                <a:spcPct val="115000"/>
              </a:lnSpc>
              <a:spcAft>
                <a:spcPts val="800"/>
              </a:spcAft>
            </a:pP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8"/>
              </a:rPr>
              <a:t>https://docs.microsoft.com/en-us/azure/active-directory/privileged-identity-management/pim-configure</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How to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9"/>
              </a:rPr>
              <a:t>Assign Azure AD roles in Privileged Identity Management</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Governance – How to plan your compliance requirements for SharePoint and OneDrive:</a:t>
            </a:r>
            <a:r>
              <a:rPr lang="en-CA" sz="1100" dirty="0">
                <a:latin typeface="Calibri" panose="020F0502020204030204" pitchFamily="34" charset="0"/>
                <a:ea typeface="Calibri" panose="020F0502020204030204" pitchFamily="34" charset="0"/>
                <a:cs typeface="Arial" panose="020B0604020202020204" pitchFamily="34" charset="0"/>
              </a:rPr>
              <a:t> - </a:t>
            </a: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10"/>
              </a:rPr>
              <a:t>Plan compliance requirements for SharePoint and OneDrive</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Governance – How to retain files for a specified period of time, and / or delete them on a specified schedule</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15000"/>
              </a:lnSpc>
              <a:buFont typeface="Symbol" panose="05050102010706020507" pitchFamily="18" charset="2"/>
              <a:buChar char=""/>
            </a:pP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11"/>
              </a:rPr>
              <a:t>Overview of retention policies</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15000"/>
              </a:lnSpc>
              <a:spcBef>
                <a:spcPts val="600"/>
              </a:spcBef>
              <a:spcAft>
                <a:spcPts val="800"/>
              </a:spcAft>
              <a:buFont typeface="Symbol" panose="05050102010706020507" pitchFamily="18" charset="2"/>
              <a:buChar char=""/>
            </a:pP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12"/>
              </a:rPr>
              <a:t>Enable sensitivity labels for Office files in SharePoint and OneDrive</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Governance – How to </a:t>
            </a:r>
            <a:r>
              <a:rPr lang="en-US" sz="1100" dirty="0">
                <a:solidFill>
                  <a:srgbClr val="171717"/>
                </a:solidFill>
                <a:effectLst/>
                <a:latin typeface="Calibri Light" panose="020F0302020204030204" pitchFamily="34" charset="0"/>
                <a:ea typeface="Calibri" panose="020F0502020204030204" pitchFamily="34" charset="0"/>
                <a:cs typeface="Arial" panose="020B0604020202020204" pitchFamily="34" charset="0"/>
              </a:rPr>
              <a:t>search for items such as email, documents, and instant messaging</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nSpc>
                <a:spcPct val="115000"/>
              </a:lnSpc>
              <a:spcAft>
                <a:spcPts val="800"/>
              </a:spcAft>
              <a:buFont typeface="Symbol" panose="05050102010706020507" pitchFamily="18" charset="2"/>
              <a:buChar char=""/>
            </a:pP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13"/>
              </a:rPr>
              <a:t>Content Search in Microsoft 365</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algn="just">
              <a:lnSpc>
                <a:spcPct val="115000"/>
              </a:lnSpc>
              <a:spcBef>
                <a:spcPts val="600"/>
              </a:spcBef>
              <a:spcAft>
                <a:spcPts val="800"/>
              </a:spcAft>
            </a:pPr>
            <a:r>
              <a:rPr lang="en-US" sz="1100" dirty="0">
                <a:effectLst/>
                <a:latin typeface="Calibri Light" panose="020F0302020204030204" pitchFamily="34" charset="0"/>
                <a:ea typeface="Calibri" panose="020F0502020204030204" pitchFamily="34" charset="0"/>
                <a:cs typeface="Arial" panose="020B0604020202020204" pitchFamily="34" charset="0"/>
              </a:rPr>
              <a:t>Use the security and compliance features in Microsoft 365 to help secure your guest sharing environment:</a:t>
            </a:r>
            <a:endParaRPr lang="en-CA" sz="1100" dirty="0">
              <a:effectLst/>
              <a:latin typeface="Calibri" panose="020F0502020204030204" pitchFamily="34" charset="0"/>
              <a:ea typeface="Calibri" panose="020F0502020204030204" pitchFamily="34" charset="0"/>
              <a:cs typeface="Arial" panose="020B0604020202020204" pitchFamily="34" charset="0"/>
            </a:endParaRPr>
          </a:p>
          <a:p>
            <a:pPr marL="342900" lvl="0" indent="-342900" algn="just">
              <a:lnSpc>
                <a:spcPct val="115000"/>
              </a:lnSpc>
              <a:spcAft>
                <a:spcPts val="800"/>
              </a:spcAft>
              <a:buFont typeface="Symbol" panose="05050102010706020507" pitchFamily="18" charset="2"/>
              <a:buChar char=""/>
            </a:pPr>
            <a:r>
              <a:rPr lang="en-US" sz="1100" u="sng" dirty="0">
                <a:solidFill>
                  <a:srgbClr val="0563C1"/>
                </a:solidFill>
                <a:effectLst/>
                <a:latin typeface="Calibri Light" panose="020F0302020204030204" pitchFamily="34" charset="0"/>
                <a:ea typeface="Calibri" panose="020F0502020204030204" pitchFamily="34" charset="0"/>
                <a:cs typeface="Arial" panose="020B0604020202020204" pitchFamily="34" charset="0"/>
                <a:hlinkClick r:id="rId14"/>
              </a:rPr>
              <a:t>Create a secure guest sharing environment</a:t>
            </a:r>
            <a:endParaRPr lang="en-CA" sz="11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994148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342900" y="292100"/>
            <a:ext cx="11455399" cy="1175973"/>
          </a:xfrm>
        </p:spPr>
        <p:txBody>
          <a:bodyPr>
            <a:noAutofit/>
          </a:bodyPr>
          <a:lstStyle/>
          <a:p>
            <a:r>
              <a:rPr lang="en-US" sz="3800" dirty="0"/>
              <a:t>A little bit about me: Monique Koskie mkoskie@powerland.ca</a:t>
            </a:r>
            <a:br>
              <a:rPr lang="en-US" sz="4800" dirty="0"/>
            </a:br>
            <a:br>
              <a:rPr lang="en-US" sz="3200" dirty="0"/>
            </a:br>
            <a:endParaRPr lang="en-US" sz="4800" dirty="0"/>
          </a:p>
        </p:txBody>
      </p:sp>
      <p:pic>
        <p:nvPicPr>
          <p:cNvPr id="4" name="Picture 3" descr="A room with a computer and plants&#10;&#10;Description automatically generated">
            <a:extLst>
              <a:ext uri="{FF2B5EF4-FFF2-40B4-BE49-F238E27FC236}">
                <a16:creationId xmlns:a16="http://schemas.microsoft.com/office/drawing/2014/main" id="{3FE39BB3-E034-CAFE-0B8D-B40B2F78A3EF}"/>
              </a:ext>
            </a:extLst>
          </p:cNvPr>
          <p:cNvPicPr>
            <a:picLocks noChangeAspect="1"/>
          </p:cNvPicPr>
          <p:nvPr/>
        </p:nvPicPr>
        <p:blipFill rotWithShape="1">
          <a:blip r:embed="rId3">
            <a:extLst>
              <a:ext uri="{28A0092B-C50C-407E-A947-70E740481C1C}">
                <a14:useLocalDpi xmlns:a14="http://schemas.microsoft.com/office/drawing/2010/main" val="0"/>
              </a:ext>
            </a:extLst>
          </a:blip>
          <a:srcRect t="13738" b="4259"/>
          <a:stretch/>
        </p:blipFill>
        <p:spPr>
          <a:xfrm>
            <a:off x="6803472" y="3498632"/>
            <a:ext cx="4994827" cy="3071945"/>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5" name="TextBox 4">
            <a:extLst>
              <a:ext uri="{FF2B5EF4-FFF2-40B4-BE49-F238E27FC236}">
                <a16:creationId xmlns:a16="http://schemas.microsoft.com/office/drawing/2014/main" id="{37E0EAEC-9722-3E43-6732-F0A5865BB97E}"/>
              </a:ext>
            </a:extLst>
          </p:cNvPr>
          <p:cNvSpPr txBox="1"/>
          <p:nvPr/>
        </p:nvSpPr>
        <p:spPr>
          <a:xfrm>
            <a:off x="343949" y="1669409"/>
            <a:ext cx="11459361" cy="2862322"/>
          </a:xfrm>
          <a:prstGeom prst="rect">
            <a:avLst/>
          </a:prstGeom>
          <a:noFill/>
        </p:spPr>
        <p:txBody>
          <a:bodyPr wrap="square" rtlCol="0">
            <a:spAutoFit/>
          </a:bodyPr>
          <a:lstStyle/>
          <a:p>
            <a:pPr lvl="1"/>
            <a:r>
              <a:rPr lang="en-US" dirty="0">
                <a:sym typeface="Wingdings" panose="05000000000000000000" pitchFamily="2" charset="2"/>
              </a:rPr>
              <a:t>- </a:t>
            </a:r>
            <a:r>
              <a:rPr lang="en-US" dirty="0"/>
              <a:t>Senior solutions architect at Powerland </a:t>
            </a:r>
            <a:br>
              <a:rPr lang="en-US" dirty="0"/>
            </a:br>
            <a:r>
              <a:rPr lang="en-US" dirty="0">
                <a:sym typeface="Wingdings" panose="05000000000000000000" pitchFamily="2" charset="2"/>
              </a:rPr>
              <a:t>- Expertise in cloud security, security auditing, device and data management </a:t>
            </a:r>
            <a:br>
              <a:rPr lang="en-US" dirty="0"/>
            </a:br>
            <a:r>
              <a:rPr lang="en-US" dirty="0">
                <a:sym typeface="Wingdings" panose="05000000000000000000" pitchFamily="2" charset="2"/>
              </a:rPr>
              <a:t>- </a:t>
            </a:r>
            <a:r>
              <a:rPr lang="en-US" dirty="0"/>
              <a:t>Dabble in white hat security</a:t>
            </a:r>
            <a:br>
              <a:rPr lang="en-US" dirty="0">
                <a:sym typeface="Wingdings" panose="05000000000000000000" pitchFamily="2" charset="2"/>
              </a:rPr>
            </a:br>
            <a:r>
              <a:rPr lang="en-US" dirty="0">
                <a:sym typeface="Wingdings" panose="05000000000000000000" pitchFamily="2" charset="2"/>
              </a:rPr>
              <a:t>- Community r</a:t>
            </a:r>
            <a:r>
              <a:rPr lang="en-US" dirty="0"/>
              <a:t>adio host of two shows one in technology (</a:t>
            </a:r>
            <a:r>
              <a:rPr lang="en-US" i="1" dirty="0"/>
              <a:t>The inquisitive tech</a:t>
            </a:r>
            <a:r>
              <a:rPr lang="en-US" dirty="0"/>
              <a:t>) and the other in psychology (</a:t>
            </a:r>
            <a:r>
              <a:rPr lang="en-US" i="1" dirty="0"/>
              <a:t>Let’s be real</a:t>
            </a:r>
            <a:r>
              <a:rPr lang="en-US" dirty="0"/>
              <a:t>)</a:t>
            </a:r>
            <a:br>
              <a:rPr lang="en-US" sz="1800" dirty="0"/>
            </a:br>
            <a:r>
              <a:rPr lang="en-US" sz="1800" dirty="0"/>
              <a:t>- 20 years working in the IT industry holding many certifications as well as have couple degrees: chemistry &amp; psychology</a:t>
            </a:r>
            <a:br>
              <a:rPr lang="en-US" sz="1800" dirty="0"/>
            </a:br>
            <a:r>
              <a:rPr lang="en-US" sz="1800" dirty="0"/>
              <a:t>- I am slowly converting my office into a mini greenhouse</a:t>
            </a:r>
            <a:br>
              <a:rPr lang="en-US" dirty="0"/>
            </a:br>
            <a:r>
              <a:rPr lang="en-US" dirty="0"/>
              <a:t>- Artist</a:t>
            </a:r>
          </a:p>
          <a:p>
            <a:pPr lvl="1"/>
            <a:r>
              <a:rPr lang="en-US" dirty="0"/>
              <a:t>- Metis</a:t>
            </a:r>
          </a:p>
        </p:txBody>
      </p:sp>
    </p:spTree>
    <p:extLst>
      <p:ext uri="{BB962C8B-B14F-4D97-AF65-F5344CB8AC3E}">
        <p14:creationId xmlns:p14="http://schemas.microsoft.com/office/powerpoint/2010/main" val="1216200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3051" y="1511300"/>
            <a:ext cx="10666949" cy="3683000"/>
          </a:xfrm>
        </p:spPr>
        <p:txBody>
          <a:bodyPr>
            <a:noAutofit/>
          </a:bodyPr>
          <a:lstStyle/>
          <a:p>
            <a:pPr algn="ctr"/>
            <a:r>
              <a:rPr lang="en-US" dirty="0"/>
              <a:t>What or who is the biggest threats to data loss or data privacy breaches?</a:t>
            </a:r>
            <a:br>
              <a:rPr lang="en-US" sz="4800" dirty="0"/>
            </a:br>
            <a:r>
              <a:rPr lang="en-US" sz="4800" dirty="0"/>
              <a:t>	</a:t>
            </a:r>
          </a:p>
        </p:txBody>
      </p:sp>
    </p:spTree>
    <p:extLst>
      <p:ext uri="{BB962C8B-B14F-4D97-AF65-F5344CB8AC3E}">
        <p14:creationId xmlns:p14="http://schemas.microsoft.com/office/powerpoint/2010/main" val="1805416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3051" y="800101"/>
            <a:ext cx="10666949" cy="2857500"/>
          </a:xfrm>
        </p:spPr>
        <p:txBody>
          <a:bodyPr>
            <a:noAutofit/>
          </a:bodyPr>
          <a:lstStyle/>
          <a:p>
            <a:r>
              <a:rPr lang="en-US" sz="4800" dirty="0"/>
              <a:t>Ways you can mitigate this risk:</a:t>
            </a:r>
            <a:br>
              <a:rPr lang="en-US" sz="4800" dirty="0"/>
            </a:br>
            <a:r>
              <a:rPr lang="en-US" sz="2200" dirty="0"/>
              <a:t>	</a:t>
            </a:r>
            <a:r>
              <a:rPr lang="en-US" sz="2200" dirty="0">
                <a:sym typeface="Wingdings" panose="05000000000000000000" pitchFamily="2" charset="2"/>
              </a:rPr>
              <a:t>- </a:t>
            </a:r>
            <a:r>
              <a:rPr lang="en-US" sz="2200" dirty="0"/>
              <a:t>MDM including Conditional access, Compliance policies, Configuration profiles &amp; Approved apps</a:t>
            </a:r>
            <a:br>
              <a:rPr lang="en-US" sz="2200" dirty="0"/>
            </a:br>
            <a:r>
              <a:rPr lang="en-US" sz="2200" dirty="0"/>
              <a:t>	</a:t>
            </a:r>
            <a:r>
              <a:rPr lang="en-US" sz="2200" dirty="0">
                <a:sym typeface="Wingdings" panose="05000000000000000000" pitchFamily="2" charset="2"/>
              </a:rPr>
              <a:t>- Advanced threat protection policies</a:t>
            </a:r>
            <a:br>
              <a:rPr lang="en-US" sz="2200" dirty="0"/>
            </a:br>
            <a:r>
              <a:rPr lang="en-US" sz="2200" dirty="0"/>
              <a:t>	</a:t>
            </a:r>
            <a:r>
              <a:rPr lang="en-US" sz="2200" dirty="0">
                <a:sym typeface="Wingdings" panose="05000000000000000000" pitchFamily="2" charset="2"/>
              </a:rPr>
              <a:t>- </a:t>
            </a:r>
            <a:r>
              <a:rPr lang="en-US" sz="2200" dirty="0"/>
              <a:t>Microsoft Defender for Cloud apps &amp; Endpoint</a:t>
            </a:r>
            <a:br>
              <a:rPr lang="en-US" sz="2200" dirty="0"/>
            </a:br>
            <a:r>
              <a:rPr lang="en-US" sz="2200" dirty="0"/>
              <a:t>	</a:t>
            </a:r>
            <a:r>
              <a:rPr lang="en-US" sz="2200" dirty="0">
                <a:sym typeface="Wingdings" panose="05000000000000000000" pitchFamily="2" charset="2"/>
              </a:rPr>
              <a:t>- </a:t>
            </a:r>
            <a:r>
              <a:rPr lang="en-US" sz="2200" dirty="0"/>
              <a:t>Exchange, Teams, OneDrive, SharePoint policies &amp; settings</a:t>
            </a:r>
            <a:br>
              <a:rPr lang="en-US" sz="2200" dirty="0"/>
            </a:br>
            <a:r>
              <a:rPr lang="en-US" sz="2200" dirty="0"/>
              <a:t>	</a:t>
            </a:r>
            <a:r>
              <a:rPr lang="en-US" sz="2200" dirty="0">
                <a:sym typeface="Wingdings" panose="05000000000000000000" pitchFamily="2" charset="2"/>
              </a:rPr>
              <a:t>- </a:t>
            </a:r>
            <a:r>
              <a:rPr lang="en-US" sz="2200" dirty="0" err="1"/>
              <a:t>Entra</a:t>
            </a:r>
            <a:r>
              <a:rPr lang="en-US" sz="2200" dirty="0"/>
              <a:t> Identity, &amp; Global Access (this component is still in preview)</a:t>
            </a:r>
            <a:br>
              <a:rPr lang="en-US" sz="2200" dirty="0"/>
            </a:br>
            <a:r>
              <a:rPr lang="en-US" sz="2200" dirty="0"/>
              <a:t>	</a:t>
            </a:r>
            <a:r>
              <a:rPr lang="en-US" sz="2200" dirty="0">
                <a:sym typeface="Wingdings" panose="05000000000000000000" pitchFamily="2" charset="2"/>
              </a:rPr>
              <a:t>- </a:t>
            </a:r>
            <a:r>
              <a:rPr lang="en-US" sz="2200" dirty="0"/>
              <a:t>Purview </a:t>
            </a:r>
          </a:p>
        </p:txBody>
      </p:sp>
      <p:sp>
        <p:nvSpPr>
          <p:cNvPr id="2" name="TextBox 1">
            <a:extLst>
              <a:ext uri="{FF2B5EF4-FFF2-40B4-BE49-F238E27FC236}">
                <a16:creationId xmlns:a16="http://schemas.microsoft.com/office/drawing/2014/main" id="{0E546041-8D65-C2A8-3775-D23C290089D3}"/>
              </a:ext>
            </a:extLst>
          </p:cNvPr>
          <p:cNvSpPr txBox="1"/>
          <p:nvPr/>
        </p:nvSpPr>
        <p:spPr>
          <a:xfrm>
            <a:off x="894080" y="4043680"/>
            <a:ext cx="10292080" cy="2585323"/>
          </a:xfrm>
          <a:prstGeom prst="rect">
            <a:avLst/>
          </a:prstGeom>
          <a:noFill/>
        </p:spPr>
        <p:txBody>
          <a:bodyPr wrap="square" rtlCol="0">
            <a:spAutoFit/>
          </a:bodyPr>
          <a:lstStyle/>
          <a:p>
            <a:pPr algn="just"/>
            <a:r>
              <a:rPr lang="en-US" dirty="0"/>
              <a:t>In the next two slides I will touch on a couple of the items listed above for things to consider while the remaining slides will be focused on Purview.  It is important to keep in mind security along with data governance is multifaceted and is not limited to the items discussed in this presentation. </a:t>
            </a:r>
          </a:p>
          <a:p>
            <a:pPr algn="just"/>
            <a:r>
              <a:rPr lang="en-US" dirty="0"/>
              <a:t>Regardless if you currently have particular platform device such as iOS, iPad OS, Android, Mac, Windows you will see that we recommend implement policies covering them as it provides a safety net should in the future one of those types of devices should try and access company data and resources.  Essentially plugging up as many holes as possible before there can be a issue with a data breach and or compromised systems. </a:t>
            </a:r>
            <a:endParaRPr lang="en-CA" dirty="0"/>
          </a:p>
        </p:txBody>
      </p:sp>
    </p:spTree>
    <p:extLst>
      <p:ext uri="{BB962C8B-B14F-4D97-AF65-F5344CB8AC3E}">
        <p14:creationId xmlns:p14="http://schemas.microsoft.com/office/powerpoint/2010/main" val="21948589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2525" y="271780"/>
            <a:ext cx="10666949" cy="652780"/>
          </a:xfrm>
        </p:spPr>
        <p:txBody>
          <a:bodyPr>
            <a:noAutofit/>
          </a:bodyPr>
          <a:lstStyle/>
          <a:p>
            <a:r>
              <a:rPr lang="en-US" sz="4200" dirty="0"/>
              <a:t>A little bit of further context:</a:t>
            </a:r>
            <a:br>
              <a:rPr lang="en-US" sz="4800" dirty="0"/>
            </a:br>
            <a:br>
              <a:rPr lang="en-US" sz="2800" dirty="0"/>
            </a:br>
            <a:endParaRPr lang="en-US" sz="4800" dirty="0"/>
          </a:p>
        </p:txBody>
      </p:sp>
      <p:sp>
        <p:nvSpPr>
          <p:cNvPr id="2" name="TextBox 1">
            <a:extLst>
              <a:ext uri="{FF2B5EF4-FFF2-40B4-BE49-F238E27FC236}">
                <a16:creationId xmlns:a16="http://schemas.microsoft.com/office/drawing/2014/main" id="{1BE796C1-8FEE-F4F6-A4BD-2139D40512AC}"/>
              </a:ext>
            </a:extLst>
          </p:cNvPr>
          <p:cNvSpPr txBox="1"/>
          <p:nvPr/>
        </p:nvSpPr>
        <p:spPr>
          <a:xfrm>
            <a:off x="650239" y="1026160"/>
            <a:ext cx="10891520" cy="4247317"/>
          </a:xfrm>
          <a:prstGeom prst="rect">
            <a:avLst/>
          </a:prstGeom>
          <a:noFill/>
        </p:spPr>
        <p:txBody>
          <a:bodyPr wrap="square" rtlCol="0">
            <a:spAutoFit/>
          </a:bodyPr>
          <a:lstStyle/>
          <a:p>
            <a:pPr algn="ctr"/>
            <a:r>
              <a:rPr lang="en-US" sz="1800" b="1" dirty="0"/>
              <a:t>Conditional access:  Control who and what can gain access to company data / resource</a:t>
            </a:r>
          </a:p>
          <a:p>
            <a:r>
              <a:rPr lang="en-US" dirty="0"/>
              <a:t>Consider implementing the following policies:</a:t>
            </a:r>
          </a:p>
          <a:p>
            <a:r>
              <a:rPr lang="en-CA" dirty="0"/>
              <a:t>Require MFA for external web based access</a:t>
            </a:r>
          </a:p>
          <a:p>
            <a:r>
              <a:rPr lang="en-CA" dirty="0"/>
              <a:t>Require MFA for any user profile changes</a:t>
            </a:r>
          </a:p>
          <a:p>
            <a:r>
              <a:rPr lang="en-CA" dirty="0"/>
              <a:t>Require MFA for admin roles</a:t>
            </a:r>
          </a:p>
          <a:p>
            <a:r>
              <a:rPr lang="en-CA" dirty="0"/>
              <a:t>Require MFA for risky sign-ins</a:t>
            </a:r>
          </a:p>
          <a:p>
            <a:r>
              <a:rPr lang="en-CA" dirty="0"/>
              <a:t>Require password change for high-risk users</a:t>
            </a:r>
          </a:p>
          <a:p>
            <a:r>
              <a:rPr lang="en-CA" dirty="0"/>
              <a:t>Require MFA for Azure management</a:t>
            </a:r>
          </a:p>
          <a:p>
            <a:r>
              <a:rPr lang="en-CA" dirty="0"/>
              <a:t>Require phishing resistant MFA for admins</a:t>
            </a:r>
          </a:p>
          <a:p>
            <a:r>
              <a:rPr lang="en-CA" dirty="0"/>
              <a:t>Conditional access for internal mobile devices</a:t>
            </a:r>
          </a:p>
          <a:p>
            <a:r>
              <a:rPr lang="en-CA" dirty="0"/>
              <a:t>Conditional access for external mobile devices</a:t>
            </a:r>
          </a:p>
          <a:p>
            <a:r>
              <a:rPr lang="en-CA" dirty="0"/>
              <a:t>Conditional access for internal desktop users</a:t>
            </a:r>
          </a:p>
          <a:p>
            <a:r>
              <a:rPr lang="en-CA" dirty="0"/>
              <a:t>Conditional access for external desktop users</a:t>
            </a:r>
          </a:p>
          <a:p>
            <a:r>
              <a:rPr lang="en-CA" dirty="0"/>
              <a:t>Restricting / blocking access based on countries location</a:t>
            </a:r>
          </a:p>
          <a:p>
            <a:endParaRPr lang="en-CA" dirty="0"/>
          </a:p>
        </p:txBody>
      </p:sp>
    </p:spTree>
    <p:extLst>
      <p:ext uri="{BB962C8B-B14F-4D97-AF65-F5344CB8AC3E}">
        <p14:creationId xmlns:p14="http://schemas.microsoft.com/office/powerpoint/2010/main" val="2646431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2525" y="271780"/>
            <a:ext cx="10666949" cy="652780"/>
          </a:xfrm>
        </p:spPr>
        <p:txBody>
          <a:bodyPr>
            <a:noAutofit/>
          </a:bodyPr>
          <a:lstStyle/>
          <a:p>
            <a:r>
              <a:rPr lang="en-US" sz="4200" dirty="0"/>
              <a:t>A little bit of further context:</a:t>
            </a:r>
            <a:br>
              <a:rPr lang="en-US" sz="4800" dirty="0"/>
            </a:br>
            <a:br>
              <a:rPr lang="en-US" sz="2800" dirty="0"/>
            </a:br>
            <a:endParaRPr lang="en-US" sz="4800" dirty="0"/>
          </a:p>
        </p:txBody>
      </p:sp>
      <p:sp>
        <p:nvSpPr>
          <p:cNvPr id="2" name="TextBox 1">
            <a:extLst>
              <a:ext uri="{FF2B5EF4-FFF2-40B4-BE49-F238E27FC236}">
                <a16:creationId xmlns:a16="http://schemas.microsoft.com/office/drawing/2014/main" id="{1BE796C1-8FEE-F4F6-A4BD-2139D40512AC}"/>
              </a:ext>
            </a:extLst>
          </p:cNvPr>
          <p:cNvSpPr txBox="1"/>
          <p:nvPr/>
        </p:nvSpPr>
        <p:spPr>
          <a:xfrm>
            <a:off x="650239" y="1026160"/>
            <a:ext cx="10891520" cy="5909310"/>
          </a:xfrm>
          <a:prstGeom prst="rect">
            <a:avLst/>
          </a:prstGeom>
          <a:noFill/>
        </p:spPr>
        <p:txBody>
          <a:bodyPr wrap="square" rtlCol="0">
            <a:spAutoFit/>
          </a:bodyPr>
          <a:lstStyle/>
          <a:p>
            <a:pPr algn="ctr"/>
            <a:r>
              <a:rPr lang="en-US" b="1" dirty="0"/>
              <a:t>Compliance Policies and Configuration Profiles</a:t>
            </a:r>
            <a:r>
              <a:rPr lang="en-US" sz="1800" b="1" dirty="0"/>
              <a:t>:</a:t>
            </a:r>
          </a:p>
          <a:p>
            <a:pPr algn="ctr"/>
            <a:r>
              <a:rPr lang="en-US" dirty="0"/>
              <a:t>Compliance policies dictate the minimum requirements a device and user must meet in order to access company data and resources.</a:t>
            </a:r>
          </a:p>
          <a:p>
            <a:pPr algn="ctr"/>
            <a:r>
              <a:rPr lang="en-US" sz="1800" dirty="0"/>
              <a:t>Configuration profiles are essentially what most people would associate with GPO’s.  From admin templates to so much more.  This is what is use to control where the data will reside.  Company data is not secure residing locally on a device.</a:t>
            </a:r>
          </a:p>
          <a:p>
            <a:r>
              <a:rPr lang="en-US" dirty="0"/>
              <a:t>Consider implementing the following policies / profiles:</a:t>
            </a:r>
          </a:p>
          <a:p>
            <a:r>
              <a:rPr lang="en-US" dirty="0"/>
              <a:t>iOS / </a:t>
            </a:r>
            <a:r>
              <a:rPr lang="en-US" dirty="0" err="1"/>
              <a:t>iPadOS</a:t>
            </a:r>
            <a:r>
              <a:rPr lang="en-US" dirty="0"/>
              <a:t> Compliance policy</a:t>
            </a:r>
          </a:p>
          <a:p>
            <a:r>
              <a:rPr lang="en-US" dirty="0"/>
              <a:t>Android BYOD Compliance policy</a:t>
            </a:r>
          </a:p>
          <a:p>
            <a:r>
              <a:rPr lang="en-US" dirty="0"/>
              <a:t>Android COPE Compliance policy</a:t>
            </a:r>
          </a:p>
          <a:p>
            <a:r>
              <a:rPr lang="en-US" dirty="0"/>
              <a:t>Windows Compliance policy (COPE)</a:t>
            </a:r>
          </a:p>
          <a:p>
            <a:r>
              <a:rPr lang="en-US" dirty="0"/>
              <a:t>Windows BYOD Compliance policy</a:t>
            </a:r>
          </a:p>
          <a:p>
            <a:r>
              <a:rPr lang="en-US" dirty="0"/>
              <a:t>Mac OS BYOD Compliance policy</a:t>
            </a:r>
          </a:p>
          <a:p>
            <a:r>
              <a:rPr lang="en-US" dirty="0"/>
              <a:t>OneDrive mapping policy</a:t>
            </a:r>
          </a:p>
          <a:p>
            <a:r>
              <a:rPr lang="en-US" dirty="0"/>
              <a:t>BitLocker Configuration profile </a:t>
            </a:r>
          </a:p>
          <a:p>
            <a:endParaRPr lang="en-CA" dirty="0"/>
          </a:p>
          <a:p>
            <a:r>
              <a:rPr lang="en-CA" dirty="0"/>
              <a:t>These aren’t configured within Compliance policies and Configuration profiles but are important to implement as you want to ensure devices are up to date on security updates:</a:t>
            </a:r>
          </a:p>
          <a:p>
            <a:r>
              <a:rPr lang="en-CA" dirty="0"/>
              <a:t>Update for rings Windows</a:t>
            </a:r>
          </a:p>
          <a:p>
            <a:r>
              <a:rPr lang="en-CA" dirty="0"/>
              <a:t>Update for iOS/iPad OS</a:t>
            </a:r>
          </a:p>
          <a:p>
            <a:r>
              <a:rPr lang="en-CA" dirty="0"/>
              <a:t>Update for Mac OS</a:t>
            </a:r>
          </a:p>
        </p:txBody>
      </p:sp>
    </p:spTree>
    <p:extLst>
      <p:ext uri="{BB962C8B-B14F-4D97-AF65-F5344CB8AC3E}">
        <p14:creationId xmlns:p14="http://schemas.microsoft.com/office/powerpoint/2010/main" val="3608265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3051" y="800100"/>
            <a:ext cx="10666949" cy="5283200"/>
          </a:xfrm>
        </p:spPr>
        <p:txBody>
          <a:bodyPr>
            <a:noAutofit/>
          </a:bodyPr>
          <a:lstStyle/>
          <a:p>
            <a:r>
              <a:rPr lang="en-US" sz="4800" dirty="0"/>
              <a:t>Let’s dive deeper into what you can do in M365 Purview:</a:t>
            </a:r>
            <a:br>
              <a:rPr lang="en-US" sz="4800" dirty="0"/>
            </a:br>
            <a:r>
              <a:rPr lang="en-US" sz="4800" dirty="0"/>
              <a:t>	</a:t>
            </a:r>
            <a:r>
              <a:rPr lang="en-US" sz="4800" dirty="0">
                <a:sym typeface="Wingdings" panose="05000000000000000000" pitchFamily="2" charset="2"/>
              </a:rPr>
              <a:t>- </a:t>
            </a:r>
            <a:r>
              <a:rPr lang="en-US" sz="3200" dirty="0"/>
              <a:t>Know your data</a:t>
            </a:r>
            <a:br>
              <a:rPr lang="en-US" sz="3200" dirty="0"/>
            </a:br>
            <a:r>
              <a:rPr lang="en-US" sz="3200" dirty="0"/>
              <a:t>	</a:t>
            </a:r>
            <a:r>
              <a:rPr lang="en-US" sz="4800" dirty="0">
                <a:sym typeface="Wingdings" panose="05000000000000000000" pitchFamily="2" charset="2"/>
              </a:rPr>
              <a:t>- </a:t>
            </a:r>
            <a:r>
              <a:rPr lang="en-US" sz="3200" dirty="0"/>
              <a:t>Protect your data</a:t>
            </a:r>
            <a:br>
              <a:rPr lang="en-US" sz="3200" dirty="0"/>
            </a:br>
            <a:r>
              <a:rPr lang="en-US" sz="3200" dirty="0"/>
              <a:t>	</a:t>
            </a:r>
            <a:r>
              <a:rPr lang="en-US" sz="4800" dirty="0">
                <a:sym typeface="Wingdings" panose="05000000000000000000" pitchFamily="2" charset="2"/>
              </a:rPr>
              <a:t>- </a:t>
            </a:r>
            <a:r>
              <a:rPr lang="en-US" sz="3200" dirty="0"/>
              <a:t>Prevent data loss</a:t>
            </a:r>
            <a:endParaRPr lang="en-US" sz="4800" dirty="0"/>
          </a:p>
        </p:txBody>
      </p:sp>
    </p:spTree>
    <p:extLst>
      <p:ext uri="{BB962C8B-B14F-4D97-AF65-F5344CB8AC3E}">
        <p14:creationId xmlns:p14="http://schemas.microsoft.com/office/powerpoint/2010/main" val="2319143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3051" y="241300"/>
            <a:ext cx="10666949" cy="2743200"/>
          </a:xfrm>
        </p:spPr>
        <p:txBody>
          <a:bodyPr>
            <a:noAutofit/>
          </a:bodyPr>
          <a:lstStyle/>
          <a:p>
            <a:r>
              <a:rPr lang="en-US" sz="4800" dirty="0"/>
              <a:t>Know your data</a:t>
            </a:r>
            <a:br>
              <a:rPr lang="en-US" sz="4800" dirty="0"/>
            </a:br>
            <a:br>
              <a:rPr lang="en-US" sz="1400" dirty="0"/>
            </a:br>
            <a:r>
              <a:rPr lang="en-US" sz="3200" i="0" dirty="0">
                <a:latin typeface="Calibri Light" panose="020F0302020204030204" pitchFamily="34" charset="0"/>
                <a:cs typeface="Calibri Light" panose="020F0302020204030204" pitchFamily="34" charset="0"/>
                <a:sym typeface="Wingdings" panose="05000000000000000000" pitchFamily="2" charset="2"/>
              </a:rPr>
              <a:t>Identify which items you have residing account M365 service and on- premise that are sensitive and gaining visibility into how they're being used is central to your information protection practice. </a:t>
            </a:r>
            <a:br>
              <a:rPr lang="en-US" sz="3600" i="0" dirty="0">
                <a:sym typeface="Wingdings" panose="05000000000000000000" pitchFamily="2" charset="2"/>
              </a:rPr>
            </a:br>
            <a:endParaRPr lang="en-US" sz="4800" i="0" dirty="0"/>
          </a:p>
        </p:txBody>
      </p:sp>
      <p:sp>
        <p:nvSpPr>
          <p:cNvPr id="2" name="TextBox 1">
            <a:extLst>
              <a:ext uri="{FF2B5EF4-FFF2-40B4-BE49-F238E27FC236}">
                <a16:creationId xmlns:a16="http://schemas.microsoft.com/office/drawing/2014/main" id="{D5B2B6FE-ABED-FA26-1EE5-0684CF84BF2C}"/>
              </a:ext>
            </a:extLst>
          </p:cNvPr>
          <p:cNvSpPr txBox="1"/>
          <p:nvPr/>
        </p:nvSpPr>
        <p:spPr>
          <a:xfrm>
            <a:off x="763051" y="3225790"/>
            <a:ext cx="10552649" cy="2281522"/>
          </a:xfrm>
          <a:prstGeom prst="rect">
            <a:avLst/>
          </a:prstGeom>
          <a:noFill/>
        </p:spPr>
        <p:txBody>
          <a:bodyPr wrap="square" rtlCol="0">
            <a:spAutoFit/>
          </a:bodyPr>
          <a:lstStyle/>
          <a:p>
            <a:pPr marR="0" lvl="0" algn="just">
              <a:lnSpc>
                <a:spcPct val="107000"/>
              </a:lnSpc>
              <a:spcBef>
                <a:spcPts val="0"/>
              </a:spcBef>
              <a:spcAft>
                <a:spcPts val="600"/>
              </a:spcAft>
            </a:pPr>
            <a:r>
              <a:rPr lang="en-US" sz="2400" b="1" dirty="0">
                <a:effectLst/>
                <a:latin typeface="Calibri Light" panose="020F0302020204030204" pitchFamily="34" charset="0"/>
                <a:ea typeface="Calibri" panose="020F0502020204030204" pitchFamily="34" charset="0"/>
                <a:cs typeface="Times New Roman" panose="02020603050405020304" pitchFamily="18" charset="0"/>
              </a:rPr>
              <a:t>Microsoft Purview includes:</a:t>
            </a:r>
          </a:p>
          <a:p>
            <a:pPr marL="342900" marR="0" lvl="0" indent="-342900" algn="just">
              <a:lnSpc>
                <a:spcPct val="107000"/>
              </a:lnSpc>
              <a:spcBef>
                <a:spcPts val="0"/>
              </a:spcBef>
              <a:spcAft>
                <a:spcPts val="600"/>
              </a:spcAft>
              <a:buFont typeface="Wingdings" panose="05000000000000000000" pitchFamily="2" charset="2"/>
              <a:buChar char=""/>
            </a:pPr>
            <a:r>
              <a:rPr lang="en-US" sz="2400" dirty="0">
                <a:effectLst/>
                <a:latin typeface="Calibri Light" panose="020F0302020204030204" pitchFamily="34" charset="0"/>
                <a:ea typeface="Calibri" panose="020F0502020204030204" pitchFamily="34" charset="0"/>
                <a:cs typeface="Times New Roman" panose="02020603050405020304" pitchFamily="18" charset="0"/>
              </a:rPr>
              <a:t>Sensitive information types to identify sensitive items using built-in or custom regular expressions, or a function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600"/>
              </a:spcAft>
              <a:buFont typeface="Wingdings" panose="05000000000000000000" pitchFamily="2" charset="2"/>
              <a:buChar char=""/>
            </a:pPr>
            <a:r>
              <a:rPr lang="en-US" sz="2400" dirty="0">
                <a:effectLst/>
                <a:latin typeface="Calibri Light" panose="020F0302020204030204" pitchFamily="34" charset="0"/>
                <a:ea typeface="Calibri" panose="020F0502020204030204" pitchFamily="34" charset="0"/>
                <a:cs typeface="Times New Roman" panose="02020603050405020304" pitchFamily="18" charset="0"/>
              </a:rPr>
              <a:t>Trainable classifiers to identify sensitive </a:t>
            </a:r>
          </a:p>
          <a:p>
            <a:pPr marL="342900" marR="0" lvl="0" indent="-342900" algn="just">
              <a:lnSpc>
                <a:spcPct val="107000"/>
              </a:lnSpc>
              <a:spcBef>
                <a:spcPts val="0"/>
              </a:spcBef>
              <a:spcAft>
                <a:spcPts val="600"/>
              </a:spcAft>
              <a:buFont typeface="Wingdings" panose="05000000000000000000" pitchFamily="2" charset="2"/>
              <a:buChar char=""/>
            </a:pPr>
            <a:r>
              <a:rPr lang="en-US" sz="2400" dirty="0">
                <a:effectLst/>
                <a:latin typeface="Calibri Light" panose="020F0302020204030204" pitchFamily="34" charset="0"/>
                <a:ea typeface="Calibri" panose="020F0502020204030204" pitchFamily="34" charset="0"/>
                <a:cs typeface="Times New Roman" panose="02020603050405020304" pitchFamily="18" charset="0"/>
              </a:rPr>
              <a:t>Data classification</a:t>
            </a:r>
            <a:endParaRPr lang="en-U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51054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tint val="98000"/>
            <a:satMod val="170000"/>
          </a:schemeClr>
        </a:solidFill>
        <a:effectLst/>
      </p:bgPr>
    </p:bg>
    <p:spTree>
      <p:nvGrpSpPr>
        <p:cNvPr id="1" name=""/>
        <p:cNvGrpSpPr/>
        <p:nvPr/>
      </p:nvGrpSpPr>
      <p:grpSpPr>
        <a:xfrm>
          <a:off x="0" y="0"/>
          <a:ext cx="0" cy="0"/>
          <a:chOff x="0" y="0"/>
          <a:chExt cx="0" cy="0"/>
        </a:xfrm>
      </p:grpSpPr>
      <p:pic>
        <p:nvPicPr>
          <p:cNvPr id="7" name="Picture 6" descr="Fluffy clouds in blue sky">
            <a:extLst>
              <a:ext uri="{FF2B5EF4-FFF2-40B4-BE49-F238E27FC236}">
                <a16:creationId xmlns:a16="http://schemas.microsoft.com/office/drawing/2014/main" id="{3E5AFA4B-F176-2174-F49C-29649E98F8C6}"/>
              </a:ext>
            </a:extLst>
          </p:cNvPr>
          <p:cNvPicPr>
            <a:picLocks noChangeAspect="1"/>
          </p:cNvPicPr>
          <p:nvPr/>
        </p:nvPicPr>
        <p:blipFill rotWithShape="1">
          <a:blip r:embed="rId2">
            <a:alphaModFix amt="33000"/>
            <a:extLst>
              <a:ext uri="{28A0092B-C50C-407E-A947-70E740481C1C}">
                <a14:useLocalDpi xmlns:a14="http://schemas.microsoft.com/office/drawing/2010/main" val="0"/>
              </a:ext>
            </a:extLst>
          </a:blip>
          <a:srcRect t="15413"/>
          <a:stretch/>
        </p:blipFill>
        <p:spPr>
          <a:xfrm>
            <a:off x="20" y="10"/>
            <a:ext cx="12191980" cy="6857990"/>
          </a:xfrm>
          <a:prstGeom prst="rect">
            <a:avLst/>
          </a:prstGeom>
        </p:spPr>
      </p:pic>
      <p:sp>
        <p:nvSpPr>
          <p:cNvPr id="6" name="Title 5">
            <a:extLst>
              <a:ext uri="{FF2B5EF4-FFF2-40B4-BE49-F238E27FC236}">
                <a16:creationId xmlns:a16="http://schemas.microsoft.com/office/drawing/2014/main" id="{1A3D4390-8419-335B-7022-D3933B5B0CFC}"/>
              </a:ext>
            </a:extLst>
          </p:cNvPr>
          <p:cNvSpPr>
            <a:spLocks noGrp="1"/>
          </p:cNvSpPr>
          <p:nvPr>
            <p:ph type="title"/>
          </p:nvPr>
        </p:nvSpPr>
        <p:spPr>
          <a:xfrm>
            <a:off x="763051" y="800100"/>
            <a:ext cx="10666949" cy="5283200"/>
          </a:xfrm>
        </p:spPr>
        <p:txBody>
          <a:bodyPr>
            <a:noAutofit/>
          </a:bodyPr>
          <a:lstStyle/>
          <a:p>
            <a:pPr marL="0" marR="0">
              <a:lnSpc>
                <a:spcPct val="107000"/>
              </a:lnSpc>
              <a:spcBef>
                <a:spcPts val="0"/>
              </a:spcBef>
              <a:spcAft>
                <a:spcPts val="600"/>
              </a:spcAft>
            </a:pPr>
            <a:r>
              <a:rPr lang="en-US" sz="4800" dirty="0"/>
              <a:t>Protect your data</a:t>
            </a:r>
            <a:br>
              <a:rPr lang="en-US" sz="4800" dirty="0"/>
            </a:br>
            <a:r>
              <a:rPr lang="en-US" sz="2400" dirty="0">
                <a:effectLst/>
                <a:latin typeface="Calibri Light" panose="020F0302020204030204" pitchFamily="34" charset="0"/>
                <a:ea typeface="Calibri" panose="020F0502020204030204" pitchFamily="34" charset="0"/>
                <a:cs typeface="Times New Roman" panose="02020603050405020304" pitchFamily="18" charset="0"/>
              </a:rPr>
              <a:t>There are many capabilities you can use from Purview Information Protection solution to protect your data, wherever it's stored and how it's accessed. </a:t>
            </a:r>
            <a:br>
              <a:rPr lang="en-US" sz="2400" dirty="0">
                <a:effectLst/>
                <a:latin typeface="Calibri Light" panose="020F0302020204030204" pitchFamily="34" charset="0"/>
                <a:ea typeface="Calibri" panose="020F0502020204030204" pitchFamily="34" charset="0"/>
                <a:cs typeface="Times New Roman" panose="02020603050405020304" pitchFamily="18" charset="0"/>
              </a:rPr>
            </a:br>
            <a:br>
              <a:rPr lang="en-US" sz="2400" dirty="0">
                <a:effectLst/>
                <a:latin typeface="Calibri Light" panose="020F0302020204030204" pitchFamily="34" charset="0"/>
                <a:ea typeface="Calibri" panose="020F0502020204030204" pitchFamily="34" charset="0"/>
                <a:cs typeface="Times New Roman" panose="02020603050405020304" pitchFamily="18" charset="0"/>
              </a:rPr>
            </a:br>
            <a:r>
              <a:rPr lang="en-US" sz="2400" dirty="0">
                <a:latin typeface="Calibri Light" panose="020F0302020204030204" pitchFamily="34" charset="0"/>
                <a:ea typeface="Calibri" panose="020F0502020204030204" pitchFamily="34" charset="0"/>
                <a:cs typeface="Times New Roman" panose="02020603050405020304" pitchFamily="18" charset="0"/>
              </a:rPr>
              <a:t>S</a:t>
            </a:r>
            <a:r>
              <a:rPr lang="en-US" sz="2400" dirty="0">
                <a:effectLst/>
                <a:latin typeface="Calibri Light" panose="020F0302020204030204" pitchFamily="34" charset="0"/>
                <a:ea typeface="Calibri" panose="020F0502020204030204" pitchFamily="34" charset="0"/>
                <a:cs typeface="Times New Roman" panose="02020603050405020304" pitchFamily="18" charset="0"/>
              </a:rPr>
              <a:t>ensitivity labels are the foundational capability that both provide protection actions and interact with other Purview solutions and capabilities.</a:t>
            </a:r>
            <a:r>
              <a:rPr lang="en-US" sz="2400" dirty="0">
                <a:latin typeface="Calibri Light" panose="020F0302020204030204" pitchFamily="34" charset="0"/>
                <a:ea typeface="Calibri" panose="020F0502020204030204" pitchFamily="34" charset="0"/>
                <a:cs typeface="Times New Roman" panose="02020603050405020304" pitchFamily="18" charset="0"/>
              </a:rPr>
              <a:t> </a:t>
            </a:r>
            <a:r>
              <a:rPr lang="en-US" sz="2400" dirty="0">
                <a:effectLst/>
                <a:latin typeface="Calibri Light" panose="020F0302020204030204" pitchFamily="34" charset="0"/>
                <a:ea typeface="Calibri" panose="020F0502020204030204" pitchFamily="34" charset="0"/>
                <a:cs typeface="Times New Roman" panose="02020603050405020304" pitchFamily="18" charset="0"/>
              </a:rPr>
              <a:t>Sensitivity labels provide users and admins visibility into the sensitivity of the data that they're using, and the labels themselves can apply protection actions that include encryption, access restrictions, and visual markings. </a:t>
            </a:r>
            <a:endParaRPr lang="en-US" sz="2200" dirty="0"/>
          </a:p>
        </p:txBody>
      </p:sp>
    </p:spTree>
    <p:extLst>
      <p:ext uri="{BB962C8B-B14F-4D97-AF65-F5344CB8AC3E}">
        <p14:creationId xmlns:p14="http://schemas.microsoft.com/office/powerpoint/2010/main" val="19205313"/>
      </p:ext>
    </p:extLst>
  </p:cSld>
  <p:clrMapOvr>
    <a:masterClrMapping/>
  </p:clrMapOvr>
</p:sld>
</file>

<file path=ppt/theme/theme1.xml><?xml version="1.0" encoding="utf-8"?>
<a:theme xmlns:a="http://schemas.openxmlformats.org/drawingml/2006/main" name="HeadlinesVTI">
  <a:themeElements>
    <a:clrScheme name="AnalogousFromDarkSeedLeftStep">
      <a:dk1>
        <a:srgbClr val="000000"/>
      </a:dk1>
      <a:lt1>
        <a:srgbClr val="FFFFFF"/>
      </a:lt1>
      <a:dk2>
        <a:srgbClr val="1B1D31"/>
      </a:dk2>
      <a:lt2>
        <a:srgbClr val="F0F3F2"/>
      </a:lt2>
      <a:accent1>
        <a:srgbClr val="E72972"/>
      </a:accent1>
      <a:accent2>
        <a:srgbClr val="D517AF"/>
      </a:accent2>
      <a:accent3>
        <a:srgbClr val="BD29E7"/>
      </a:accent3>
      <a:accent4>
        <a:srgbClr val="5E19D5"/>
      </a:accent4>
      <a:accent5>
        <a:srgbClr val="2933E7"/>
      </a:accent5>
      <a:accent6>
        <a:srgbClr val="1770D5"/>
      </a:accent6>
      <a:hlink>
        <a:srgbClr val="4E3FBF"/>
      </a:hlink>
      <a:folHlink>
        <a:srgbClr val="7F7F7F"/>
      </a:folHlink>
    </a:clrScheme>
    <a:fontScheme name="Custom 211">
      <a:majorFont>
        <a:latin typeface="Sitka Banner"/>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8000"/>
            <a:satMod val="170000"/>
          </a:schemeClr>
        </a:solidFill>
        <a:gradFill rotWithShape="1">
          <a:gsLst>
            <a:gs pos="0">
              <a:schemeClr val="phClr">
                <a:tint val="93000"/>
                <a:satMod val="16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adlinesVTI" id="{66EB4A02-0C0F-47F1-9F48-4E6882B9F967}" vid="{F3552358-4452-4FDA-9568-4F5DA32F7A60}"/>
    </a:ext>
  </a:extLst>
</a:theme>
</file>

<file path=docProps/app.xml><?xml version="1.0" encoding="utf-8"?>
<Properties xmlns="http://schemas.openxmlformats.org/officeDocument/2006/extended-properties" xmlns:vt="http://schemas.openxmlformats.org/officeDocument/2006/docPropsVTypes">
  <TotalTime>172</TotalTime>
  <Words>2069</Words>
  <Application>Microsoft Office PowerPoint</Application>
  <PresentationFormat>Widescreen</PresentationFormat>
  <Paragraphs>121</Paragraphs>
  <Slides>19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Arial</vt:lpstr>
      <vt:lpstr>Avenir Next LT Pro</vt:lpstr>
      <vt:lpstr>Calibri</vt:lpstr>
      <vt:lpstr>Calibri Light</vt:lpstr>
      <vt:lpstr>Sitka Banner</vt:lpstr>
      <vt:lpstr>Symbol</vt:lpstr>
      <vt:lpstr>Times New Roman</vt:lpstr>
      <vt:lpstr>Wingdings</vt:lpstr>
      <vt:lpstr>HeadlinesVTI</vt:lpstr>
      <vt:lpstr>Risk Management as it relates to Data Governance within M365 Purview and Entra</vt:lpstr>
      <vt:lpstr>A little bit about me: Monique Koskie mkoskie@powerland.ca  </vt:lpstr>
      <vt:lpstr>What or who is the biggest threats to data loss or data privacy breaches?  </vt:lpstr>
      <vt:lpstr>Ways you can mitigate this risk:  - MDM including Conditional access, Compliance policies, Configuration profiles &amp; Approved apps  - Advanced threat protection policies  - Microsoft Defender for Cloud apps &amp; Endpoint  - Exchange, Teams, OneDrive, SharePoint policies &amp; settings  - Entra Identity, &amp; Global Access (this component is still in preview)  - Purview </vt:lpstr>
      <vt:lpstr>A little bit of further context:  </vt:lpstr>
      <vt:lpstr>A little bit of further context:  </vt:lpstr>
      <vt:lpstr>Let’s dive deeper into what you can do in M365 Purview:  - Know your data  - Protect your data  - Prevent data loss</vt:lpstr>
      <vt:lpstr>Know your data  Identify which items you have residing account M365 service and on- premise that are sensitive and gaining visibility into how they're being used is central to your information protection practice.  </vt:lpstr>
      <vt:lpstr>Protect your data There are many capabilities you can use from Purview Information Protection solution to protect your data, wherever it's stored and how it's accessed.   Sensitivity labels are the foundational capability that both provide protection actions and interact with other Purview solutions and capabilities. Sensitivity labels provide users and admins visibility into the sensitivity of the data that they're using, and the labels themselves can apply protection actions that include encryption, access restrictions, and visual markings. </vt:lpstr>
      <vt:lpstr>Prevent data loss Unintentional sharing of sensitive items can cause financial harm to your organization and may result in a violation of laws and regulations. In a data loss prevention policy, you can:</vt:lpstr>
      <vt:lpstr>Within M365 Purview you can:  - Know your data  - Protect your data  - Prevent data loss In Azure you additionally can:  - Identity management including privileged role assignment  - Setup Global Access policies which is still in preview</vt:lpstr>
      <vt:lpstr>M365 Purview – Data Lifecycle Management For most organizations, the volume and complexity of their data is increasing daily - email, documents, instant messages, and more.</vt:lpstr>
      <vt:lpstr>M365 Purview – Retention &amp; Deletion A retention policy lets you do this by assigning the same retention settings at the container level to be automatically inherited by content in that container. For example, all items in SharePoint sites, all email messages in users' Exchange mailboxes, all channel messages for teams that are used with Microsoft Teams.</vt:lpstr>
      <vt:lpstr>M365 Purview – Records management A records management system, is a solution for organizations to manage regulatory, legal, and business-critical records. Records management helps you achieve your organization's legal obligations, provides the ability to demonstrate compliance with regulations, and increases efficiency with regular disposition of items that are no longer required to be retained, no longer of value, or no longer required for business purposes. </vt:lpstr>
      <vt:lpstr>M365 Purview – Data loss prevention Organizations have sensitive information under their control such as financial data, proprietary data, credit card numbers, health records, or social security numbers. To help protect this sensitive data and reduce risk, they need a way to prevent their users from inappropriately sharing it with people who shouldn't have it. </vt:lpstr>
      <vt:lpstr>M365 Purview – Insider Risk Management Insider risk prevention features are designed and built-in the insider risk products and solutions. These solutions work together and use advanced service and 3rd-party indicators to help you quickly identify, triage, and act on risk activity.</vt:lpstr>
      <vt:lpstr>Thank you for coming to my presentation if you are curious or in need of implementing any of the items discussed today please reach out to Powerland and or myself.  mkoskie@powerland.ca </vt:lpstr>
      <vt:lpstr>Helpful Links </vt:lpstr>
      <vt:lpstr>Helpful Links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Management as it relates to Data Governance within M365 Purview and Entra</dc:title>
  <dc:creator>Monique Koskie</dc:creator>
  <cp:lastModifiedBy>Monique Koskie</cp:lastModifiedBy>
  <cp:revision>12</cp:revision>
  <cp:lastPrinted>2023-10-18T03:43:41Z</cp:lastPrinted>
  <dcterms:created xsi:type="dcterms:W3CDTF">2023-10-18T01:58:17Z</dcterms:created>
  <dcterms:modified xsi:type="dcterms:W3CDTF">2023-10-19T15:15:41Z</dcterms:modified>
</cp:coreProperties>
</file>